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7" r:id="rId1"/>
  </p:sldMasterIdLst>
  <p:notesMasterIdLst>
    <p:notesMasterId r:id="rId103"/>
  </p:notesMasterIdLst>
  <p:sldIdLst>
    <p:sldId id="256" r:id="rId2"/>
    <p:sldId id="283" r:id="rId3"/>
    <p:sldId id="284" r:id="rId4"/>
    <p:sldId id="285" r:id="rId5"/>
    <p:sldId id="286" r:id="rId6"/>
    <p:sldId id="287" r:id="rId7"/>
    <p:sldId id="288" r:id="rId8"/>
    <p:sldId id="289" r:id="rId9"/>
    <p:sldId id="290" r:id="rId10"/>
    <p:sldId id="291" r:id="rId11"/>
    <p:sldId id="292" r:id="rId12"/>
    <p:sldId id="293" r:id="rId13"/>
    <p:sldId id="294" r:id="rId14"/>
    <p:sldId id="295" r:id="rId15"/>
    <p:sldId id="296" r:id="rId16"/>
    <p:sldId id="297"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80" r:id="rId36"/>
    <p:sldId id="281" r:id="rId37"/>
    <p:sldId id="282" r:id="rId38"/>
    <p:sldId id="260"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279"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36" r:id="rId79"/>
    <p:sldId id="337" r:id="rId80"/>
    <p:sldId id="338" r:id="rId81"/>
    <p:sldId id="339" r:id="rId82"/>
    <p:sldId id="340" r:id="rId83"/>
    <p:sldId id="341" r:id="rId84"/>
    <p:sldId id="342" r:id="rId85"/>
    <p:sldId id="343" r:id="rId86"/>
    <p:sldId id="344" r:id="rId87"/>
    <p:sldId id="345" r:id="rId88"/>
    <p:sldId id="346" r:id="rId89"/>
    <p:sldId id="347" r:id="rId90"/>
    <p:sldId id="348" r:id="rId91"/>
    <p:sldId id="349" r:id="rId92"/>
    <p:sldId id="350" r:id="rId93"/>
    <p:sldId id="351" r:id="rId94"/>
    <p:sldId id="352" r:id="rId95"/>
    <p:sldId id="353" r:id="rId96"/>
    <p:sldId id="354" r:id="rId97"/>
    <p:sldId id="355" r:id="rId98"/>
    <p:sldId id="356" r:id="rId99"/>
    <p:sldId id="357" r:id="rId100"/>
    <p:sldId id="358" r:id="rId101"/>
    <p:sldId id="359" r:id="rId102"/>
  </p:sldIdLst>
  <p:sldSz cx="9144000" cy="5143500" type="screen16x9"/>
  <p:notesSz cx="6858000" cy="9144000"/>
  <p:embeddedFontLst>
    <p:embeddedFont>
      <p:font typeface="Helvetica Neue" panose="02000503000000020004" pitchFamily="2" charset="0"/>
      <p:regular r:id="rId104"/>
      <p:bold r:id="rId105"/>
      <p:italic r:id="rId106"/>
      <p:boldItalic r:id="rId107"/>
    </p:embeddedFont>
    <p:embeddedFont>
      <p:font typeface="Roboto Mono" pitchFamily="2" charset="0"/>
      <p:regular r:id="rId108"/>
      <p:bold r:id="rId109"/>
      <p:italic r:id="rId110"/>
      <p:boldItalic r:id="rId111"/>
    </p:embeddedFont>
    <p:embeddedFont>
      <p:font typeface="Roboto Slab" pitchFamily="2" charset="0"/>
      <p:regular r:id="rId112"/>
      <p:bold r:id="rId1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55"/>
    <p:restoredTop sz="94592"/>
  </p:normalViewPr>
  <p:slideViewPr>
    <p:cSldViewPr snapToGrid="0" snapToObjects="1">
      <p:cViewPr varScale="1">
        <p:scale>
          <a:sx n="95" d="100"/>
          <a:sy n="95" d="100"/>
        </p:scale>
        <p:origin x="200" y="18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9.fntdata"/><Relationship Id="rId16" Type="http://schemas.openxmlformats.org/officeDocument/2006/relationships/slide" Target="slides/slide15.xml"/><Relationship Id="rId107" Type="http://schemas.openxmlformats.org/officeDocument/2006/relationships/font" Target="fonts/font4.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0.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font" Target="fonts/font5.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6.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7.fntdata"/><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8.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ocs.google.com/document/d/1pXxp5A6oAeBtapVdrIH8lOCEKLJK8iGieNKbMyO1q-Y/edit"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github.com/jtessler/studio-multiplayer-game"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studio-multiplayer-game.firebaseapp.com/dataViewer"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studio-multiplayer-game.firebaseapp.com/dataViewer"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studio-multiplayer-game.firebaseapp.com/dataViewer"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codesandbox.io/s/y2z19pplpz?fontsize=14"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codesandbox.io/s/github/jtessler/studio-multiplayer-game"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7e23443984_0_22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7e23443984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Teacher Notes:</a:t>
            </a:r>
            <a:endParaRPr b="1">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This slide needs to be deleted once you’ve completed your preparation. Copy these slides to your team’s drive and do not link the originals to the Daily Session Document. </a:t>
            </a:r>
            <a:endParaRPr>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Lesson Planning Checklist </a:t>
            </a:r>
            <a:r>
              <a:rPr lang="en" b="1" u="sng">
                <a:solidFill>
                  <a:schemeClr val="hlink"/>
                </a:solidFill>
                <a:hlinkClick r:id="rId3"/>
              </a:rPr>
              <a:t>here</a:t>
            </a:r>
            <a:endParaRPr b="1">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55119741fe_0_6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55119741fe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81615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571a7f2953_0_3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571a7f2953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updated code block appear in animation steps</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02117386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56f5f33056_0_1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56f5f3305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3443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55119741fe_0_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55119741f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Ask a student to explain what wireframing is.</a:t>
            </a:r>
            <a:endParaRPr/>
          </a:p>
        </p:txBody>
      </p:sp>
    </p:spTree>
    <p:extLst>
      <p:ext uri="{BB962C8B-B14F-4D97-AF65-F5344CB8AC3E}">
        <p14:creationId xmlns:p14="http://schemas.microsoft.com/office/powerpoint/2010/main" val="4146153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55119741fe_0_7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55119741fe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0443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55119741fe_0_1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55119741f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Update this for your class dates</a:t>
            </a:r>
            <a:endParaRPr/>
          </a:p>
        </p:txBody>
      </p:sp>
    </p:spTree>
    <p:extLst>
      <p:ext uri="{BB962C8B-B14F-4D97-AF65-F5344CB8AC3E}">
        <p14:creationId xmlns:p14="http://schemas.microsoft.com/office/powerpoint/2010/main" val="3782867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5531cdb2cf_1_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5531cdb2cf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0807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55119741fe_0_7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55119741fe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6314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5531cdb2cf_1_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5531cdb2cf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32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4ba2ea61a3_0_25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4ba2ea61a3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t>Teacher Notes:</a:t>
            </a:r>
            <a:endParaRPr sz="1200" b="1"/>
          </a:p>
          <a:p>
            <a:pPr marL="0" lvl="0" indent="0" algn="l" rtl="0">
              <a:spcBef>
                <a:spcPts val="0"/>
              </a:spcBef>
              <a:spcAft>
                <a:spcPts val="0"/>
              </a:spcAft>
              <a:buNone/>
            </a:pPr>
            <a:r>
              <a:rPr lang="en" sz="1200"/>
              <a:t>Have your students read aloud the objective. </a:t>
            </a:r>
            <a:endParaRPr sz="1200"/>
          </a:p>
          <a:p>
            <a:pPr marL="0" lvl="0" indent="0" algn="l" rtl="0">
              <a:spcBef>
                <a:spcPts val="0"/>
              </a:spcBef>
              <a:spcAft>
                <a:spcPts val="0"/>
              </a:spcAft>
              <a:buNone/>
            </a:pPr>
            <a:r>
              <a:rPr lang="en" sz="1200"/>
              <a:t>Students should read through each vocabulary word.</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teams will read session metadata to determine who is playing their game.</a:t>
            </a:r>
            <a:endParaRP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560c949a55_0_4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560c949a55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what is a session? </a:t>
            </a:r>
            <a:endParaRPr/>
          </a:p>
          <a:p>
            <a:pPr marL="457200" lvl="0" indent="-317500" algn="l" rtl="0">
              <a:spcBef>
                <a:spcPts val="0"/>
              </a:spcBef>
              <a:spcAft>
                <a:spcPts val="0"/>
              </a:spcAft>
              <a:buSzPts val="1400"/>
              <a:buChar char="-"/>
            </a:pPr>
            <a:r>
              <a:rPr lang="en"/>
              <a:t>a session starts when a user logs on to or accesses a particular web page, app, or program. A session ends when that user logs out… so you can think of it as a period of time of communication between two systems</a:t>
            </a:r>
            <a:endParaRPr/>
          </a:p>
          <a:p>
            <a:pPr marL="457200" lvl="0" indent="-317500" algn="l" rtl="0">
              <a:spcBef>
                <a:spcPts val="0"/>
              </a:spcBef>
              <a:spcAft>
                <a:spcPts val="0"/>
              </a:spcAft>
              <a:buSzPts val="1400"/>
              <a:buChar char="-"/>
            </a:pPr>
            <a:r>
              <a:rPr lang="en"/>
              <a:t>During a session, you can temporarily store information related to the connected users(s) --- session metadata is some of this information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50f200c994_0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50f200c9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So why do we care about session metadata?</a:t>
            </a:r>
            <a:endParaRPr/>
          </a:p>
          <a:p>
            <a:pPr marL="457200" lvl="0" indent="-317500" algn="l" rtl="0">
              <a:spcBef>
                <a:spcPts val="0"/>
              </a:spcBef>
              <a:spcAft>
                <a:spcPts val="0"/>
              </a:spcAft>
              <a:buSzPts val="1400"/>
              <a:buChar char="-"/>
            </a:pPr>
            <a:r>
              <a:rPr lang="en"/>
              <a:t>Project requirement is for student’s apps to support “collaboration” between users.</a:t>
            </a:r>
            <a:endParaRPr/>
          </a:p>
          <a:p>
            <a:pPr marL="457200" lvl="0" indent="-317500" algn="l" rtl="0">
              <a:spcBef>
                <a:spcPts val="0"/>
              </a:spcBef>
              <a:spcAft>
                <a:spcPts val="0"/>
              </a:spcAft>
              <a:buSzPts val="1400"/>
              <a:buChar char="-"/>
            </a:pPr>
            <a:r>
              <a:rPr lang="en"/>
              <a:t>In order to do this, an application needs to be able to identify when multiple people are participating in this application, and needs to be able to distinguish one user from another.</a:t>
            </a:r>
            <a:endParaRPr/>
          </a:p>
          <a:p>
            <a:pPr marL="457200" lvl="0" indent="-317500" algn="l" rtl="0">
              <a:spcBef>
                <a:spcPts val="0"/>
              </a:spcBef>
              <a:spcAft>
                <a:spcPts val="0"/>
              </a:spcAft>
              <a:buSzPts val="1400"/>
              <a:buChar char="-"/>
            </a:pPr>
            <a:r>
              <a:rPr lang="en"/>
              <a:t>We can use firebase session metadata to retrieve user information (and thus accomplish these above requirements).</a:t>
            </a:r>
            <a:endParaRPr/>
          </a:p>
          <a:p>
            <a:pPr marL="457200" lvl="0" indent="-317500" algn="l" rtl="0">
              <a:spcBef>
                <a:spcPts val="0"/>
              </a:spcBef>
              <a:spcAft>
                <a:spcPts val="0"/>
              </a:spcAft>
              <a:buSzPts val="1400"/>
              <a:buChar char="-"/>
            </a:pPr>
            <a:r>
              <a:rPr lang="en"/>
              <a:t>We will cover how to use this data to build out “multiplayer” functionality throughout the rest of the slides.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4df12a306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4df12a306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3595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7e23443984_0_23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7e23443984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560c949a55_0_2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560c949a5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560c949a55_0_3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560c949a55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560c949a55_0_4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560c949a55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560c949a55_0_5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560c949a55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560c949a55_0_6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560c949a55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560c949a55_0_11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60c949a55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560c949a55_0_7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560c949a55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560c949a55_0_20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560c949a55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560c949a55_0_8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560c949a55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4ba2ea61a3_0_25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4ba2ea61a3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t>Teacher Notes:</a:t>
            </a:r>
            <a:endParaRPr sz="1200" b="1"/>
          </a:p>
          <a:p>
            <a:pPr marL="0" lvl="0" indent="0" algn="l" rtl="0">
              <a:spcBef>
                <a:spcPts val="0"/>
              </a:spcBef>
              <a:spcAft>
                <a:spcPts val="0"/>
              </a:spcAft>
              <a:buNone/>
            </a:pPr>
            <a:r>
              <a:rPr lang="en" sz="1200"/>
              <a:t>Have your students read aloud the objective. </a:t>
            </a:r>
            <a:endParaRPr sz="1200"/>
          </a:p>
          <a:p>
            <a:pPr marL="0" lvl="0" indent="0" algn="l" rtl="0">
              <a:spcBef>
                <a:spcPts val="0"/>
              </a:spcBef>
              <a:spcAft>
                <a:spcPts val="0"/>
              </a:spcAft>
              <a:buNone/>
            </a:pPr>
            <a:r>
              <a:rPr lang="en" sz="1200"/>
              <a:t>Students should read through each vocabulary word.</a:t>
            </a:r>
            <a:endParaRPr sz="1200"/>
          </a:p>
        </p:txBody>
      </p:sp>
    </p:spTree>
    <p:extLst>
      <p:ext uri="{BB962C8B-B14F-4D97-AF65-F5344CB8AC3E}">
        <p14:creationId xmlns:p14="http://schemas.microsoft.com/office/powerpoint/2010/main" val="2580311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560c949a55_0_9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560c949a55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560c949a55_0_10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560c949a55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60c949a55_0_15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60c949a55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Though useful, seeing long IDs is not particularly “human friendly”</a:t>
            </a:r>
            <a:endParaRPr/>
          </a:p>
          <a:p>
            <a:pPr marL="0" lvl="0" indent="0" algn="l" rtl="0">
              <a:spcBef>
                <a:spcPts val="0"/>
              </a:spcBef>
              <a:spcAft>
                <a:spcPts val="0"/>
              </a:spcAft>
              <a:buNone/>
            </a:pPr>
            <a:r>
              <a:rPr lang="en"/>
              <a:t>What if we wanted to see something more meaningful?</a:t>
            </a:r>
            <a:endParaRPr/>
          </a:p>
          <a:p>
            <a:pPr marL="0" lvl="0" indent="0" algn="l" rtl="0">
              <a:spcBef>
                <a:spcPts val="0"/>
              </a:spcBef>
              <a:spcAft>
                <a:spcPts val="0"/>
              </a:spcAft>
              <a:buNone/>
            </a:pPr>
            <a:r>
              <a:rPr lang="en"/>
              <a:t>We can use the “UserApi” library… specifically this getName() method.</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560c949a55_0_17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560c949a55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more info on UserApi library in the README: </a:t>
            </a:r>
            <a:r>
              <a:rPr lang="en" u="sng">
                <a:solidFill>
                  <a:schemeClr val="hlink"/>
                </a:solidFill>
                <a:hlinkClick r:id="rId3"/>
              </a:rPr>
              <a:t>https://github.com/jtessler/studio-multiplayer-game</a:t>
            </a:r>
            <a:endParaRPr/>
          </a:p>
          <a:p>
            <a:pPr marL="0" lvl="0" indent="0" algn="l" rtl="0">
              <a:spcBef>
                <a:spcPts val="0"/>
              </a:spcBef>
              <a:spcAft>
                <a:spcPts val="0"/>
              </a:spcAft>
              <a:buNone/>
            </a:pPr>
            <a:endParaRPr/>
          </a:p>
          <a:p>
            <a:pPr marL="0" lvl="0" indent="0" algn="l" rtl="0">
              <a:spcBef>
                <a:spcPts val="0"/>
              </a:spcBef>
              <a:spcAft>
                <a:spcPts val="0"/>
              </a:spcAft>
              <a:buNone/>
            </a:pPr>
            <a:r>
              <a:rPr lang="en"/>
              <a:t>Methods in this library include:</a:t>
            </a:r>
            <a:endParaRPr/>
          </a:p>
          <a:p>
            <a:pPr marL="457200" lvl="0" indent="-304800" algn="l" rtl="0">
              <a:lnSpc>
                <a:spcPct val="115000"/>
              </a:lnSpc>
              <a:spcBef>
                <a:spcPts val="0"/>
              </a:spcBef>
              <a:spcAft>
                <a:spcPts val="0"/>
              </a:spcAft>
              <a:buClr>
                <a:srgbClr val="24292E"/>
              </a:buClr>
              <a:buSzPts val="1200"/>
              <a:buChar char="-"/>
            </a:pPr>
            <a:r>
              <a:rPr lang="en" sz="1000">
                <a:solidFill>
                  <a:srgbClr val="24292E"/>
                </a:solidFill>
                <a:latin typeface="Consolas"/>
                <a:ea typeface="Consolas"/>
                <a:cs typeface="Consolas"/>
                <a:sym typeface="Consolas"/>
              </a:rPr>
              <a:t>UserApi.getName(uid)</a:t>
            </a:r>
            <a:r>
              <a:rPr lang="en" sz="1200">
                <a:solidFill>
                  <a:srgbClr val="24292E"/>
                </a:solidFill>
              </a:rPr>
              <a:t>: Returns the user's display name, e.g. "Joe Tessler"</a:t>
            </a:r>
            <a:endParaRPr sz="1200">
              <a:solidFill>
                <a:srgbClr val="24292E"/>
              </a:solidFill>
            </a:endParaRPr>
          </a:p>
          <a:p>
            <a:pPr marL="457200" lvl="0" indent="-304800" algn="l" rtl="0">
              <a:lnSpc>
                <a:spcPct val="115000"/>
              </a:lnSpc>
              <a:spcBef>
                <a:spcPts val="0"/>
              </a:spcBef>
              <a:spcAft>
                <a:spcPts val="0"/>
              </a:spcAft>
              <a:buClr>
                <a:srgbClr val="24292E"/>
              </a:buClr>
              <a:buSzPts val="1200"/>
              <a:buChar char="-"/>
            </a:pPr>
            <a:r>
              <a:rPr lang="en" sz="1000">
                <a:solidFill>
                  <a:srgbClr val="24292E"/>
                </a:solidFill>
                <a:latin typeface="Consolas"/>
                <a:ea typeface="Consolas"/>
                <a:cs typeface="Consolas"/>
                <a:sym typeface="Consolas"/>
              </a:rPr>
              <a:t>UserApi.getPhotoUrl(uid)</a:t>
            </a:r>
            <a:r>
              <a:rPr lang="en" sz="1200">
                <a:solidFill>
                  <a:srgbClr val="24292E"/>
                </a:solidFill>
              </a:rPr>
              <a:t>: Returns the user's avatar photo URL to use in an </a:t>
            </a:r>
            <a:r>
              <a:rPr lang="en" sz="1000">
                <a:solidFill>
                  <a:srgbClr val="24292E"/>
                </a:solidFill>
                <a:latin typeface="Consolas"/>
                <a:ea typeface="Consolas"/>
                <a:cs typeface="Consolas"/>
                <a:sym typeface="Consolas"/>
              </a:rPr>
              <a:t>&lt;img&gt;</a:t>
            </a:r>
            <a:r>
              <a:rPr lang="en" sz="1200">
                <a:solidFill>
                  <a:srgbClr val="24292E"/>
                </a:solidFill>
              </a:rPr>
              <a:t> tag</a:t>
            </a:r>
            <a:endParaRPr sz="1200">
              <a:solidFill>
                <a:srgbClr val="24292E"/>
              </a:solidFill>
            </a:endParaRPr>
          </a:p>
          <a:p>
            <a:pPr marL="457200" lvl="0" indent="-304800" algn="l" rtl="0">
              <a:lnSpc>
                <a:spcPct val="115000"/>
              </a:lnSpc>
              <a:spcBef>
                <a:spcPts val="0"/>
              </a:spcBef>
              <a:spcAft>
                <a:spcPts val="0"/>
              </a:spcAft>
              <a:buClr>
                <a:srgbClr val="24292E"/>
              </a:buClr>
              <a:buSzPts val="1200"/>
              <a:buChar char="-"/>
            </a:pPr>
            <a:r>
              <a:rPr lang="en" sz="1000">
                <a:solidFill>
                  <a:srgbClr val="24292E"/>
                </a:solidFill>
                <a:latin typeface="Consolas"/>
                <a:ea typeface="Consolas"/>
                <a:cs typeface="Consolas"/>
                <a:sym typeface="Consolas"/>
              </a:rPr>
              <a:t>UserApi.getLastSignIn(uid)</a:t>
            </a:r>
            <a:r>
              <a:rPr lang="en" sz="1200">
                <a:solidFill>
                  <a:srgbClr val="24292E"/>
                </a:solidFill>
              </a:rPr>
              <a:t>: Returns the user's last login date as a JavaScript </a:t>
            </a:r>
            <a:r>
              <a:rPr lang="en" sz="1000">
                <a:solidFill>
                  <a:srgbClr val="24292E"/>
                </a:solidFill>
                <a:latin typeface="Consolas"/>
                <a:ea typeface="Consolas"/>
                <a:cs typeface="Consolas"/>
                <a:sym typeface="Consolas"/>
              </a:rPr>
              <a:t>Date</a:t>
            </a:r>
            <a:r>
              <a:rPr lang="en" sz="1200">
                <a:solidFill>
                  <a:srgbClr val="24292E"/>
                </a:solidFill>
              </a:rPr>
              <a:t> object</a:t>
            </a:r>
            <a:endParaRPr sz="1200">
              <a:solidFill>
                <a:srgbClr val="24292E"/>
              </a:solidFill>
            </a:endParaRPr>
          </a:p>
          <a:p>
            <a:pPr marL="0" lvl="0" indent="0" algn="l" rtl="0">
              <a:spcBef>
                <a:spcPts val="120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560c949a55_0_19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560c949a55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55119741fe_0_2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55119741fe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only one student per group should fork repo</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560c949a55_0_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560c949a5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https://codesandbox.io/embed/2pq9w2v96j</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560c949a55_0_19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560c949a55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4ba2ea61a3_0_25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4ba2ea61a3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t>Teacher Notes:</a:t>
            </a:r>
            <a:endParaRPr sz="1200" b="1"/>
          </a:p>
          <a:p>
            <a:pPr marL="0" lvl="0" indent="0" algn="l" rtl="0">
              <a:spcBef>
                <a:spcPts val="0"/>
              </a:spcBef>
              <a:spcAft>
                <a:spcPts val="0"/>
              </a:spcAft>
              <a:buNone/>
            </a:pPr>
            <a:r>
              <a:rPr lang="en" sz="1200"/>
              <a:t>Have your students read aloud the objective. </a:t>
            </a:r>
            <a:endParaRPr sz="1200"/>
          </a:p>
          <a:p>
            <a:pPr marL="0" lvl="0" indent="0" algn="l" rtl="0">
              <a:spcBef>
                <a:spcPts val="0"/>
              </a:spcBef>
              <a:spcAft>
                <a:spcPts val="0"/>
              </a:spcAft>
              <a:buNone/>
            </a:pPr>
            <a:r>
              <a:rPr lang="en" sz="1200"/>
              <a:t>Students should read through each vocabulary word.</a:t>
            </a:r>
            <a:endParaRPr sz="1200"/>
          </a:p>
        </p:txBody>
      </p:sp>
    </p:spTree>
    <p:extLst>
      <p:ext uri="{BB962C8B-B14F-4D97-AF65-F5344CB8AC3E}">
        <p14:creationId xmlns:p14="http://schemas.microsoft.com/office/powerpoint/2010/main" val="34453946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56395018a6_1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56395018a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8561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4a7939342_1_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4a7939342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33006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56395018a6_1_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56395018a6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93820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56395018a6_1_4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56395018a6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Contextualize show them how they can see the data</a:t>
            </a:r>
            <a:endParaRPr/>
          </a:p>
          <a:p>
            <a:pPr marL="0" lvl="0" indent="0" algn="l" rtl="0">
              <a:spcBef>
                <a:spcPts val="0"/>
              </a:spcBef>
              <a:spcAft>
                <a:spcPts val="0"/>
              </a:spcAft>
              <a:buNone/>
            </a:pPr>
            <a:r>
              <a:rPr lang="en" u="sng">
                <a:solidFill>
                  <a:schemeClr val="hlink"/>
                </a:solidFill>
                <a:hlinkClick r:id="rId3"/>
              </a:rPr>
              <a:t>https://studio-multiplayer-game.firebaseapp.com/dataViewer</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737824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57ebe0dbab_0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57ebe0db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Contextualize show them how they can see the data</a:t>
            </a:r>
            <a:endParaRPr/>
          </a:p>
          <a:p>
            <a:pPr marL="0" lvl="0" indent="0" algn="l" rtl="0">
              <a:spcBef>
                <a:spcPts val="0"/>
              </a:spcBef>
              <a:spcAft>
                <a:spcPts val="0"/>
              </a:spcAft>
              <a:buNone/>
            </a:pPr>
            <a:r>
              <a:rPr lang="en" u="sng">
                <a:solidFill>
                  <a:schemeClr val="hlink"/>
                </a:solidFill>
                <a:hlinkClick r:id="rId3"/>
              </a:rPr>
              <a:t>https://studio-multiplayer-game.firebaseapp.com/dataViewer</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0687891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57ebe0dbab_1_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57ebe0dbab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Contextualize show them how they can see the data</a:t>
            </a:r>
            <a:endParaRPr/>
          </a:p>
          <a:p>
            <a:pPr marL="0" lvl="0" indent="0" algn="l" rtl="0">
              <a:spcBef>
                <a:spcPts val="0"/>
              </a:spcBef>
              <a:spcAft>
                <a:spcPts val="0"/>
              </a:spcAft>
              <a:buNone/>
            </a:pPr>
            <a:r>
              <a:rPr lang="en" u="sng">
                <a:solidFill>
                  <a:schemeClr val="hlink"/>
                </a:solidFill>
                <a:hlinkClick r:id="rId3"/>
              </a:rPr>
              <a:t>https://studio-multiplayer-game.firebaseapp.com/dataViewer</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177487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55119741fe_0_2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55119741fe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1000">
                <a:solidFill>
                  <a:srgbClr val="3F3B39"/>
                </a:solidFill>
                <a:latin typeface="Roboto Slab"/>
                <a:ea typeface="Roboto Slab"/>
                <a:cs typeface="Roboto Slab"/>
                <a:sym typeface="Roboto Slab"/>
              </a:rPr>
              <a:t>getSessionDatabaseRef -</a:t>
            </a:r>
            <a:r>
              <a:rPr lang="en" sz="1000" baseline="30000">
                <a:solidFill>
                  <a:srgbClr val="3F3B39"/>
                </a:solidFill>
                <a:latin typeface="Roboto Slab"/>
                <a:ea typeface="Roboto Slab"/>
                <a:cs typeface="Roboto Slab"/>
                <a:sym typeface="Roboto Slab"/>
              </a:rPr>
              <a:t>&gt; </a:t>
            </a:r>
            <a:r>
              <a:rPr lang="en" sz="1000">
                <a:solidFill>
                  <a:srgbClr val="3F3B39"/>
                </a:solidFill>
                <a:latin typeface="Roboto Slab"/>
                <a:ea typeface="Roboto Slab"/>
                <a:cs typeface="Roboto Slab"/>
                <a:sym typeface="Roboto Slab"/>
              </a:rPr>
              <a:t>Returns firebase object</a:t>
            </a:r>
            <a:endParaRPr sz="1000">
              <a:solidFill>
                <a:srgbClr val="3F3B39"/>
              </a:solidFill>
              <a:latin typeface="Roboto Slab"/>
              <a:ea typeface="Roboto Slab"/>
              <a:cs typeface="Roboto Slab"/>
              <a:sym typeface="Roboto Slab"/>
            </a:endParaRPr>
          </a:p>
          <a:p>
            <a:pPr marL="0" lvl="0" indent="0" algn="l" rtl="0">
              <a:spcBef>
                <a:spcPts val="600"/>
              </a:spcBef>
              <a:spcAft>
                <a:spcPts val="0"/>
              </a:spcAft>
              <a:buClr>
                <a:schemeClr val="dk1"/>
              </a:buClr>
              <a:buSzPts val="1100"/>
              <a:buFont typeface="Arial"/>
              <a:buNone/>
            </a:pPr>
            <a:endParaRPr sz="1000"/>
          </a:p>
        </p:txBody>
      </p:sp>
    </p:spTree>
    <p:extLst>
      <p:ext uri="{BB962C8B-B14F-4D97-AF65-F5344CB8AC3E}">
        <p14:creationId xmlns:p14="http://schemas.microsoft.com/office/powerpoint/2010/main" val="24618075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56395018a6_1_5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56395018a6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3F3B39"/>
                </a:solidFill>
                <a:latin typeface="Roboto Slab"/>
                <a:ea typeface="Roboto Slab"/>
                <a:cs typeface="Roboto Slab"/>
                <a:sym typeface="Roboto Slab"/>
              </a:rPr>
              <a:t>Show the changed data on Code Sandbox: </a:t>
            </a:r>
            <a:r>
              <a:rPr lang="en" sz="1000" u="sng">
                <a:solidFill>
                  <a:schemeClr val="hlink"/>
                </a:solidFill>
                <a:latin typeface="Roboto Slab"/>
                <a:ea typeface="Roboto Slab"/>
                <a:cs typeface="Roboto Slab"/>
                <a:sym typeface="Roboto Slab"/>
                <a:hlinkClick r:id="rId3"/>
              </a:rPr>
              <a:t>https://codesandbox.io/s/y2z19pplpz?fontsize=14</a:t>
            </a:r>
            <a:r>
              <a:rPr lang="en" sz="1000">
                <a:solidFill>
                  <a:srgbClr val="3F3B39"/>
                </a:solidFill>
                <a:latin typeface="Roboto Slab"/>
                <a:ea typeface="Roboto Slab"/>
                <a:cs typeface="Roboto Slab"/>
                <a:sym typeface="Roboto Slab"/>
              </a:rPr>
              <a:t> (check Demo - Write Data)</a:t>
            </a:r>
            <a:endParaRPr sz="1000">
              <a:solidFill>
                <a:srgbClr val="3F3B39"/>
              </a:solidFill>
              <a:latin typeface="Roboto Slab"/>
              <a:ea typeface="Roboto Slab"/>
              <a:cs typeface="Roboto Slab"/>
              <a:sym typeface="Roboto Slab"/>
            </a:endParaRPr>
          </a:p>
          <a:p>
            <a:pPr marL="0" lvl="0" indent="0" algn="l" rtl="0">
              <a:spcBef>
                <a:spcPts val="0"/>
              </a:spcBef>
              <a:spcAft>
                <a:spcPts val="0"/>
              </a:spcAft>
              <a:buNone/>
            </a:pPr>
            <a:endParaRPr sz="1000">
              <a:solidFill>
                <a:srgbClr val="3F3B39"/>
              </a:solidFill>
              <a:latin typeface="Roboto Slab"/>
              <a:ea typeface="Roboto Slab"/>
              <a:cs typeface="Roboto Slab"/>
              <a:sym typeface="Roboto Slab"/>
            </a:endParaRPr>
          </a:p>
        </p:txBody>
      </p:sp>
    </p:spTree>
    <p:extLst>
      <p:ext uri="{BB962C8B-B14F-4D97-AF65-F5344CB8AC3E}">
        <p14:creationId xmlns:p14="http://schemas.microsoft.com/office/powerpoint/2010/main" val="26880619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56395018a6_0_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56395018a6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Skip metadatachanged</a:t>
            </a:r>
            <a:endParaRPr/>
          </a:p>
        </p:txBody>
      </p:sp>
    </p:spTree>
    <p:extLst>
      <p:ext uri="{BB962C8B-B14F-4D97-AF65-F5344CB8AC3E}">
        <p14:creationId xmlns:p14="http://schemas.microsoft.com/office/powerpoint/2010/main" val="35650920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57ebe0dbab_0_1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57ebe0dba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Skip metadatachanged</a:t>
            </a:r>
            <a:endParaRPr/>
          </a:p>
        </p:txBody>
      </p:sp>
    </p:spTree>
    <p:extLst>
      <p:ext uri="{BB962C8B-B14F-4D97-AF65-F5344CB8AC3E}">
        <p14:creationId xmlns:p14="http://schemas.microsoft.com/office/powerpoint/2010/main" val="38103864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558dd778bc_0_1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558dd778b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Skip onsessionmetadatachanged</a:t>
            </a:r>
            <a:endParaRPr/>
          </a:p>
          <a:p>
            <a:pPr marL="0" lvl="0" indent="0" algn="l" rtl="0">
              <a:spcBef>
                <a:spcPts val="0"/>
              </a:spcBef>
              <a:spcAft>
                <a:spcPts val="0"/>
              </a:spcAft>
              <a:buNone/>
            </a:pPr>
            <a:endParaRPr/>
          </a:p>
          <a:p>
            <a:pPr marL="0" lvl="0" indent="0" algn="l" rtl="0">
              <a:spcBef>
                <a:spcPts val="0"/>
              </a:spcBef>
              <a:spcAft>
                <a:spcPts val="0"/>
              </a:spcAft>
              <a:buNone/>
            </a:pPr>
            <a:r>
              <a:rPr lang="en"/>
              <a:t>Cut down what’s in the render function so that it’s not cluttered</a:t>
            </a:r>
            <a:endParaRPr/>
          </a:p>
        </p:txBody>
      </p:sp>
    </p:spTree>
    <p:extLst>
      <p:ext uri="{BB962C8B-B14F-4D97-AF65-F5344CB8AC3E}">
        <p14:creationId xmlns:p14="http://schemas.microsoft.com/office/powerpoint/2010/main" val="16273214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56395018a6_1_3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56395018a6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Skip onsessionmetadatachanged</a:t>
            </a:r>
            <a:endParaRPr/>
          </a:p>
        </p:txBody>
      </p:sp>
    </p:spTree>
    <p:extLst>
      <p:ext uri="{BB962C8B-B14F-4D97-AF65-F5344CB8AC3E}">
        <p14:creationId xmlns:p14="http://schemas.microsoft.com/office/powerpoint/2010/main" val="4267846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55119741fe_0_3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55119741fe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90643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57ebe0dbab_1_3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57ebe0dbab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3F3B39"/>
                </a:solidFill>
                <a:latin typeface="Roboto Slab"/>
                <a:ea typeface="Roboto Slab"/>
                <a:cs typeface="Roboto Slab"/>
                <a:sym typeface="Roboto Slab"/>
              </a:rPr>
              <a:t>Show the changed data on Code Sandbox - in Code Sanbox, check NewGame.js file</a:t>
            </a:r>
            <a:endParaRPr sz="1000">
              <a:solidFill>
                <a:srgbClr val="3F3B39"/>
              </a:solidFill>
              <a:latin typeface="Roboto Slab"/>
              <a:ea typeface="Roboto Slab"/>
              <a:cs typeface="Roboto Slab"/>
              <a:sym typeface="Roboto Slab"/>
            </a:endParaRPr>
          </a:p>
          <a:p>
            <a:pPr marL="0" lvl="0" indent="0" algn="l" rtl="0">
              <a:spcBef>
                <a:spcPts val="0"/>
              </a:spcBef>
              <a:spcAft>
                <a:spcPts val="0"/>
              </a:spcAft>
              <a:buNone/>
            </a:pPr>
            <a:endParaRPr sz="1000">
              <a:solidFill>
                <a:srgbClr val="3F3B39"/>
              </a:solidFill>
              <a:latin typeface="Roboto Slab"/>
              <a:ea typeface="Roboto Slab"/>
              <a:cs typeface="Roboto Slab"/>
              <a:sym typeface="Roboto Slab"/>
            </a:endParaRPr>
          </a:p>
        </p:txBody>
      </p:sp>
    </p:spTree>
    <p:extLst>
      <p:ext uri="{BB962C8B-B14F-4D97-AF65-F5344CB8AC3E}">
        <p14:creationId xmlns:p14="http://schemas.microsoft.com/office/powerpoint/2010/main" val="318373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57ebe0dbab_0_2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57ebe0dba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66163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57ebe0dbab_0_2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57ebe0dbab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97742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57ebe0dbab_0_17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57ebe0dbab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36856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57ebe0dbab_0_16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57ebe0dbab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91341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57ebe0dbab_0_14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57ebe0dbab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18683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7289124799_0_47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7289124799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00956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57ebe0dbab_0_9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57ebe0dbab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95246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7289124799_0_48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7289124799_0_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22771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7289124799_0_49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7289124799_0_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0769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5119741fe_0_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5119741f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66666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57ebe0dbab_0_3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57ebe0dbab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3F3B39"/>
                </a:solidFill>
                <a:latin typeface="Roboto Slab"/>
                <a:ea typeface="Roboto Slab"/>
                <a:cs typeface="Roboto Slab"/>
                <a:sym typeface="Roboto Slab"/>
              </a:rPr>
              <a:t>Show the changed data on Code Sandbox - On Code Sandbox check Demo - Button file!</a:t>
            </a:r>
            <a:endParaRPr sz="1000">
              <a:solidFill>
                <a:srgbClr val="3F3B39"/>
              </a:solidFill>
              <a:latin typeface="Roboto Slab"/>
              <a:ea typeface="Roboto Slab"/>
              <a:cs typeface="Roboto Slab"/>
              <a:sym typeface="Roboto Slab"/>
            </a:endParaRPr>
          </a:p>
          <a:p>
            <a:pPr marL="0" lvl="0" indent="0" algn="l" rtl="0">
              <a:spcBef>
                <a:spcPts val="0"/>
              </a:spcBef>
              <a:spcAft>
                <a:spcPts val="0"/>
              </a:spcAft>
              <a:buNone/>
            </a:pPr>
            <a:endParaRPr sz="1000">
              <a:solidFill>
                <a:srgbClr val="3F3B39"/>
              </a:solidFill>
              <a:latin typeface="Roboto Slab"/>
              <a:ea typeface="Roboto Slab"/>
              <a:cs typeface="Roboto Slab"/>
              <a:sym typeface="Roboto Slab"/>
            </a:endParaRPr>
          </a:p>
        </p:txBody>
      </p:sp>
    </p:spTree>
    <p:extLst>
      <p:ext uri="{BB962C8B-B14F-4D97-AF65-F5344CB8AC3E}">
        <p14:creationId xmlns:p14="http://schemas.microsoft.com/office/powerpoint/2010/main" val="5455309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56395018a6_1_6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56395018a6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88900" marR="88900" lvl="0" indent="0" algn="l" rtl="0">
              <a:lnSpc>
                <a:spcPct val="120000"/>
              </a:lnSpc>
              <a:spcBef>
                <a:spcPts val="0"/>
              </a:spcBef>
              <a:spcAft>
                <a:spcPts val="0"/>
              </a:spcAft>
              <a:buClr>
                <a:schemeClr val="dk1"/>
              </a:buClr>
              <a:buSzPts val="1100"/>
              <a:buFont typeface="Arial"/>
              <a:buNone/>
            </a:pPr>
            <a:endParaRPr sz="1000" u="sng">
              <a:solidFill>
                <a:srgbClr val="263238"/>
              </a:solidFill>
              <a:latin typeface="Roboto"/>
              <a:ea typeface="Roboto"/>
              <a:cs typeface="Roboto"/>
              <a:sym typeface="Roboto"/>
              <a:hlinkClick r:id="rId3"/>
            </a:endParaRPr>
          </a:p>
          <a:p>
            <a:pPr marL="0" lvl="0" indent="0" algn="l" rtl="0">
              <a:spcBef>
                <a:spcPts val="500"/>
              </a:spcBef>
              <a:spcAft>
                <a:spcPts val="0"/>
              </a:spcAft>
              <a:buNone/>
            </a:pPr>
            <a:endParaRPr/>
          </a:p>
        </p:txBody>
      </p:sp>
    </p:spTree>
    <p:extLst>
      <p:ext uri="{BB962C8B-B14F-4D97-AF65-F5344CB8AC3E}">
        <p14:creationId xmlns:p14="http://schemas.microsoft.com/office/powerpoint/2010/main" val="6125391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4128aeda63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4128aeda63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07838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56b8e481c6_0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56b8e481c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First, lets go over what we learned last class.</a:t>
            </a:r>
            <a:endParaRPr>
              <a:solidFill>
                <a:schemeClr val="dk1"/>
              </a:solidFill>
            </a:endParaRPr>
          </a:p>
          <a:p>
            <a:pPr marL="0" lvl="0" indent="0" algn="l" rtl="0">
              <a:spcBef>
                <a:spcPts val="0"/>
              </a:spcBef>
              <a:spcAft>
                <a:spcPts val="0"/>
              </a:spcAft>
              <a:buNone/>
            </a:pPr>
            <a:r>
              <a:rPr lang="en">
                <a:solidFill>
                  <a:schemeClr val="dk1"/>
                </a:solidFill>
              </a:rPr>
              <a:t>What you're looking at on the screen is called a Sequence Diagram.</a:t>
            </a:r>
            <a:endParaRPr>
              <a:solidFill>
                <a:schemeClr val="dk1"/>
              </a:solidFill>
            </a:endParaRPr>
          </a:p>
          <a:p>
            <a:pPr marL="0" lvl="0" indent="0" algn="l" rtl="0">
              <a:spcBef>
                <a:spcPts val="0"/>
              </a:spcBef>
              <a:spcAft>
                <a:spcPts val="0"/>
              </a:spcAft>
              <a:buNone/>
            </a:pPr>
            <a:r>
              <a:rPr lang="en">
                <a:solidFill>
                  <a:schemeClr val="dk1"/>
                </a:solidFill>
              </a:rPr>
              <a:t>This one is empty to start, so bear with me for a second.</a:t>
            </a:r>
            <a:endParaRPr>
              <a:solidFill>
                <a:schemeClr val="dk1"/>
              </a:solidFill>
            </a:endParaRPr>
          </a:p>
          <a:p>
            <a:pPr marL="0" lvl="0" indent="0" algn="l" rtl="0">
              <a:spcBef>
                <a:spcPts val="0"/>
              </a:spcBef>
              <a:spcAft>
                <a:spcPts val="0"/>
              </a:spcAft>
              <a:buNone/>
            </a:pPr>
            <a:r>
              <a:rPr lang="en">
                <a:solidFill>
                  <a:schemeClr val="dk1"/>
                </a:solidFill>
              </a:rPr>
              <a:t>But even an empty sequence diagram can give you some insight.</a:t>
            </a:r>
            <a:endParaRPr>
              <a:solidFill>
                <a:schemeClr val="dk1"/>
              </a:solidFill>
            </a:endParaRPr>
          </a:p>
          <a:p>
            <a:pPr marL="0" lvl="0" indent="0" algn="l" rtl="0">
              <a:spcBef>
                <a:spcPts val="0"/>
              </a:spcBef>
              <a:spcAft>
                <a:spcPts val="0"/>
              </a:spcAft>
              <a:buNone/>
            </a:pPr>
            <a:r>
              <a:rPr lang="en">
                <a:solidFill>
                  <a:schemeClr val="dk1"/>
                </a:solidFill>
              </a:rPr>
              <a:t>This diagram tells me that the "actors" involved in your game are the Host, Firebase, and a Guest.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Sequence diagrams are useful because they can show the interactions between the entities involved in our application.</a:t>
            </a:r>
            <a:endParaRPr>
              <a:solidFill>
                <a:schemeClr val="dk1"/>
              </a:solidFill>
            </a:endParaRPr>
          </a:p>
          <a:p>
            <a:pPr marL="0" lvl="0" indent="0" algn="l" rtl="0">
              <a:spcBef>
                <a:spcPts val="0"/>
              </a:spcBef>
              <a:spcAft>
                <a:spcPts val="0"/>
              </a:spcAft>
              <a:buNone/>
            </a:pPr>
            <a:r>
              <a:rPr lang="en"/>
              <a:t>They are widely used in the industry to represent activity in an application involving multiple parties.</a:t>
            </a:r>
            <a:endParaRPr/>
          </a:p>
          <a:p>
            <a:pPr marL="0" lvl="0" indent="0" algn="l" rtl="0">
              <a:spcBef>
                <a:spcPts val="0"/>
              </a:spcBef>
              <a:spcAft>
                <a:spcPts val="0"/>
              </a:spcAft>
              <a:buNone/>
            </a:pPr>
            <a:endParaRPr/>
          </a:p>
          <a:p>
            <a:pPr marL="0" lvl="0" indent="0" algn="l" rtl="0">
              <a:spcBef>
                <a:spcPts val="0"/>
              </a:spcBef>
              <a:spcAft>
                <a:spcPts val="0"/>
              </a:spcAft>
              <a:buNone/>
            </a:pPr>
            <a:r>
              <a:rPr lang="en"/>
              <a:t>The bestي part about them is that they can show how that activity is handled with respect to time.</a:t>
            </a:r>
            <a:endParaRPr/>
          </a:p>
          <a:p>
            <a:pPr marL="0" lvl="0" indent="0" algn="l" rtl="0">
              <a:spcBef>
                <a:spcPts val="0"/>
              </a:spcBef>
              <a:spcAft>
                <a:spcPts val="0"/>
              </a:spcAft>
              <a:buNone/>
            </a:pPr>
            <a:r>
              <a:rPr lang="en"/>
              <a:t>What I mean is that sequence diagrams can show what order things happen.</a:t>
            </a:r>
            <a:endParaRPr/>
          </a:p>
          <a:p>
            <a:pPr marL="0" lvl="0" indent="0" algn="l" rtl="0">
              <a:spcBef>
                <a:spcPts val="0"/>
              </a:spcBef>
              <a:spcAft>
                <a:spcPts val="0"/>
              </a:spcAft>
              <a:buNone/>
            </a:pPr>
            <a:r>
              <a:rPr lang="en"/>
              <a:t>Let's walk through an example.</a:t>
            </a:r>
            <a:endParaRPr/>
          </a:p>
        </p:txBody>
      </p:sp>
    </p:spTree>
    <p:extLst>
      <p:ext uri="{BB962C8B-B14F-4D97-AF65-F5344CB8AC3E}">
        <p14:creationId xmlns:p14="http://schemas.microsoft.com/office/powerpoint/2010/main" val="6401764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56b8e481c6_0_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56b8e481c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Here's the first step.</a:t>
            </a:r>
            <a:endParaRPr/>
          </a:p>
          <a:p>
            <a:pPr marL="0" lvl="0" indent="0" algn="l" rtl="0">
              <a:spcBef>
                <a:spcPts val="0"/>
              </a:spcBef>
              <a:spcAft>
                <a:spcPts val="0"/>
              </a:spcAft>
              <a:buNone/>
            </a:pPr>
            <a:r>
              <a:rPr lang="en"/>
              <a:t>Our host, puts together some data and sends it to Firebase.</a:t>
            </a:r>
            <a:endParaRPr/>
          </a:p>
          <a:p>
            <a:pPr marL="0" lvl="0" indent="0" algn="l" rtl="0">
              <a:spcBef>
                <a:spcPts val="0"/>
              </a:spcBef>
              <a:spcAft>
                <a:spcPts val="0"/>
              </a:spcAft>
              <a:buNone/>
            </a:pPr>
            <a:r>
              <a:rPr lang="en"/>
              <a:t>You'll notice that in this diagram, i've explicitly shown you the method you'll be using - getSessionDatabaseRef.set</a:t>
            </a:r>
            <a:endParaRPr/>
          </a:p>
          <a:p>
            <a:pPr marL="0" lvl="0" indent="0" algn="l" rtl="0">
              <a:spcBef>
                <a:spcPts val="0"/>
              </a:spcBef>
              <a:spcAft>
                <a:spcPts val="0"/>
              </a:spcAft>
              <a:buNone/>
            </a:pPr>
            <a:r>
              <a:rPr lang="en"/>
              <a:t>Firebase then tells you that it got the data.</a:t>
            </a:r>
            <a:endParaRPr/>
          </a:p>
          <a:p>
            <a:pPr marL="0" lvl="0" indent="0" algn="l" rtl="0">
              <a:spcBef>
                <a:spcPts val="0"/>
              </a:spcBef>
              <a:spcAft>
                <a:spcPts val="0"/>
              </a:spcAft>
              <a:buNone/>
            </a:pPr>
            <a:r>
              <a:rPr lang="en"/>
              <a:t>That part is transparent.</a:t>
            </a:r>
            <a:endParaRPr/>
          </a:p>
          <a:p>
            <a:pPr marL="457200" lvl="0" indent="-317500" algn="l" rtl="0">
              <a:spcBef>
                <a:spcPts val="0"/>
              </a:spcBef>
              <a:spcAft>
                <a:spcPts val="0"/>
              </a:spcAft>
              <a:buSzPts val="1400"/>
              <a:buChar char="●"/>
            </a:pPr>
            <a:r>
              <a:rPr lang="en"/>
              <a:t>Pause here for a second and ask if the students have any questions</a:t>
            </a:r>
            <a:endParaRPr/>
          </a:p>
        </p:txBody>
      </p:sp>
    </p:spTree>
    <p:extLst>
      <p:ext uri="{BB962C8B-B14F-4D97-AF65-F5344CB8AC3E}">
        <p14:creationId xmlns:p14="http://schemas.microsoft.com/office/powerpoint/2010/main" val="13594439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56b8e481c6_0_1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56b8e481c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Next, Firebase takes that new data and forwards it onto the Host and the Guest.</a:t>
            </a:r>
            <a:endParaRPr/>
          </a:p>
          <a:p>
            <a:pPr marL="0" lvl="0" indent="0" algn="l" rtl="0">
              <a:spcBef>
                <a:spcPts val="0"/>
              </a:spcBef>
              <a:spcAft>
                <a:spcPts val="0"/>
              </a:spcAft>
              <a:buNone/>
            </a:pPr>
            <a:r>
              <a:rPr lang="en"/>
              <a:t>It does this via the onSessionDataChanged method in your code.</a:t>
            </a:r>
            <a:endParaRPr/>
          </a:p>
          <a:p>
            <a:pPr marL="0" lvl="0" indent="0" algn="l" rtl="0">
              <a:spcBef>
                <a:spcPts val="0"/>
              </a:spcBef>
              <a:spcAft>
                <a:spcPts val="0"/>
              </a:spcAft>
              <a:buNone/>
            </a:pPr>
            <a:r>
              <a:rPr lang="en"/>
              <a:t>You'll notice that i've explicitly called out the fact that host and guest receive the data at almost the same time.</a:t>
            </a:r>
            <a:endParaRPr/>
          </a:p>
          <a:p>
            <a:pPr marL="0" marR="0" lvl="0" indent="0" algn="l" rtl="0">
              <a:lnSpc>
                <a:spcPct val="100000"/>
              </a:lnSpc>
              <a:spcBef>
                <a:spcPts val="0"/>
              </a:spcBef>
              <a:spcAft>
                <a:spcPts val="0"/>
              </a:spcAft>
              <a:buNone/>
            </a:pPr>
            <a:r>
              <a:rPr lang="en"/>
              <a:t>This happens because of network speeds, wifi and all that. </a:t>
            </a:r>
            <a:endParaRPr/>
          </a:p>
          <a:p>
            <a:pPr marL="0" marR="0" lvl="0" indent="0" algn="l" rtl="0">
              <a:lnSpc>
                <a:spcPct val="100000"/>
              </a:lnSpc>
              <a:spcBef>
                <a:spcPts val="0"/>
              </a:spcBef>
              <a:spcAft>
                <a:spcPts val="0"/>
              </a:spcAft>
              <a:buNone/>
            </a:pPr>
            <a:r>
              <a:rPr lang="en"/>
              <a:t>It's out of your control.</a:t>
            </a:r>
            <a:endParaRPr/>
          </a:p>
          <a:p>
            <a:pPr marL="0" marR="0" lvl="0" indent="0" algn="l" rtl="0">
              <a:lnSpc>
                <a:spcPct val="100000"/>
              </a:lnSpc>
              <a:spcBef>
                <a:spcPts val="0"/>
              </a:spcBef>
              <a:spcAft>
                <a:spcPts val="0"/>
              </a:spcAft>
              <a:buNone/>
            </a:pPr>
            <a:r>
              <a:rPr lang="en"/>
              <a:t>Just keep in mind that it's not going to be exactly the same time, there's "lag".</a:t>
            </a: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r>
              <a:rPr lang="en"/>
              <a:t>Also notice in this diagram that Firebase isn't changing the data.</a:t>
            </a:r>
            <a:endParaRPr/>
          </a:p>
          <a:p>
            <a:pPr marL="0" marR="0" lvl="0" indent="0" algn="l" rtl="0">
              <a:lnSpc>
                <a:spcPct val="100000"/>
              </a:lnSpc>
              <a:spcBef>
                <a:spcPts val="0"/>
              </a:spcBef>
              <a:spcAft>
                <a:spcPts val="0"/>
              </a:spcAft>
              <a:buNone/>
            </a:pPr>
            <a:r>
              <a:rPr lang="en"/>
              <a:t>Host gave it "new_data", and firebase simply passed that on.</a:t>
            </a:r>
            <a:endParaRPr/>
          </a:p>
        </p:txBody>
      </p:sp>
    </p:spTree>
    <p:extLst>
      <p:ext uri="{BB962C8B-B14F-4D97-AF65-F5344CB8AC3E}">
        <p14:creationId xmlns:p14="http://schemas.microsoft.com/office/powerpoint/2010/main" val="2073878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772e2bc45c_7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772e2bc45c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Next, Firebase takes that new data and forwards it onto the Host and the Guest.</a:t>
            </a:r>
            <a:endParaRPr/>
          </a:p>
          <a:p>
            <a:pPr marL="0" lvl="0" indent="0" algn="l" rtl="0">
              <a:spcBef>
                <a:spcPts val="0"/>
              </a:spcBef>
              <a:spcAft>
                <a:spcPts val="0"/>
              </a:spcAft>
              <a:buNone/>
            </a:pPr>
            <a:r>
              <a:rPr lang="en"/>
              <a:t>It does this via the onSessionDataChanged method in your code.</a:t>
            </a:r>
            <a:endParaRPr/>
          </a:p>
          <a:p>
            <a:pPr marL="0" lvl="0" indent="0" algn="l" rtl="0">
              <a:spcBef>
                <a:spcPts val="0"/>
              </a:spcBef>
              <a:spcAft>
                <a:spcPts val="0"/>
              </a:spcAft>
              <a:buNone/>
            </a:pPr>
            <a:r>
              <a:rPr lang="en"/>
              <a:t>You'll notice that i've explicitly called out the fact that host and guest receive the data at almost the same time.</a:t>
            </a:r>
            <a:endParaRPr/>
          </a:p>
          <a:p>
            <a:pPr marL="0" marR="0" lvl="0" indent="0" algn="l" rtl="0">
              <a:lnSpc>
                <a:spcPct val="100000"/>
              </a:lnSpc>
              <a:spcBef>
                <a:spcPts val="0"/>
              </a:spcBef>
              <a:spcAft>
                <a:spcPts val="0"/>
              </a:spcAft>
              <a:buNone/>
            </a:pPr>
            <a:r>
              <a:rPr lang="en"/>
              <a:t>This happens because of network speeds, wifi and all that. </a:t>
            </a:r>
            <a:endParaRPr/>
          </a:p>
          <a:p>
            <a:pPr marL="0" marR="0" lvl="0" indent="0" algn="l" rtl="0">
              <a:lnSpc>
                <a:spcPct val="100000"/>
              </a:lnSpc>
              <a:spcBef>
                <a:spcPts val="0"/>
              </a:spcBef>
              <a:spcAft>
                <a:spcPts val="0"/>
              </a:spcAft>
              <a:buNone/>
            </a:pPr>
            <a:r>
              <a:rPr lang="en"/>
              <a:t>It's out of your control.</a:t>
            </a:r>
            <a:endParaRPr/>
          </a:p>
          <a:p>
            <a:pPr marL="0" marR="0" lvl="0" indent="0" algn="l" rtl="0">
              <a:lnSpc>
                <a:spcPct val="100000"/>
              </a:lnSpc>
              <a:spcBef>
                <a:spcPts val="0"/>
              </a:spcBef>
              <a:spcAft>
                <a:spcPts val="0"/>
              </a:spcAft>
              <a:buNone/>
            </a:pPr>
            <a:r>
              <a:rPr lang="en"/>
              <a:t>Just keep in mind that it's not going to be exactly the same time, there's "lag".</a:t>
            </a: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r>
              <a:rPr lang="en"/>
              <a:t>Also notice in this diagram that Firebase isn't changing the data.</a:t>
            </a:r>
            <a:endParaRPr/>
          </a:p>
          <a:p>
            <a:pPr marL="0" marR="0" lvl="0" indent="0" algn="l" rtl="0">
              <a:lnSpc>
                <a:spcPct val="100000"/>
              </a:lnSpc>
              <a:spcBef>
                <a:spcPts val="0"/>
              </a:spcBef>
              <a:spcAft>
                <a:spcPts val="0"/>
              </a:spcAft>
              <a:buNone/>
            </a:pPr>
            <a:r>
              <a:rPr lang="en"/>
              <a:t>Host gave it "new_data", and firebase simply passed that on.</a:t>
            </a:r>
            <a:endParaRPr/>
          </a:p>
        </p:txBody>
      </p:sp>
    </p:spTree>
    <p:extLst>
      <p:ext uri="{BB962C8B-B14F-4D97-AF65-F5344CB8AC3E}">
        <p14:creationId xmlns:p14="http://schemas.microsoft.com/office/powerpoint/2010/main" val="24842153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56b8e481c6_0_1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56b8e481c6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the Host and the Guest receive new_data, they do something with it.</a:t>
            </a:r>
            <a:endParaRPr/>
          </a:p>
          <a:p>
            <a:pPr marL="0" lvl="0" indent="0" algn="l" rtl="0">
              <a:spcBef>
                <a:spcPts val="0"/>
              </a:spcBef>
              <a:spcAft>
                <a:spcPts val="0"/>
              </a:spcAft>
              <a:buNone/>
            </a:pPr>
            <a:r>
              <a:rPr lang="en"/>
              <a:t>That part is up to you and will be the core of your game.</a:t>
            </a:r>
            <a:endParaRPr/>
          </a:p>
          <a:p>
            <a:pPr marL="0" lvl="0" indent="0" algn="l" rtl="0">
              <a:spcBef>
                <a:spcPts val="0"/>
              </a:spcBef>
              <a:spcAft>
                <a:spcPts val="0"/>
              </a:spcAft>
              <a:buNone/>
            </a:pPr>
            <a:r>
              <a:rPr lang="en"/>
              <a:t>For example, if you're building tic tac toe, when the Host places an "X" on the board, you should update your display.</a:t>
            </a:r>
            <a:endParaRPr/>
          </a:p>
          <a:p>
            <a:pPr marL="457200" lvl="0" indent="-317500" algn="l" rtl="0">
              <a:spcBef>
                <a:spcPts val="0"/>
              </a:spcBef>
              <a:spcAft>
                <a:spcPts val="0"/>
              </a:spcAft>
              <a:buSzPts val="1400"/>
              <a:buChar char="●"/>
            </a:pPr>
            <a:r>
              <a:rPr lang="en"/>
              <a:t>Pause here for a second to see if everyone is following</a:t>
            </a:r>
            <a:endParaRPr/>
          </a:p>
        </p:txBody>
      </p:sp>
    </p:spTree>
    <p:extLst>
      <p:ext uri="{BB962C8B-B14F-4D97-AF65-F5344CB8AC3E}">
        <p14:creationId xmlns:p14="http://schemas.microsoft.com/office/powerpoint/2010/main" val="9547818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57ec05c2ea_0_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57ec05c2e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finally both the Host and the Guest respond back to Firebase.</a:t>
            </a:r>
            <a:endParaRPr/>
          </a:p>
          <a:p>
            <a:pPr marL="457200" lvl="0" indent="-317500" algn="l" rtl="0">
              <a:spcBef>
                <a:spcPts val="0"/>
              </a:spcBef>
              <a:spcAft>
                <a:spcPts val="0"/>
              </a:spcAft>
              <a:buSzPts val="1400"/>
              <a:buChar char="●"/>
            </a:pPr>
            <a:r>
              <a:rPr lang="en"/>
              <a:t>Quick quiz (if there's some time)</a:t>
            </a:r>
            <a:endParaRPr/>
          </a:p>
          <a:p>
            <a:pPr marL="914400" lvl="1" indent="-317500" algn="l" rtl="0">
              <a:spcBef>
                <a:spcPts val="0"/>
              </a:spcBef>
              <a:spcAft>
                <a:spcPts val="0"/>
              </a:spcAft>
              <a:buSzPts val="1400"/>
              <a:buChar char="○"/>
            </a:pPr>
            <a:r>
              <a:rPr lang="en"/>
              <a:t>If there are 4 players in your game, how many actors would there be in this diagram?</a:t>
            </a:r>
            <a:endParaRPr/>
          </a:p>
          <a:p>
            <a:pPr marL="1371600" lvl="2" indent="-317500" algn="l" rtl="0">
              <a:spcBef>
                <a:spcPts val="0"/>
              </a:spcBef>
              <a:spcAft>
                <a:spcPts val="0"/>
              </a:spcAft>
              <a:buSzPts val="1400"/>
              <a:buChar char="■"/>
            </a:pPr>
            <a:r>
              <a:rPr lang="en"/>
              <a:t>Answer: 5, 4 players and Firebase</a:t>
            </a:r>
            <a:endParaRPr/>
          </a:p>
        </p:txBody>
      </p:sp>
    </p:spTree>
    <p:extLst>
      <p:ext uri="{BB962C8B-B14F-4D97-AF65-F5344CB8AC3E}">
        <p14:creationId xmlns:p14="http://schemas.microsoft.com/office/powerpoint/2010/main" val="21560733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57fbf28509_0_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57fbf2850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just like in the previous diagram, here is what it looks like when the Guest sends data.</a:t>
            </a:r>
            <a:endParaRPr/>
          </a:p>
          <a:p>
            <a:pPr marL="0" lvl="0" indent="0" algn="l" rtl="0">
              <a:spcBef>
                <a:spcPts val="0"/>
              </a:spcBef>
              <a:spcAft>
                <a:spcPts val="0"/>
              </a:spcAft>
              <a:buNone/>
            </a:pPr>
            <a:r>
              <a:rPr lang="en"/>
              <a:t>Everything is the same, but reversed.</a:t>
            </a:r>
            <a:endParaRPr/>
          </a:p>
          <a:p>
            <a:pPr marL="0" lvl="0" indent="0" algn="l" rtl="0">
              <a:spcBef>
                <a:spcPts val="0"/>
              </a:spcBef>
              <a:spcAft>
                <a:spcPts val="0"/>
              </a:spcAft>
              <a:buNone/>
            </a:pPr>
            <a:r>
              <a:rPr lang="en"/>
              <a:t>In a turn based 2 person game, this diagram accurately represents your game.</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Pause here for a bit and ask the students if they are comfortable with this diagram.</a:t>
            </a:r>
            <a:endParaRPr/>
          </a:p>
          <a:p>
            <a:pPr marL="0" lvl="0" indent="0" algn="l" rtl="0">
              <a:spcBef>
                <a:spcPts val="0"/>
              </a:spcBef>
              <a:spcAft>
                <a:spcPts val="0"/>
              </a:spcAft>
              <a:buNone/>
            </a:pPr>
            <a:r>
              <a:rPr lang="en"/>
              <a:t>Answer any questions they have.</a:t>
            </a:r>
            <a:endParaRPr/>
          </a:p>
          <a:p>
            <a:pPr marL="0" lvl="0" indent="0" algn="l" rtl="0">
              <a:spcBef>
                <a:spcPts val="0"/>
              </a:spcBef>
              <a:spcAft>
                <a:spcPts val="0"/>
              </a:spcAft>
              <a:buNone/>
            </a:pPr>
            <a:endParaRPr/>
          </a:p>
          <a:p>
            <a:pPr marL="0" lvl="0" indent="0" algn="l" rtl="0">
              <a:spcBef>
                <a:spcPts val="0"/>
              </a:spcBef>
              <a:spcAft>
                <a:spcPts val="0"/>
              </a:spcAft>
              <a:buNone/>
            </a:pPr>
            <a:r>
              <a:rPr lang="en"/>
              <a:t>Lead into next slide:</a:t>
            </a:r>
            <a:endParaRPr/>
          </a:p>
          <a:p>
            <a:pPr marL="457200" lvl="0" indent="-317500" algn="l" rtl="0">
              <a:spcBef>
                <a:spcPts val="0"/>
              </a:spcBef>
              <a:spcAft>
                <a:spcPts val="0"/>
              </a:spcAft>
              <a:buSzPts val="1400"/>
              <a:buChar char="-"/>
            </a:pPr>
            <a:r>
              <a:rPr lang="en"/>
              <a:t>Ok, I think we get the "how" of the Host/Guest communication</a:t>
            </a:r>
            <a:endParaRPr/>
          </a:p>
          <a:p>
            <a:pPr marL="457200" lvl="0" indent="-317500" algn="l" rtl="0">
              <a:spcBef>
                <a:spcPts val="0"/>
              </a:spcBef>
              <a:spcAft>
                <a:spcPts val="0"/>
              </a:spcAft>
              <a:buSzPts val="1400"/>
              <a:buChar char="-"/>
            </a:pPr>
            <a:r>
              <a:rPr lang="en"/>
              <a:t>But… *next slide*</a:t>
            </a:r>
            <a:endParaRPr/>
          </a:p>
        </p:txBody>
      </p:sp>
    </p:spTree>
    <p:extLst>
      <p:ext uri="{BB962C8B-B14F-4D97-AF65-F5344CB8AC3E}">
        <p14:creationId xmlns:p14="http://schemas.microsoft.com/office/powerpoint/2010/main" val="2520510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55119741fe_0_1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55119741f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31027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57fbf28509_0_1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57fbf2850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previous lesson, we put some text into Firebase and saw how it flowed through the system.</a:t>
            </a:r>
            <a:endParaRPr/>
          </a:p>
          <a:p>
            <a:pPr marL="0" lvl="0" indent="0" algn="l" rtl="0">
              <a:spcBef>
                <a:spcPts val="0"/>
              </a:spcBef>
              <a:spcAft>
                <a:spcPts val="0"/>
              </a:spcAft>
              <a:buNone/>
            </a:pPr>
            <a:r>
              <a:rPr lang="en"/>
              <a:t>But your games are going to need to do a little bit more than that.</a:t>
            </a:r>
            <a:endParaRPr/>
          </a:p>
          <a:p>
            <a:pPr marL="0" lvl="0" indent="0" algn="l" rtl="0">
              <a:spcBef>
                <a:spcPts val="0"/>
              </a:spcBef>
              <a:spcAft>
                <a:spcPts val="0"/>
              </a:spcAft>
              <a:buNone/>
            </a:pPr>
            <a:r>
              <a:rPr lang="en"/>
              <a:t>So, what is it called? The data that you put into Firebase?</a:t>
            </a:r>
            <a:endParaRPr/>
          </a:p>
          <a:p>
            <a:pPr marL="0" lvl="0" indent="0" algn="l" rtl="0">
              <a:spcBef>
                <a:spcPts val="0"/>
              </a:spcBef>
              <a:spcAft>
                <a:spcPts val="0"/>
              </a:spcAft>
              <a:buNone/>
            </a:pPr>
            <a:r>
              <a:rPr lang="en">
                <a:solidFill>
                  <a:schemeClr val="dk1"/>
                </a:solidFill>
              </a:rPr>
              <a:t>Some of you might remember the term from Unit 2 with respect to our Kahoot game.</a:t>
            </a:r>
            <a:endParaRPr/>
          </a:p>
          <a:p>
            <a:pPr marL="457200" lvl="0" indent="-317500" algn="l" rtl="0">
              <a:spcBef>
                <a:spcPts val="0"/>
              </a:spcBef>
              <a:spcAft>
                <a:spcPts val="0"/>
              </a:spcAft>
              <a:buSzPts val="1400"/>
              <a:buChar char="●"/>
            </a:pPr>
            <a:r>
              <a:rPr lang="en"/>
              <a:t>Pause here to see if the students can remember the term "data model"</a:t>
            </a:r>
            <a:endParaRPr/>
          </a:p>
          <a:p>
            <a:pPr marL="914400" lvl="1" indent="-317500" algn="l" rtl="0">
              <a:spcBef>
                <a:spcPts val="0"/>
              </a:spcBef>
              <a:spcAft>
                <a:spcPts val="0"/>
              </a:spcAft>
              <a:buSzPts val="1400"/>
              <a:buChar char="○"/>
            </a:pPr>
            <a:r>
              <a:rPr lang="en"/>
              <a:t>If yes, continue to next slide</a:t>
            </a:r>
            <a:endParaRPr/>
          </a:p>
          <a:p>
            <a:pPr marL="914400" lvl="1" indent="-317500" algn="l" rtl="0">
              <a:spcBef>
                <a:spcPts val="0"/>
              </a:spcBef>
              <a:spcAft>
                <a:spcPts val="0"/>
              </a:spcAft>
              <a:buSzPts val="1400"/>
              <a:buChar char="○"/>
            </a:pPr>
            <a:r>
              <a:rPr lang="en"/>
              <a:t>If not, continue below</a:t>
            </a:r>
            <a:endParaRPr/>
          </a:p>
          <a:p>
            <a:pPr marL="0" lvl="0" indent="0" algn="l" rtl="0">
              <a:spcBef>
                <a:spcPts val="0"/>
              </a:spcBef>
              <a:spcAft>
                <a:spcPts val="0"/>
              </a:spcAft>
              <a:buNone/>
            </a:pPr>
            <a:r>
              <a:rPr lang="en"/>
              <a:t>The thing that goes into Firebase is our...</a:t>
            </a:r>
            <a:endParaRPr/>
          </a:p>
        </p:txBody>
      </p:sp>
    </p:spTree>
    <p:extLst>
      <p:ext uri="{BB962C8B-B14F-4D97-AF65-F5344CB8AC3E}">
        <p14:creationId xmlns:p14="http://schemas.microsoft.com/office/powerpoint/2010/main" val="21369957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57ec05c2ea_0_5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57ec05c2ea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Pause for a second here and let the class read the slide.</a:t>
            </a:r>
            <a:endParaRPr/>
          </a:p>
          <a:p>
            <a:pPr marL="0" lvl="0" indent="0" algn="l" rtl="0">
              <a:spcBef>
                <a:spcPts val="0"/>
              </a:spcBef>
              <a:spcAft>
                <a:spcPts val="0"/>
              </a:spcAft>
              <a:buNone/>
            </a:pPr>
            <a:endParaRPr/>
          </a:p>
          <a:p>
            <a:pPr marL="0" lvl="0" indent="0" algn="l" rtl="0">
              <a:spcBef>
                <a:spcPts val="0"/>
              </a:spcBef>
              <a:spcAft>
                <a:spcPts val="0"/>
              </a:spcAft>
              <a:buNone/>
            </a:pPr>
            <a:r>
              <a:rPr lang="en"/>
              <a:t>Here is a quote from the statistician George Box.</a:t>
            </a:r>
            <a:endParaRPr/>
          </a:p>
          <a:p>
            <a:pPr marL="0" lvl="0" indent="0" algn="l" rtl="0">
              <a:spcBef>
                <a:spcPts val="0"/>
              </a:spcBef>
              <a:spcAft>
                <a:spcPts val="0"/>
              </a:spcAft>
              <a:buNone/>
            </a:pPr>
            <a:r>
              <a:rPr lang="en"/>
              <a:t>His famous aphorism reminds us that when modeling, value simplicity and usefulness over other factors.</a:t>
            </a:r>
            <a:endParaRPr/>
          </a:p>
          <a:p>
            <a:pPr marL="0" lvl="0" indent="0" algn="l" rtl="0">
              <a:spcBef>
                <a:spcPts val="0"/>
              </a:spcBef>
              <a:spcAft>
                <a:spcPts val="0"/>
              </a:spcAft>
              <a:buNone/>
            </a:pPr>
            <a:r>
              <a:rPr lang="en"/>
              <a:t>And remember, data models can and should evolve.</a:t>
            </a:r>
            <a:endParaRPr/>
          </a:p>
        </p:txBody>
      </p:sp>
    </p:spTree>
    <p:extLst>
      <p:ext uri="{BB962C8B-B14F-4D97-AF65-F5344CB8AC3E}">
        <p14:creationId xmlns:p14="http://schemas.microsoft.com/office/powerpoint/2010/main" val="32046256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SLIDES_API12778200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SLIDES_API12778200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extLst>
      <p:ext uri="{BB962C8B-B14F-4D97-AF65-F5344CB8AC3E}">
        <p14:creationId xmlns:p14="http://schemas.microsoft.com/office/powerpoint/2010/main" val="17166416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4ba2ea61a3_0_25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4ba2ea61a3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That leads us into our objective for this week:</a:t>
            </a:r>
            <a:endParaRPr sz="1200"/>
          </a:p>
          <a:p>
            <a:pPr marL="457200" lvl="0" indent="-304800" algn="l" rtl="0">
              <a:spcBef>
                <a:spcPts val="0"/>
              </a:spcBef>
              <a:spcAft>
                <a:spcPts val="0"/>
              </a:spcAft>
              <a:buSzPts val="1200"/>
              <a:buChar char="●"/>
            </a:pPr>
            <a:r>
              <a:rPr lang="en" sz="1200"/>
              <a:t>Teams will represent their game's state in a data model.</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Ask the students to guess who the characters on screen are.</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Left: Fortnite Whiplash Skin</a:t>
            </a:r>
            <a:endParaRPr sz="1200"/>
          </a:p>
          <a:p>
            <a:pPr marL="0" lvl="0" indent="0" algn="l" rtl="0">
              <a:spcBef>
                <a:spcPts val="0"/>
              </a:spcBef>
              <a:spcAft>
                <a:spcPts val="0"/>
              </a:spcAft>
              <a:buNone/>
            </a:pPr>
            <a:r>
              <a:rPr lang="en" sz="1200"/>
              <a:t>Right: Princess Zelda</a:t>
            </a:r>
            <a:endParaRPr sz="1200"/>
          </a:p>
        </p:txBody>
      </p:sp>
    </p:spTree>
    <p:extLst>
      <p:ext uri="{BB962C8B-B14F-4D97-AF65-F5344CB8AC3E}">
        <p14:creationId xmlns:p14="http://schemas.microsoft.com/office/powerpoint/2010/main" val="5186690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57ec05c2ea_0_4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57ec05c2ea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But before we jump into data models, I want to speak to a potential culdesac you might run into.</a:t>
            </a:r>
            <a:endParaRPr/>
          </a:p>
          <a:p>
            <a:pPr marL="0" lvl="0" indent="0" algn="l" rtl="0">
              <a:spcBef>
                <a:spcPts val="0"/>
              </a:spcBef>
              <a:spcAft>
                <a:spcPts val="0"/>
              </a:spcAft>
              <a:buNone/>
            </a:pPr>
            <a:r>
              <a:rPr lang="en"/>
              <a:t>On the screen here we have a chess board and it seems like the game is well underway.</a:t>
            </a:r>
            <a:endParaRPr/>
          </a:p>
          <a:p>
            <a:pPr marL="0" lvl="0" indent="0" algn="l" rtl="0">
              <a:spcBef>
                <a:spcPts val="0"/>
              </a:spcBef>
              <a:spcAft>
                <a:spcPts val="0"/>
              </a:spcAft>
              <a:buNone/>
            </a:pPr>
            <a:r>
              <a:rPr lang="en"/>
              <a:t>If I asked you to represent the state of the game, you might tell me what piece is where right?</a:t>
            </a:r>
            <a:endParaRPr/>
          </a:p>
          <a:p>
            <a:pPr marL="0" lvl="0" indent="0" algn="l" rtl="0">
              <a:spcBef>
                <a:spcPts val="0"/>
              </a:spcBef>
              <a:spcAft>
                <a:spcPts val="0"/>
              </a:spcAft>
              <a:buNone/>
            </a:pPr>
            <a:r>
              <a:rPr lang="en"/>
              <a:t>I would call that data.</a:t>
            </a:r>
            <a:endParaRPr/>
          </a:p>
          <a:p>
            <a:pPr marL="0" lvl="0" indent="0" algn="l" rtl="0">
              <a:spcBef>
                <a:spcPts val="0"/>
              </a:spcBef>
              <a:spcAft>
                <a:spcPts val="0"/>
              </a:spcAft>
              <a:buNone/>
            </a:pPr>
            <a:r>
              <a:rPr lang="en"/>
              <a:t>On the other hand, if I didn't know how to play chess, you'd also have to explain to me the rules of the game.</a:t>
            </a:r>
            <a:endParaRPr/>
          </a:p>
          <a:p>
            <a:pPr marL="0" lvl="0" indent="0" algn="l" rtl="0">
              <a:spcBef>
                <a:spcPts val="0"/>
              </a:spcBef>
              <a:spcAft>
                <a:spcPts val="0"/>
              </a:spcAft>
              <a:buNone/>
            </a:pPr>
            <a:r>
              <a:rPr lang="en"/>
              <a:t>That is the logic, or algorithm, of the game.</a:t>
            </a:r>
            <a:endParaRPr/>
          </a:p>
          <a:p>
            <a:pPr marL="0" lvl="0" indent="0" algn="l" rtl="0">
              <a:spcBef>
                <a:spcPts val="0"/>
              </a:spcBef>
              <a:spcAft>
                <a:spcPts val="0"/>
              </a:spcAft>
              <a:buNone/>
            </a:pPr>
            <a:r>
              <a:rPr lang="en"/>
              <a:t>When you think of data models, think about the data and not the logic.</a:t>
            </a:r>
            <a:endParaRPr/>
          </a:p>
          <a:p>
            <a:pPr marL="0" lvl="0" indent="0" algn="l" rtl="0">
              <a:spcBef>
                <a:spcPts val="0"/>
              </a:spcBef>
              <a:spcAft>
                <a:spcPts val="0"/>
              </a:spcAft>
              <a:buNone/>
            </a:pPr>
            <a:r>
              <a:rPr lang="en"/>
              <a:t>Soon, you'll be able to identify the two parts in any system, and that will help you a lot when you're programming.</a:t>
            </a:r>
            <a:endParaRPr/>
          </a:p>
          <a:p>
            <a:pPr marL="0" lvl="0" indent="0" algn="l" rtl="0">
              <a:spcBef>
                <a:spcPts val="0"/>
              </a:spcBef>
              <a:spcAft>
                <a:spcPts val="0"/>
              </a:spcAft>
              <a:buNone/>
            </a:pPr>
            <a:r>
              <a:rPr lang="en"/>
              <a:t>Because..</a:t>
            </a:r>
            <a:endParaRPr/>
          </a:p>
        </p:txBody>
      </p:sp>
    </p:spTree>
    <p:extLst>
      <p:ext uri="{BB962C8B-B14F-4D97-AF65-F5344CB8AC3E}">
        <p14:creationId xmlns:p14="http://schemas.microsoft.com/office/powerpoint/2010/main" val="29139284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57ec05c2ea_0_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57ec05c2e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67730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57ec05c2ea_0_1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57ec05c2e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the inside of the space shuttle Endeavour.</a:t>
            </a:r>
            <a:endParaRPr/>
          </a:p>
          <a:p>
            <a:pPr marL="0" lvl="0" indent="0" algn="l" rtl="0">
              <a:spcBef>
                <a:spcPts val="0"/>
              </a:spcBef>
              <a:spcAft>
                <a:spcPts val="0"/>
              </a:spcAft>
              <a:buNone/>
            </a:pPr>
            <a:r>
              <a:rPr lang="en"/>
              <a:t>Pause here for questions.</a:t>
            </a:r>
            <a:endParaRPr/>
          </a:p>
        </p:txBody>
      </p:sp>
    </p:spTree>
    <p:extLst>
      <p:ext uri="{BB962C8B-B14F-4D97-AF65-F5344CB8AC3E}">
        <p14:creationId xmlns:p14="http://schemas.microsoft.com/office/powerpoint/2010/main" val="41333354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753831f9e0_0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753831f9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24067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SLIDES_API165884380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SLIDES_API165884380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extLst>
      <p:ext uri="{BB962C8B-B14F-4D97-AF65-F5344CB8AC3E}">
        <p14:creationId xmlns:p14="http://schemas.microsoft.com/office/powerpoint/2010/main" val="14368173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SLIDES_API173274876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SLIDES_API173274876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extLst>
      <p:ext uri="{BB962C8B-B14F-4D97-AF65-F5344CB8AC3E}">
        <p14:creationId xmlns:p14="http://schemas.microsoft.com/office/powerpoint/2010/main" val="2495224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55119741fe_0_4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55119741fe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17775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7548783712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7548783712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40092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55119741fe_0_2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55119741fe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t>A very simple data model for a hotel reservation form.</a:t>
            </a:r>
            <a:endParaRPr sz="1000"/>
          </a:p>
          <a:p>
            <a:pPr marL="0" lvl="0" indent="0" algn="l" rtl="0">
              <a:spcBef>
                <a:spcPts val="0"/>
              </a:spcBef>
              <a:spcAft>
                <a:spcPts val="0"/>
              </a:spcAft>
              <a:buNone/>
            </a:pPr>
            <a:r>
              <a:rPr lang="en" sz="1000"/>
              <a:t>On the left you see the form, the user is asked to insert a date and a bed size.</a:t>
            </a:r>
            <a:endParaRPr sz="1000"/>
          </a:p>
          <a:p>
            <a:pPr marL="0" lvl="0" indent="0" algn="l" rtl="0">
              <a:spcBef>
                <a:spcPts val="0"/>
              </a:spcBef>
              <a:spcAft>
                <a:spcPts val="0"/>
              </a:spcAft>
              <a:buNone/>
            </a:pPr>
            <a:r>
              <a:rPr lang="en" sz="1000"/>
              <a:t>They've selected May 1 and Double and you can see that represented as state on the right.</a:t>
            </a:r>
            <a:endParaRPr sz="1000"/>
          </a:p>
        </p:txBody>
      </p:sp>
    </p:spTree>
    <p:extLst>
      <p:ext uri="{BB962C8B-B14F-4D97-AF65-F5344CB8AC3E}">
        <p14:creationId xmlns:p14="http://schemas.microsoft.com/office/powerpoint/2010/main" val="393119880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57ec05c2ea_0_7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57ec05c2ea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solidFill>
                  <a:schemeClr val="dk1"/>
                </a:solidFill>
              </a:rPr>
              <a:t>As you can see, it doesn't take much to represent this form.</a:t>
            </a: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And you were building a 2 person form, you could easily just send these two pieces of data to Firebase.</a:t>
            </a:r>
            <a:endParaRPr sz="1000"/>
          </a:p>
        </p:txBody>
      </p:sp>
    </p:spTree>
    <p:extLst>
      <p:ext uri="{BB962C8B-B14F-4D97-AF65-F5344CB8AC3E}">
        <p14:creationId xmlns:p14="http://schemas.microsoft.com/office/powerpoint/2010/main" val="11597780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7548783712_1_1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7548783712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48795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57ec05c2ea_0_2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57ec05c2e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an example of a Tic Tac Toe game in progress.</a:t>
            </a:r>
            <a:endParaRPr/>
          </a:p>
          <a:p>
            <a:pPr marL="0" lvl="0" indent="0" algn="l" rtl="0">
              <a:spcBef>
                <a:spcPts val="0"/>
              </a:spcBef>
              <a:spcAft>
                <a:spcPts val="0"/>
              </a:spcAft>
              <a:buNone/>
            </a:pPr>
            <a:r>
              <a:rPr lang="en"/>
              <a:t>Ask the class to work with their neighbours to "define"/"design" the data model for this game.</a:t>
            </a:r>
            <a:endParaRPr/>
          </a:p>
          <a:p>
            <a:pPr marL="457200" lvl="0" indent="-317500" algn="l" rtl="0">
              <a:spcBef>
                <a:spcPts val="0"/>
              </a:spcBef>
              <a:spcAft>
                <a:spcPts val="0"/>
              </a:spcAft>
              <a:buSzPts val="1400"/>
              <a:buChar char="●"/>
            </a:pPr>
            <a:r>
              <a:rPr lang="en"/>
              <a:t>The data model should be able to tell you what is the state of the game at any given time</a:t>
            </a:r>
            <a:endParaRPr/>
          </a:p>
          <a:p>
            <a:pPr marL="457200" lvl="0" indent="-317500" algn="l" rtl="0">
              <a:spcBef>
                <a:spcPts val="0"/>
              </a:spcBef>
              <a:spcAft>
                <a:spcPts val="0"/>
              </a:spcAft>
              <a:buSzPts val="1400"/>
              <a:buChar char="●"/>
            </a:pPr>
            <a:r>
              <a:rPr lang="en"/>
              <a:t>Before they get started, quickly run through the "Remember" section</a:t>
            </a:r>
            <a:endParaRPr/>
          </a:p>
          <a:p>
            <a:pPr marL="914400" lvl="1" indent="-317500" algn="l" rtl="0">
              <a:spcBef>
                <a:spcPts val="0"/>
              </a:spcBef>
              <a:spcAft>
                <a:spcPts val="0"/>
              </a:spcAft>
              <a:buSzPts val="1400"/>
              <a:buChar char="○"/>
            </a:pPr>
            <a:r>
              <a:rPr lang="en"/>
              <a:t>Data not logic</a:t>
            </a:r>
            <a:endParaRPr/>
          </a:p>
          <a:p>
            <a:pPr marL="914400" lvl="1" indent="-317500" algn="l" rtl="0">
              <a:spcBef>
                <a:spcPts val="0"/>
              </a:spcBef>
              <a:spcAft>
                <a:spcPts val="0"/>
              </a:spcAft>
              <a:buSzPts val="1400"/>
              <a:buChar char="○"/>
            </a:pPr>
            <a:r>
              <a:rPr lang="en"/>
              <a:t>Represent the current state</a:t>
            </a:r>
            <a:endParaRPr/>
          </a:p>
          <a:p>
            <a:pPr marL="914400" lvl="1" indent="-317500" algn="l" rtl="0">
              <a:spcBef>
                <a:spcPts val="0"/>
              </a:spcBef>
              <a:spcAft>
                <a:spcPts val="0"/>
              </a:spcAft>
              <a:buSzPts val="1400"/>
              <a:buChar char="○"/>
            </a:pPr>
            <a:r>
              <a:rPr lang="en"/>
              <a:t>Think about the players</a:t>
            </a:r>
            <a:endParaRPr/>
          </a:p>
          <a:p>
            <a:pPr marL="0" lvl="0" indent="0" algn="l" rtl="0">
              <a:spcBef>
                <a:spcPts val="0"/>
              </a:spcBef>
              <a:spcAft>
                <a:spcPts val="0"/>
              </a:spcAft>
              <a:buNone/>
            </a:pPr>
            <a:r>
              <a:rPr lang="en"/>
              <a:t>Ask for a team to volunteer their data model</a:t>
            </a:r>
            <a:endParaRPr/>
          </a:p>
          <a:p>
            <a:pPr marL="457200" lvl="0" indent="-317500" algn="l" rtl="0">
              <a:spcBef>
                <a:spcPts val="0"/>
              </a:spcBef>
              <a:spcAft>
                <a:spcPts val="0"/>
              </a:spcAft>
              <a:buSzPts val="1400"/>
              <a:buChar char="●"/>
            </a:pPr>
            <a:r>
              <a:rPr lang="en"/>
              <a:t>Make sure it contains "current player"</a:t>
            </a:r>
            <a:endParaRPr/>
          </a:p>
          <a:p>
            <a:pPr marL="0" lvl="0" indent="0" algn="l" rtl="0">
              <a:spcBef>
                <a:spcPts val="0"/>
              </a:spcBef>
              <a:spcAft>
                <a:spcPts val="0"/>
              </a:spcAft>
              <a:buNone/>
            </a:pPr>
            <a:r>
              <a:rPr lang="en"/>
              <a:t>Draw the students' data model on the whiteboard.</a:t>
            </a:r>
            <a:endParaRPr/>
          </a:p>
          <a:p>
            <a:pPr marL="0" lvl="0" indent="0" algn="l" rtl="0">
              <a:spcBef>
                <a:spcPts val="0"/>
              </a:spcBef>
              <a:spcAft>
                <a:spcPts val="0"/>
              </a:spcAft>
              <a:buNone/>
            </a:pPr>
            <a:r>
              <a:rPr lang="en"/>
              <a:t>Tell the students that you want to use this data model to finish the game</a:t>
            </a:r>
            <a:endParaRPr/>
          </a:p>
          <a:p>
            <a:pPr marL="457200" lvl="0" indent="-317500" algn="l" rtl="0">
              <a:spcBef>
                <a:spcPts val="0"/>
              </a:spcBef>
              <a:spcAft>
                <a:spcPts val="0"/>
              </a:spcAft>
              <a:buSzPts val="1400"/>
              <a:buChar char="●"/>
            </a:pPr>
            <a:r>
              <a:rPr lang="en"/>
              <a:t>You will be acting as firebase</a:t>
            </a:r>
            <a:endParaRPr/>
          </a:p>
          <a:p>
            <a:pPr marL="457200" lvl="0" indent="-317500" algn="l" rtl="0">
              <a:spcBef>
                <a:spcPts val="0"/>
              </a:spcBef>
              <a:spcAft>
                <a:spcPts val="0"/>
              </a:spcAft>
              <a:buClr>
                <a:schemeClr val="dk1"/>
              </a:buClr>
              <a:buSzPts val="1400"/>
              <a:buChar char="●"/>
            </a:pPr>
            <a:r>
              <a:rPr lang="en">
                <a:solidFill>
                  <a:schemeClr val="dk1"/>
                </a:solidFill>
              </a:rPr>
              <a:t>Ask for a volunteer to be X and O</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Explain that in this case, you are going to be firebase</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Tell X that its their move</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When they suggest a move, draw an X in the spot and ask the class how the state should change in the data model</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Then update the whiteboard</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Do this for one more move with O</a:t>
            </a:r>
            <a:endParaRPr/>
          </a:p>
        </p:txBody>
      </p:sp>
    </p:spTree>
    <p:extLst>
      <p:ext uri="{BB962C8B-B14F-4D97-AF65-F5344CB8AC3E}">
        <p14:creationId xmlns:p14="http://schemas.microsoft.com/office/powerpoint/2010/main" val="34114478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7548783712_1_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7548783712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98689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SLIDES_API205162146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SLIDES_API205162146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extLst>
      <p:ext uri="{BB962C8B-B14F-4D97-AF65-F5344CB8AC3E}">
        <p14:creationId xmlns:p14="http://schemas.microsoft.com/office/powerpoint/2010/main" val="179466804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57fbf28509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57fbf28509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799768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58f0e0222f_0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58f0e0222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extLst>
      <p:ext uri="{BB962C8B-B14F-4D97-AF65-F5344CB8AC3E}">
        <p14:creationId xmlns:p14="http://schemas.microsoft.com/office/powerpoint/2010/main" val="55627079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57ec05c2ea_0_2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57ec05c2e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Both bullet points appear in an animation</a:t>
            </a:r>
            <a:endParaRPr/>
          </a:p>
        </p:txBody>
      </p:sp>
    </p:spTree>
    <p:extLst>
      <p:ext uri="{BB962C8B-B14F-4D97-AF65-F5344CB8AC3E}">
        <p14:creationId xmlns:p14="http://schemas.microsoft.com/office/powerpoint/2010/main" val="2569100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55119741fe_0_5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55119741fe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666138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58f0e0222f_0_31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58f0e0222f_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31475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72890980a2_0_24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72890980a2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554595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58f0e0222f_0_17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58f0e0222f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are animations to make the Data Model changes appear in the following order:</a:t>
            </a:r>
            <a:endParaRPr/>
          </a:p>
          <a:p>
            <a:pPr marL="457200" lvl="0" indent="-317500" algn="l" rtl="0">
              <a:spcBef>
                <a:spcPts val="0"/>
              </a:spcBef>
              <a:spcAft>
                <a:spcPts val="0"/>
              </a:spcAft>
              <a:buSzPts val="1400"/>
              <a:buAutoNum type="arabicPeriod"/>
            </a:pPr>
            <a:r>
              <a:rPr lang="en"/>
              <a:t>Cell 1 on the data model diagram turns orange</a:t>
            </a:r>
            <a:endParaRPr/>
          </a:p>
          <a:p>
            <a:pPr marL="457200" lvl="0" indent="-317500" algn="l" rtl="0">
              <a:spcBef>
                <a:spcPts val="0"/>
              </a:spcBef>
              <a:spcAft>
                <a:spcPts val="0"/>
              </a:spcAft>
              <a:buSzPts val="1400"/>
              <a:buAutoNum type="arabicPeriod"/>
            </a:pPr>
            <a:r>
              <a:rPr lang="en"/>
              <a:t>Cell 1 in the cell_state data model set to “X”</a:t>
            </a:r>
            <a:endParaRPr/>
          </a:p>
          <a:p>
            <a:pPr marL="457200" lvl="0" indent="-317500" algn="l" rtl="0">
              <a:spcBef>
                <a:spcPts val="0"/>
              </a:spcBef>
              <a:spcAft>
                <a:spcPts val="0"/>
              </a:spcAft>
              <a:buSzPts val="1400"/>
              <a:buAutoNum type="arabicPeriod"/>
            </a:pPr>
            <a:r>
              <a:rPr lang="en"/>
              <a:t>The current_player data model set to “O”</a:t>
            </a:r>
            <a:endParaRPr/>
          </a:p>
        </p:txBody>
      </p:sp>
    </p:spTree>
    <p:extLst>
      <p:ext uri="{BB962C8B-B14F-4D97-AF65-F5344CB8AC3E}">
        <p14:creationId xmlns:p14="http://schemas.microsoft.com/office/powerpoint/2010/main" val="208890121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58f0e0222f_0_39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58f0e0222f_0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code blocks appear in animation steps</a:t>
            </a:r>
            <a:endParaRPr/>
          </a:p>
        </p:txBody>
      </p:sp>
    </p:spTree>
    <p:extLst>
      <p:ext uri="{BB962C8B-B14F-4D97-AF65-F5344CB8AC3E}">
        <p14:creationId xmlns:p14="http://schemas.microsoft.com/office/powerpoint/2010/main" val="280798263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571a7f2953_0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571a7f295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9880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571a7f2953_0_1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571a7f295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687547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58f0e0222f_0_40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58f0e0222f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code blocks appear in animation steps</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51069843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8f0e0222f_0_36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8f0e0222f_0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code blocks appear in animation steps</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4246385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56f5f33056_0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56f5f3305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The second code block appears in line-by-line animation steps</a:t>
            </a:r>
            <a:endParaRPr/>
          </a:p>
        </p:txBody>
      </p:sp>
    </p:spTree>
    <p:extLst>
      <p:ext uri="{BB962C8B-B14F-4D97-AF65-F5344CB8AC3E}">
        <p14:creationId xmlns:p14="http://schemas.microsoft.com/office/powerpoint/2010/main" val="293123539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571a7f2953_0_2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571a7f2953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code blocks appear in animation steps</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5545516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5.png"/><Relationship Id="rId21" Type="http://schemas.openxmlformats.org/officeDocument/2006/relationships/image" Target="../media/image27.png"/><Relationship Id="rId7" Type="http://schemas.openxmlformats.org/officeDocument/2006/relationships/image" Target="../media/image9.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image" Target="../media/image7.png"/><Relationship Id="rId16" Type="http://schemas.openxmlformats.org/officeDocument/2006/relationships/image" Target="../media/image23.png"/><Relationship Id="rId20"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2.png"/><Relationship Id="rId24" Type="http://schemas.openxmlformats.org/officeDocument/2006/relationships/image" Target="../media/image13.png"/><Relationship Id="rId5" Type="http://schemas.openxmlformats.org/officeDocument/2006/relationships/image" Target="../media/image17.png"/><Relationship Id="rId15" Type="http://schemas.openxmlformats.org/officeDocument/2006/relationships/image" Target="../media/image22.png"/><Relationship Id="rId23" Type="http://schemas.openxmlformats.org/officeDocument/2006/relationships/image" Target="../media/image29.png"/><Relationship Id="rId10" Type="http://schemas.openxmlformats.org/officeDocument/2006/relationships/image" Target="../media/image10.png"/><Relationship Id="rId19"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image" Target="../media/image3.png"/><Relationship Id="rId14" Type="http://schemas.openxmlformats.org/officeDocument/2006/relationships/image" Target="../media/image21.png"/><Relationship Id="rId22" Type="http://schemas.openxmlformats.org/officeDocument/2006/relationships/image" Target="../media/image28.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rect Teach - v2">
  <p:cSld name="CUSTOM_2">
    <p:bg>
      <p:bgPr>
        <a:noFill/>
        <a:effectLst/>
      </p:bgPr>
    </p:bg>
    <p:spTree>
      <p:nvGrpSpPr>
        <p:cNvPr id="1" name="Shape 8"/>
        <p:cNvGrpSpPr/>
        <p:nvPr/>
      </p:nvGrpSpPr>
      <p:grpSpPr>
        <a:xfrm>
          <a:off x="0" y="0"/>
          <a:ext cx="0" cy="0"/>
          <a:chOff x="0" y="0"/>
          <a:chExt cx="0" cy="0"/>
        </a:xfrm>
      </p:grpSpPr>
      <p:sp>
        <p:nvSpPr>
          <p:cNvPr id="9" name="Google Shape;9;p2"/>
          <p:cNvSpPr/>
          <p:nvPr/>
        </p:nvSpPr>
        <p:spPr>
          <a:xfrm>
            <a:off x="0" y="-7950"/>
            <a:ext cx="9144000" cy="1037700"/>
          </a:xfrm>
          <a:prstGeom prst="rect">
            <a:avLst/>
          </a:prstGeom>
          <a:solidFill>
            <a:srgbClr val="FEE975"/>
          </a:solidFill>
          <a:ln w="9525" cap="flat" cmpd="sng">
            <a:solidFill>
              <a:srgbClr val="FEE9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lvl1pPr lvl="0">
              <a:spcBef>
                <a:spcPts val="0"/>
              </a:spcBef>
              <a:spcAft>
                <a:spcPts val="0"/>
              </a:spcAft>
              <a:buNone/>
              <a:defRPr sz="3000" b="1">
                <a:solidFill>
                  <a:srgbClr val="000000"/>
                </a:solidFill>
              </a:defRPr>
            </a:lvl1pPr>
            <a:lvl2pPr lvl="1">
              <a:spcBef>
                <a:spcPts val="0"/>
              </a:spcBef>
              <a:spcAft>
                <a:spcPts val="0"/>
              </a:spcAft>
              <a:buNone/>
              <a:defRPr>
                <a:solidFill>
                  <a:srgbClr val="000000"/>
                </a:solidFill>
              </a:defRPr>
            </a:lvl2pPr>
            <a:lvl3pPr lvl="2">
              <a:spcBef>
                <a:spcPts val="0"/>
              </a:spcBef>
              <a:spcAft>
                <a:spcPts val="0"/>
              </a:spcAft>
              <a:buNone/>
              <a:defRPr>
                <a:solidFill>
                  <a:srgbClr val="000000"/>
                </a:solidFill>
              </a:defRPr>
            </a:lvl3pPr>
            <a:lvl4pPr lvl="3">
              <a:spcBef>
                <a:spcPts val="0"/>
              </a:spcBef>
              <a:spcAft>
                <a:spcPts val="0"/>
              </a:spcAft>
              <a:buNone/>
              <a:defRPr>
                <a:solidFill>
                  <a:srgbClr val="000000"/>
                </a:solidFill>
              </a:defRPr>
            </a:lvl4pPr>
            <a:lvl5pPr lvl="4">
              <a:spcBef>
                <a:spcPts val="0"/>
              </a:spcBef>
              <a:spcAft>
                <a:spcPts val="0"/>
              </a:spcAft>
              <a:buNone/>
              <a:defRPr>
                <a:solidFill>
                  <a:srgbClr val="000000"/>
                </a:solidFill>
              </a:defRPr>
            </a:lvl5pPr>
            <a:lvl6pPr lvl="5">
              <a:spcBef>
                <a:spcPts val="0"/>
              </a:spcBef>
              <a:spcAft>
                <a:spcPts val="0"/>
              </a:spcAft>
              <a:buNone/>
              <a:defRPr>
                <a:solidFill>
                  <a:srgbClr val="000000"/>
                </a:solidFill>
              </a:defRPr>
            </a:lvl6pPr>
            <a:lvl7pPr lvl="6">
              <a:spcBef>
                <a:spcPts val="0"/>
              </a:spcBef>
              <a:spcAft>
                <a:spcPts val="0"/>
              </a:spcAft>
              <a:buNone/>
              <a:defRPr>
                <a:solidFill>
                  <a:srgbClr val="000000"/>
                </a:solidFill>
              </a:defRPr>
            </a:lvl7pPr>
            <a:lvl8pPr lvl="7">
              <a:spcBef>
                <a:spcPts val="0"/>
              </a:spcBef>
              <a:spcAft>
                <a:spcPts val="0"/>
              </a:spcAft>
              <a:buNone/>
              <a:defRPr>
                <a:solidFill>
                  <a:srgbClr val="000000"/>
                </a:solidFill>
              </a:defRPr>
            </a:lvl8pPr>
            <a:lvl9pPr lvl="8">
              <a:spcBef>
                <a:spcPts val="0"/>
              </a:spcBef>
              <a:spcAft>
                <a:spcPts val="0"/>
              </a:spcAft>
              <a:buNone/>
              <a:defRPr>
                <a:solidFill>
                  <a:srgbClr val="000000"/>
                </a:solidFill>
              </a:defRPr>
            </a:lvl9pPr>
          </a:lstStyle>
          <a:p>
            <a:endParaRPr/>
          </a:p>
        </p:txBody>
      </p:sp>
      <p:sp>
        <p:nvSpPr>
          <p:cNvPr id="11" name="Google Shape;11;p2"/>
          <p:cNvSpPr/>
          <p:nvPr/>
        </p:nvSpPr>
        <p:spPr>
          <a:xfrm>
            <a:off x="230499" y="58351"/>
            <a:ext cx="904800" cy="905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oogle Shape;12;p2"/>
          <p:cNvPicPr preferRelativeResize="0"/>
          <p:nvPr/>
        </p:nvPicPr>
        <p:blipFill>
          <a:blip r:embed="rId2">
            <a:alphaModFix/>
          </a:blip>
          <a:stretch>
            <a:fillRect/>
          </a:stretch>
        </p:blipFill>
        <p:spPr>
          <a:xfrm>
            <a:off x="409038" y="237002"/>
            <a:ext cx="547538" cy="547795"/>
          </a:xfrm>
          <a:prstGeom prst="rect">
            <a:avLst/>
          </a:prstGeom>
          <a:noFill/>
          <a:ln>
            <a:noFill/>
          </a:ln>
        </p:spPr>
      </p:pic>
      <p:sp>
        <p:nvSpPr>
          <p:cNvPr id="13" name="Google Shape;13;p2"/>
          <p:cNvSpPr/>
          <p:nvPr/>
        </p:nvSpPr>
        <p:spPr>
          <a:xfrm>
            <a:off x="230500" y="4800591"/>
            <a:ext cx="2743200" cy="22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latin typeface="Helvetica Neue"/>
                <a:ea typeface="Helvetica Neue"/>
                <a:cs typeface="Helvetica Neue"/>
                <a:sym typeface="Helvetica Neue"/>
              </a:rPr>
              <a:t>Direct Teach</a:t>
            </a:r>
            <a:endParaRPr sz="1600" b="1">
              <a:latin typeface="Helvetica Neue"/>
              <a:ea typeface="Helvetica Neue"/>
              <a:cs typeface="Helvetica Neue"/>
              <a:sym typeface="Helvetica Neue"/>
            </a:endParaRPr>
          </a:p>
        </p:txBody>
      </p:sp>
      <p:pic>
        <p:nvPicPr>
          <p:cNvPr id="14" name="Google Shape;14;p2"/>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5" name="Google Shape;15;p2"/>
          <p:cNvSpPr txBox="1">
            <a:spLocks noGrp="1"/>
          </p:cNvSpPr>
          <p:nvPr>
            <p:ph type="body" idx="1"/>
          </p:nvPr>
        </p:nvSpPr>
        <p:spPr>
          <a:xfrm>
            <a:off x="539500" y="1257300"/>
            <a:ext cx="8141700" cy="3319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336">
          <p15:clr>
            <a:srgbClr val="9AA0A6"/>
          </p15:clr>
        </p15:guide>
        <p15:guide id="2" pos="5424">
          <p15:clr>
            <a:srgbClr val="9AA0A6"/>
          </p15:clr>
        </p15:guide>
        <p15:guide id="3" pos="145">
          <p15:clr>
            <a:srgbClr val="9AA0A6"/>
          </p15:clr>
        </p15:guide>
        <p15:guide id="4" pos="5615">
          <p15:clr>
            <a:srgbClr val="9AA0A6"/>
          </p15:clr>
        </p15:guide>
        <p15:guide id="5" pos="2880">
          <p15:clr>
            <a:srgbClr val="9AA0A6"/>
          </p15:clr>
        </p15:guide>
        <p15:guide id="6" orient="horz" pos="649">
          <p15:clr>
            <a:srgbClr val="9AA0A6"/>
          </p15:clr>
        </p15:guide>
        <p15:guide id="7" orient="horz" pos="2918">
          <p15:clr>
            <a:srgbClr val="9AA0A6"/>
          </p15:clr>
        </p15:guide>
        <p15:guide id="8" orient="horz" pos="3165">
          <p15:clr>
            <a:srgbClr val="9AA0A6"/>
          </p15:clr>
        </p15:guide>
        <p15:guide id="9" orient="horz" pos="1855">
          <p15:clr>
            <a:srgbClr val="9AA0A6"/>
          </p15:clr>
        </p15:guide>
        <p15:guide id="10" orient="horz" pos="792">
          <p15:clr>
            <a:srgbClr val="9AA0A6"/>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losing - CFU">
  <p:cSld name="TITLE_2_2_1_2">
    <p:spTree>
      <p:nvGrpSpPr>
        <p:cNvPr id="1" name="Shape 95"/>
        <p:cNvGrpSpPr/>
        <p:nvPr/>
      </p:nvGrpSpPr>
      <p:grpSpPr>
        <a:xfrm>
          <a:off x="0" y="0"/>
          <a:ext cx="0" cy="0"/>
          <a:chOff x="0" y="0"/>
          <a:chExt cx="0" cy="0"/>
        </a:xfrm>
      </p:grpSpPr>
      <p:sp>
        <p:nvSpPr>
          <p:cNvPr id="96" name="Google Shape;96;p14"/>
          <p:cNvSpPr/>
          <p:nvPr/>
        </p:nvSpPr>
        <p:spPr>
          <a:xfrm>
            <a:off x="0" y="-7950"/>
            <a:ext cx="2743200" cy="5159400"/>
          </a:xfrm>
          <a:prstGeom prst="rect">
            <a:avLst/>
          </a:prstGeom>
          <a:solidFill>
            <a:srgbClr val="FEE975"/>
          </a:solidFill>
          <a:ln w="9525" cap="flat" cmpd="sng">
            <a:solidFill>
              <a:srgbClr val="FEE9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4"/>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Closing</a:t>
            </a:r>
            <a:endParaRPr sz="1600" b="1">
              <a:latin typeface="Helvetica Neue"/>
              <a:ea typeface="Helvetica Neue"/>
              <a:cs typeface="Helvetica Neue"/>
              <a:sym typeface="Helvetica Neue"/>
            </a:endParaRPr>
          </a:p>
        </p:txBody>
      </p:sp>
      <p:sp>
        <p:nvSpPr>
          <p:cNvPr id="98" name="Google Shape;98;p14"/>
          <p:cNvSpPr/>
          <p:nvPr/>
        </p:nvSpPr>
        <p:spPr>
          <a:xfrm>
            <a:off x="850392" y="365760"/>
            <a:ext cx="1042500" cy="1042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Google Shape;99;p14"/>
          <p:cNvPicPr preferRelativeResize="0"/>
          <p:nvPr/>
        </p:nvPicPr>
        <p:blipFill>
          <a:blip r:embed="rId2">
            <a:alphaModFix/>
          </a:blip>
          <a:stretch>
            <a:fillRect/>
          </a:stretch>
        </p:blipFill>
        <p:spPr>
          <a:xfrm>
            <a:off x="1056185" y="571527"/>
            <a:ext cx="630936" cy="630936"/>
          </a:xfrm>
          <a:prstGeom prst="rect">
            <a:avLst/>
          </a:prstGeom>
          <a:noFill/>
          <a:ln>
            <a:noFill/>
          </a:ln>
        </p:spPr>
      </p:pic>
      <p:pic>
        <p:nvPicPr>
          <p:cNvPr id="100" name="Google Shape;100;p14"/>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01" name="Google Shape;101;p14"/>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4"/>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
        <p:nvSpPr>
          <p:cNvPr id="103" name="Google Shape;103;p14"/>
          <p:cNvSpPr txBox="1">
            <a:spLocks noGrp="1"/>
          </p:cNvSpPr>
          <p:nvPr>
            <p:ph type="body" idx="1"/>
          </p:nvPr>
        </p:nvSpPr>
        <p:spPr>
          <a:xfrm>
            <a:off x="3271500" y="1538800"/>
            <a:ext cx="5323800" cy="30879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1648">
          <p15:clr>
            <a:srgbClr val="9AA0A6"/>
          </p15:clr>
        </p15:guide>
        <p15:guide id="5" pos="864">
          <p15:clr>
            <a:srgbClr val="9AA0A6"/>
          </p15:clr>
        </p15:guide>
        <p15:guide id="6" pos="1860">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1">
          <p15:clr>
            <a:srgbClr val="9AA0A6"/>
          </p15:clr>
        </p15:guide>
        <p15:guide id="13" orient="horz" pos="3162">
          <p15:clr>
            <a:srgbClr val="9AA0A6"/>
          </p15:clr>
        </p15:guide>
        <p15:guide id="14" orient="horz" pos="225">
          <p15:clr>
            <a:srgbClr val="9AA0A6"/>
          </p15:clr>
        </p15:guide>
        <p15:guide id="15" orient="horz" pos="81">
          <p15:clr>
            <a:srgbClr val="9AA0A6"/>
          </p15:clr>
        </p15:guide>
        <p15:guide id="16" orient="horz" pos="2067">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ubmit">
  <p:cSld name="TITLE_2_2_1_1">
    <p:spTree>
      <p:nvGrpSpPr>
        <p:cNvPr id="1" name="Shape 104"/>
        <p:cNvGrpSpPr/>
        <p:nvPr/>
      </p:nvGrpSpPr>
      <p:grpSpPr>
        <a:xfrm>
          <a:off x="0" y="0"/>
          <a:ext cx="0" cy="0"/>
          <a:chOff x="0" y="0"/>
          <a:chExt cx="0" cy="0"/>
        </a:xfrm>
      </p:grpSpPr>
      <p:sp>
        <p:nvSpPr>
          <p:cNvPr id="105" name="Google Shape;105;p15"/>
          <p:cNvSpPr/>
          <p:nvPr/>
        </p:nvSpPr>
        <p:spPr>
          <a:xfrm>
            <a:off x="0" y="-7950"/>
            <a:ext cx="2743200" cy="5159400"/>
          </a:xfrm>
          <a:prstGeom prst="rect">
            <a:avLst/>
          </a:prstGeom>
          <a:solidFill>
            <a:srgbClr val="00FFCC"/>
          </a:solidFill>
          <a:ln w="9525"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 name="Google Shape;106;p15"/>
          <p:cNvGrpSpPr/>
          <p:nvPr/>
        </p:nvGrpSpPr>
        <p:grpSpPr>
          <a:xfrm>
            <a:off x="850392" y="365760"/>
            <a:ext cx="1042386" cy="1042386"/>
            <a:chOff x="840300" y="447850"/>
            <a:chExt cx="1534500" cy="1534500"/>
          </a:xfrm>
        </p:grpSpPr>
        <p:sp>
          <p:nvSpPr>
            <p:cNvPr id="107" name="Google Shape;107;p15"/>
            <p:cNvSpPr/>
            <p:nvPr/>
          </p:nvSpPr>
          <p:spPr>
            <a:xfrm>
              <a:off x="840300" y="447850"/>
              <a:ext cx="1534500" cy="1534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8" name="Google Shape;108;p15"/>
            <p:cNvPicPr preferRelativeResize="0"/>
            <p:nvPr/>
          </p:nvPicPr>
          <p:blipFill rotWithShape="1">
            <a:blip r:embed="rId2">
              <a:alphaModFix/>
            </a:blip>
            <a:srcRect t="32791"/>
            <a:stretch/>
          </p:blipFill>
          <p:spPr>
            <a:xfrm>
              <a:off x="1102457" y="875610"/>
              <a:ext cx="1010194" cy="678971"/>
            </a:xfrm>
            <a:prstGeom prst="rect">
              <a:avLst/>
            </a:prstGeom>
            <a:noFill/>
            <a:ln>
              <a:noFill/>
            </a:ln>
          </p:spPr>
        </p:pic>
      </p:grpSp>
      <p:sp>
        <p:nvSpPr>
          <p:cNvPr id="109" name="Google Shape;109;p15"/>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Helvetica Neue"/>
                <a:ea typeface="Helvetica Neue"/>
                <a:cs typeface="Helvetica Neue"/>
                <a:sym typeface="Helvetica Neue"/>
              </a:rPr>
              <a:t>Submit</a:t>
            </a:r>
            <a:endParaRPr b="1">
              <a:latin typeface="Helvetica Neue"/>
              <a:ea typeface="Helvetica Neue"/>
              <a:cs typeface="Helvetica Neue"/>
              <a:sym typeface="Helvetica Neue"/>
            </a:endParaRPr>
          </a:p>
        </p:txBody>
      </p:sp>
      <p:pic>
        <p:nvPicPr>
          <p:cNvPr id="110" name="Google Shape;110;p15"/>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11" name="Google Shape;111;p15"/>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
        <p:nvSpPr>
          <p:cNvPr id="113" name="Google Shape;113;p15"/>
          <p:cNvSpPr txBox="1">
            <a:spLocks noGrp="1"/>
          </p:cNvSpPr>
          <p:nvPr>
            <p:ph type="body" idx="1"/>
          </p:nvPr>
        </p:nvSpPr>
        <p:spPr>
          <a:xfrm>
            <a:off x="3271500" y="1538800"/>
            <a:ext cx="5323800" cy="30879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orient="horz" pos="2918">
          <p15:clr>
            <a:srgbClr val="9AA0A6"/>
          </p15:clr>
        </p15:guide>
        <p15:guide id="2" pos="80">
          <p15:clr>
            <a:srgbClr val="9AA0A6"/>
          </p15:clr>
        </p15:guide>
        <p15:guide id="3" pos="5420">
          <p15:clr>
            <a:srgbClr val="9AA0A6"/>
          </p15:clr>
        </p15:guide>
        <p15:guide id="4" pos="5616">
          <p15:clr>
            <a:srgbClr val="9AA0A6"/>
          </p15:clr>
        </p15:guide>
        <p15:guide id="5" pos="1648">
          <p15:clr>
            <a:srgbClr val="9AA0A6"/>
          </p15:clr>
        </p15:guide>
        <p15:guide id="6" pos="864">
          <p15:clr>
            <a:srgbClr val="9AA0A6"/>
          </p15:clr>
        </p15:guide>
        <p15:guide id="7" pos="1866">
          <p15:clr>
            <a:srgbClr val="9AA0A6"/>
          </p15:clr>
        </p15:guide>
        <p15:guide id="8" pos="3738">
          <p15:clr>
            <a:srgbClr val="9AA0A6"/>
          </p15:clr>
        </p15:guide>
        <p15:guide id="9" pos="2062">
          <p15:clr>
            <a:srgbClr val="9AA0A6"/>
          </p15:clr>
        </p15:guide>
        <p15:guide id="10" orient="horz" pos="972">
          <p15:clr>
            <a:srgbClr val="9AA0A6"/>
          </p15:clr>
        </p15:guide>
        <p15:guide id="11" orient="horz" pos="559">
          <p15:clr>
            <a:srgbClr val="9AA0A6"/>
          </p15:clr>
        </p15:guide>
        <p15:guide id="12" orient="horz" pos="887">
          <p15:clr>
            <a:srgbClr val="9AA0A6"/>
          </p15:clr>
        </p15:guide>
        <p15:guide id="13" orient="horz" pos="3165">
          <p15:clr>
            <a:srgbClr val="9AA0A6"/>
          </p15:clr>
        </p15:guide>
        <p15:guide id="14" orient="horz" pos="230">
          <p15:clr>
            <a:srgbClr val="9AA0A6"/>
          </p15:clr>
        </p15:guide>
        <p15:guide id="15" orient="horz" pos="81">
          <p15:clr>
            <a:srgbClr val="9AA0A6"/>
          </p15:clr>
        </p15:guide>
        <p15:guide id="16" orient="horz" pos="2067">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roject time v1">
  <p:cSld name="TITLE_2_2_1_1_2">
    <p:spTree>
      <p:nvGrpSpPr>
        <p:cNvPr id="1" name="Shape 114"/>
        <p:cNvGrpSpPr/>
        <p:nvPr/>
      </p:nvGrpSpPr>
      <p:grpSpPr>
        <a:xfrm>
          <a:off x="0" y="0"/>
          <a:ext cx="0" cy="0"/>
          <a:chOff x="0" y="0"/>
          <a:chExt cx="0" cy="0"/>
        </a:xfrm>
      </p:grpSpPr>
      <p:sp>
        <p:nvSpPr>
          <p:cNvPr id="115" name="Google Shape;115;p16"/>
          <p:cNvSpPr/>
          <p:nvPr/>
        </p:nvSpPr>
        <p:spPr>
          <a:xfrm>
            <a:off x="0" y="-7950"/>
            <a:ext cx="2743200" cy="5159400"/>
          </a:xfrm>
          <a:prstGeom prst="rect">
            <a:avLst/>
          </a:prstGeom>
          <a:solidFill>
            <a:srgbClr val="00FFCC"/>
          </a:solidFill>
          <a:ln w="9525"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6"/>
          <p:cNvSpPr/>
          <p:nvPr/>
        </p:nvSpPr>
        <p:spPr>
          <a:xfrm>
            <a:off x="850392" y="365760"/>
            <a:ext cx="1042500" cy="1042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 name="Google Shape;117;p16"/>
          <p:cNvPicPr preferRelativeResize="0"/>
          <p:nvPr/>
        </p:nvPicPr>
        <p:blipFill>
          <a:blip r:embed="rId2">
            <a:alphaModFix/>
          </a:blip>
          <a:stretch>
            <a:fillRect/>
          </a:stretch>
        </p:blipFill>
        <p:spPr>
          <a:xfrm>
            <a:off x="1057637" y="571537"/>
            <a:ext cx="630936" cy="630936"/>
          </a:xfrm>
          <a:prstGeom prst="rect">
            <a:avLst/>
          </a:prstGeom>
          <a:noFill/>
          <a:ln>
            <a:noFill/>
          </a:ln>
        </p:spPr>
      </p:pic>
      <p:sp>
        <p:nvSpPr>
          <p:cNvPr id="118" name="Google Shape;118;p16"/>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Project Time</a:t>
            </a:r>
            <a:endParaRPr sz="1600" b="1">
              <a:latin typeface="Helvetica Neue"/>
              <a:ea typeface="Helvetica Neue"/>
              <a:cs typeface="Helvetica Neue"/>
              <a:sym typeface="Helvetica Neue"/>
            </a:endParaRPr>
          </a:p>
        </p:txBody>
      </p:sp>
      <p:pic>
        <p:nvPicPr>
          <p:cNvPr id="119" name="Google Shape;119;p16"/>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20" name="Google Shape;120;p16"/>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6"/>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
        <p:nvSpPr>
          <p:cNvPr id="122" name="Google Shape;122;p16"/>
          <p:cNvSpPr txBox="1">
            <a:spLocks noGrp="1"/>
          </p:cNvSpPr>
          <p:nvPr>
            <p:ph type="body" idx="1"/>
          </p:nvPr>
        </p:nvSpPr>
        <p:spPr>
          <a:xfrm>
            <a:off x="3271500" y="1538800"/>
            <a:ext cx="5323800" cy="30879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80">
          <p15:clr>
            <a:srgbClr val="9AA0A6"/>
          </p15:clr>
        </p15:guide>
        <p15:guide id="2" pos="5420">
          <p15:clr>
            <a:srgbClr val="9AA0A6"/>
          </p15:clr>
        </p15:guide>
        <p15:guide id="3" pos="5616">
          <p15:clr>
            <a:srgbClr val="9AA0A6"/>
          </p15:clr>
        </p15:guide>
        <p15:guide id="4" pos="1648">
          <p15:clr>
            <a:srgbClr val="9AA0A6"/>
          </p15:clr>
        </p15:guide>
        <p15:guide id="5" pos="864">
          <p15:clr>
            <a:srgbClr val="9AA0A6"/>
          </p15:clr>
        </p15:guide>
        <p15:guide id="6" pos="1866">
          <p15:clr>
            <a:srgbClr val="9AA0A6"/>
          </p15:clr>
        </p15:guide>
        <p15:guide id="7" pos="3738">
          <p15:clr>
            <a:srgbClr val="9AA0A6"/>
          </p15:clr>
        </p15:guide>
        <p15:guide id="8" pos="2062">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1">
          <p15:clr>
            <a:srgbClr val="9AA0A6"/>
          </p15:clr>
        </p15:guide>
        <p15:guide id="13" orient="horz" pos="3162">
          <p15:clr>
            <a:srgbClr val="9AA0A6"/>
          </p15:clr>
        </p15:guide>
        <p15:guide id="14" orient="horz" pos="225">
          <p15:clr>
            <a:srgbClr val="9AA0A6"/>
          </p15:clr>
        </p15:guide>
        <p15:guide id="15" orient="horz" pos="81">
          <p15:clr>
            <a:srgbClr val="9AA0A6"/>
          </p15:clr>
        </p15:guide>
        <p15:guide id="16" orient="horz" pos="2067">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xit Ticket">
  <p:cSld name="TITLE_2_2_1_1_1">
    <p:spTree>
      <p:nvGrpSpPr>
        <p:cNvPr id="1" name="Shape 123"/>
        <p:cNvGrpSpPr/>
        <p:nvPr/>
      </p:nvGrpSpPr>
      <p:grpSpPr>
        <a:xfrm>
          <a:off x="0" y="0"/>
          <a:ext cx="0" cy="0"/>
          <a:chOff x="0" y="0"/>
          <a:chExt cx="0" cy="0"/>
        </a:xfrm>
      </p:grpSpPr>
      <p:sp>
        <p:nvSpPr>
          <p:cNvPr id="124" name="Google Shape;124;p17"/>
          <p:cNvSpPr/>
          <p:nvPr/>
        </p:nvSpPr>
        <p:spPr>
          <a:xfrm>
            <a:off x="0" y="-7950"/>
            <a:ext cx="2743200" cy="5159400"/>
          </a:xfrm>
          <a:prstGeom prst="rect">
            <a:avLst/>
          </a:prstGeom>
          <a:solidFill>
            <a:srgbClr val="E4A4EE"/>
          </a:solidFill>
          <a:ln w="9525" cap="flat" cmpd="sng">
            <a:solidFill>
              <a:srgbClr val="E4A4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125;p17"/>
          <p:cNvGrpSpPr/>
          <p:nvPr/>
        </p:nvGrpSpPr>
        <p:grpSpPr>
          <a:xfrm>
            <a:off x="850392" y="365760"/>
            <a:ext cx="1042386" cy="1042386"/>
            <a:chOff x="840300" y="447850"/>
            <a:chExt cx="1534500" cy="1534500"/>
          </a:xfrm>
        </p:grpSpPr>
        <p:sp>
          <p:nvSpPr>
            <p:cNvPr id="126" name="Google Shape;126;p17"/>
            <p:cNvSpPr/>
            <p:nvPr/>
          </p:nvSpPr>
          <p:spPr>
            <a:xfrm>
              <a:off x="840300" y="447850"/>
              <a:ext cx="1534500" cy="1534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 name="Google Shape;127;p17"/>
            <p:cNvPicPr preferRelativeResize="0"/>
            <p:nvPr/>
          </p:nvPicPr>
          <p:blipFill>
            <a:blip r:embed="rId2">
              <a:alphaModFix/>
            </a:blip>
            <a:stretch>
              <a:fillRect/>
            </a:stretch>
          </p:blipFill>
          <p:spPr>
            <a:xfrm>
              <a:off x="1139960" y="747505"/>
              <a:ext cx="935188" cy="935190"/>
            </a:xfrm>
            <a:prstGeom prst="rect">
              <a:avLst/>
            </a:prstGeom>
            <a:noFill/>
            <a:ln>
              <a:noFill/>
            </a:ln>
          </p:spPr>
        </p:pic>
      </p:grpSp>
      <p:sp>
        <p:nvSpPr>
          <p:cNvPr id="128" name="Google Shape;128;p17"/>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Helvetica Neue"/>
                <a:ea typeface="Helvetica Neue"/>
                <a:cs typeface="Helvetica Neue"/>
                <a:sym typeface="Helvetica Neue"/>
              </a:rPr>
              <a:t>Exit Ticket</a:t>
            </a:r>
            <a:endParaRPr b="1">
              <a:latin typeface="Helvetica Neue"/>
              <a:ea typeface="Helvetica Neue"/>
              <a:cs typeface="Helvetica Neue"/>
              <a:sym typeface="Helvetica Neue"/>
            </a:endParaRPr>
          </a:p>
        </p:txBody>
      </p:sp>
      <p:pic>
        <p:nvPicPr>
          <p:cNvPr id="129" name="Google Shape;129;p17"/>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30" name="Google Shape;130;p17"/>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7"/>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
        <p:nvSpPr>
          <p:cNvPr id="132" name="Google Shape;132;p17"/>
          <p:cNvSpPr txBox="1">
            <a:spLocks noGrp="1"/>
          </p:cNvSpPr>
          <p:nvPr>
            <p:ph type="body" idx="1"/>
          </p:nvPr>
        </p:nvSpPr>
        <p:spPr>
          <a:xfrm>
            <a:off x="3271500" y="1538800"/>
            <a:ext cx="5323800" cy="30879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1648">
          <p15:clr>
            <a:srgbClr val="9AA0A6"/>
          </p15:clr>
        </p15:guide>
        <p15:guide id="5" pos="864">
          <p15:clr>
            <a:srgbClr val="9AA0A6"/>
          </p15:clr>
        </p15:guide>
        <p15:guide id="6" pos="1860">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7">
          <p15:clr>
            <a:srgbClr val="9AA0A6"/>
          </p15:clr>
        </p15:guide>
        <p15:guide id="13" orient="horz" pos="3162">
          <p15:clr>
            <a:srgbClr val="9AA0A6"/>
          </p15:clr>
        </p15:guide>
        <p15:guide id="14" orient="horz" pos="225">
          <p15:clr>
            <a:srgbClr val="9AA0A6"/>
          </p15:clr>
        </p15:guide>
        <p15:guide id="15" orient="horz" pos="81">
          <p15:clr>
            <a:srgbClr val="9AA0A6"/>
          </p15:clr>
        </p15:guide>
        <p15:guide id="16" orient="horz" pos="2067">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Guided Practice">
  <p:cSld name="TITLE_2_2_1_1_1_1">
    <p:spTree>
      <p:nvGrpSpPr>
        <p:cNvPr id="1" name="Shape 133"/>
        <p:cNvGrpSpPr/>
        <p:nvPr/>
      </p:nvGrpSpPr>
      <p:grpSpPr>
        <a:xfrm>
          <a:off x="0" y="0"/>
          <a:ext cx="0" cy="0"/>
          <a:chOff x="0" y="0"/>
          <a:chExt cx="0" cy="0"/>
        </a:xfrm>
      </p:grpSpPr>
      <p:sp>
        <p:nvSpPr>
          <p:cNvPr id="134" name="Google Shape;134;p18"/>
          <p:cNvSpPr/>
          <p:nvPr/>
        </p:nvSpPr>
        <p:spPr>
          <a:xfrm>
            <a:off x="0" y="-7950"/>
            <a:ext cx="2746200" cy="5159400"/>
          </a:xfrm>
          <a:prstGeom prst="rect">
            <a:avLst/>
          </a:prstGeom>
          <a:solidFill>
            <a:srgbClr val="17D3FF"/>
          </a:solidFill>
          <a:ln w="9525" cap="flat" cmpd="sng">
            <a:solidFill>
              <a:srgbClr val="17D3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8"/>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Guided Practice</a:t>
            </a:r>
            <a:endParaRPr sz="1600" b="1">
              <a:latin typeface="Helvetica Neue"/>
              <a:ea typeface="Helvetica Neue"/>
              <a:cs typeface="Helvetica Neue"/>
              <a:sym typeface="Helvetica Neue"/>
            </a:endParaRPr>
          </a:p>
        </p:txBody>
      </p:sp>
      <p:sp>
        <p:nvSpPr>
          <p:cNvPr id="136" name="Google Shape;136;p18"/>
          <p:cNvSpPr/>
          <p:nvPr/>
        </p:nvSpPr>
        <p:spPr>
          <a:xfrm>
            <a:off x="852900" y="366075"/>
            <a:ext cx="1040400" cy="1040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7" name="Google Shape;137;p18"/>
          <p:cNvPicPr preferRelativeResize="0"/>
          <p:nvPr/>
        </p:nvPicPr>
        <p:blipFill>
          <a:blip r:embed="rId2">
            <a:alphaModFix/>
          </a:blip>
          <a:stretch>
            <a:fillRect/>
          </a:stretch>
        </p:blipFill>
        <p:spPr>
          <a:xfrm>
            <a:off x="1056091" y="569267"/>
            <a:ext cx="634013" cy="634013"/>
          </a:xfrm>
          <a:prstGeom prst="rect">
            <a:avLst/>
          </a:prstGeom>
          <a:noFill/>
          <a:ln>
            <a:noFill/>
          </a:ln>
        </p:spPr>
      </p:pic>
      <p:pic>
        <p:nvPicPr>
          <p:cNvPr id="138" name="Google Shape;138;p18"/>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39" name="Google Shape;139;p18"/>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8"/>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
        <p:nvSpPr>
          <p:cNvPr id="141" name="Google Shape;141;p18"/>
          <p:cNvSpPr txBox="1">
            <a:spLocks noGrp="1"/>
          </p:cNvSpPr>
          <p:nvPr>
            <p:ph type="body" idx="1"/>
          </p:nvPr>
        </p:nvSpPr>
        <p:spPr>
          <a:xfrm>
            <a:off x="3271500" y="1538800"/>
            <a:ext cx="5323800" cy="30879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864">
          <p15:clr>
            <a:srgbClr val="9AA0A6"/>
          </p15:clr>
        </p15:guide>
        <p15:guide id="5" pos="1860">
          <p15:clr>
            <a:srgbClr val="9AA0A6"/>
          </p15:clr>
        </p15:guide>
        <p15:guide id="6" pos="3732">
          <p15:clr>
            <a:srgbClr val="9AA0A6"/>
          </p15:clr>
        </p15:guide>
        <p15:guide id="7" pos="2056">
          <p15:clr>
            <a:srgbClr val="9AA0A6"/>
          </p15:clr>
        </p15:guide>
        <p15:guide id="8" orient="horz" pos="2915">
          <p15:clr>
            <a:srgbClr val="9AA0A6"/>
          </p15:clr>
        </p15:guide>
        <p15:guide id="9" orient="horz" pos="969">
          <p15:clr>
            <a:srgbClr val="9AA0A6"/>
          </p15:clr>
        </p15:guide>
        <p15:guide id="10" orient="horz" pos="553">
          <p15:clr>
            <a:srgbClr val="9AA0A6"/>
          </p15:clr>
        </p15:guide>
        <p15:guide id="11" orient="horz" pos="881">
          <p15:clr>
            <a:srgbClr val="9AA0A6"/>
          </p15:clr>
        </p15:guide>
        <p15:guide id="12" orient="horz" pos="3162">
          <p15:clr>
            <a:srgbClr val="9AA0A6"/>
          </p15:clr>
        </p15:guide>
        <p15:guide id="13" orient="horz" pos="225">
          <p15:clr>
            <a:srgbClr val="9AA0A6"/>
          </p15:clr>
        </p15:guide>
        <p15:guide id="14" orient="horz" pos="81">
          <p15:clr>
            <a:srgbClr val="9AA0A6"/>
          </p15:clr>
        </p15:guide>
        <p15:guide id="15" pos="1649">
          <p15:clr>
            <a:srgbClr val="FA7B17"/>
          </p15:clr>
        </p15:guide>
        <p15:guide id="16" orient="horz" pos="2067">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ndependent Practice">
  <p:cSld name="TITLE_2_2_1_1_1_1_1">
    <p:spTree>
      <p:nvGrpSpPr>
        <p:cNvPr id="1" name="Shape 142"/>
        <p:cNvGrpSpPr/>
        <p:nvPr/>
      </p:nvGrpSpPr>
      <p:grpSpPr>
        <a:xfrm>
          <a:off x="0" y="0"/>
          <a:ext cx="0" cy="0"/>
          <a:chOff x="0" y="0"/>
          <a:chExt cx="0" cy="0"/>
        </a:xfrm>
      </p:grpSpPr>
      <p:sp>
        <p:nvSpPr>
          <p:cNvPr id="143" name="Google Shape;143;p19"/>
          <p:cNvSpPr/>
          <p:nvPr/>
        </p:nvSpPr>
        <p:spPr>
          <a:xfrm>
            <a:off x="0" y="-7950"/>
            <a:ext cx="2743200" cy="5159400"/>
          </a:xfrm>
          <a:prstGeom prst="rect">
            <a:avLst/>
          </a:prstGeom>
          <a:solidFill>
            <a:srgbClr val="17D3FF"/>
          </a:solidFill>
          <a:ln w="9525" cap="flat" cmpd="sng">
            <a:solidFill>
              <a:srgbClr val="17D3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9"/>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Independent Practice</a:t>
            </a:r>
            <a:endParaRPr sz="1600" b="1">
              <a:latin typeface="Helvetica Neue"/>
              <a:ea typeface="Helvetica Neue"/>
              <a:cs typeface="Helvetica Neue"/>
              <a:sym typeface="Helvetica Neue"/>
            </a:endParaRPr>
          </a:p>
        </p:txBody>
      </p:sp>
      <p:sp>
        <p:nvSpPr>
          <p:cNvPr id="145" name="Google Shape;145;p19"/>
          <p:cNvSpPr/>
          <p:nvPr/>
        </p:nvSpPr>
        <p:spPr>
          <a:xfrm>
            <a:off x="850392" y="365760"/>
            <a:ext cx="1042500" cy="1042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6" name="Google Shape;146;p19"/>
          <p:cNvPicPr preferRelativeResize="0"/>
          <p:nvPr/>
        </p:nvPicPr>
        <p:blipFill>
          <a:blip r:embed="rId2">
            <a:alphaModFix/>
          </a:blip>
          <a:stretch>
            <a:fillRect/>
          </a:stretch>
        </p:blipFill>
        <p:spPr>
          <a:xfrm>
            <a:off x="1053937" y="569362"/>
            <a:ext cx="635034" cy="635171"/>
          </a:xfrm>
          <a:prstGeom prst="rect">
            <a:avLst/>
          </a:prstGeom>
          <a:noFill/>
          <a:ln>
            <a:noFill/>
          </a:ln>
        </p:spPr>
      </p:pic>
      <p:pic>
        <p:nvPicPr>
          <p:cNvPr id="147" name="Google Shape;147;p19"/>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48" name="Google Shape;148;p19"/>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9"/>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
        <p:nvSpPr>
          <p:cNvPr id="150" name="Google Shape;150;p19"/>
          <p:cNvSpPr txBox="1">
            <a:spLocks noGrp="1"/>
          </p:cNvSpPr>
          <p:nvPr>
            <p:ph type="body" idx="1"/>
          </p:nvPr>
        </p:nvSpPr>
        <p:spPr>
          <a:xfrm>
            <a:off x="3271500" y="1538800"/>
            <a:ext cx="5323800" cy="30879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1860">
          <p15:clr>
            <a:srgbClr val="9AA0A6"/>
          </p15:clr>
        </p15:guide>
        <p15:guide id="2" pos="5420">
          <p15:clr>
            <a:srgbClr val="9AA0A6"/>
          </p15:clr>
        </p15:guide>
        <p15:guide id="3" pos="80">
          <p15:clr>
            <a:srgbClr val="9AA0A6"/>
          </p15:clr>
        </p15:guide>
        <p15:guide id="4" pos="5616">
          <p15:clr>
            <a:srgbClr val="9AA0A6"/>
          </p15:clr>
        </p15:guide>
        <p15:guide id="5" pos="1648">
          <p15:clr>
            <a:srgbClr val="9AA0A6"/>
          </p15:clr>
        </p15:guide>
        <p15:guide id="6" pos="864">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7">
          <p15:clr>
            <a:srgbClr val="9AA0A6"/>
          </p15:clr>
        </p15:guide>
        <p15:guide id="13" orient="horz" pos="3162">
          <p15:clr>
            <a:srgbClr val="9AA0A6"/>
          </p15:clr>
        </p15:guide>
        <p15:guide id="14" orient="horz" pos="225">
          <p15:clr>
            <a:srgbClr val="9AA0A6"/>
          </p15:clr>
        </p15:guide>
        <p15:guide id="15" orient="horz" pos="81">
          <p15:clr>
            <a:srgbClr val="9AA0A6"/>
          </p15:clr>
        </p15:guide>
        <p15:guide id="16" orient="horz" pos="2067">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rect Teach">
  <p:cSld name="TITLE_2_1">
    <p:spTree>
      <p:nvGrpSpPr>
        <p:cNvPr id="1" name="Shape 151"/>
        <p:cNvGrpSpPr/>
        <p:nvPr/>
      </p:nvGrpSpPr>
      <p:grpSpPr>
        <a:xfrm>
          <a:off x="0" y="0"/>
          <a:ext cx="0" cy="0"/>
          <a:chOff x="0" y="0"/>
          <a:chExt cx="0" cy="0"/>
        </a:xfrm>
      </p:grpSpPr>
      <p:sp>
        <p:nvSpPr>
          <p:cNvPr id="152" name="Google Shape;152;p20"/>
          <p:cNvSpPr/>
          <p:nvPr/>
        </p:nvSpPr>
        <p:spPr>
          <a:xfrm>
            <a:off x="0" y="-7950"/>
            <a:ext cx="2743200" cy="5159400"/>
          </a:xfrm>
          <a:prstGeom prst="rect">
            <a:avLst/>
          </a:prstGeom>
          <a:solidFill>
            <a:srgbClr val="FEE975"/>
          </a:solidFill>
          <a:ln w="9525" cap="flat" cmpd="sng">
            <a:solidFill>
              <a:srgbClr val="FEE9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0"/>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Direct Teach</a:t>
            </a:r>
            <a:endParaRPr sz="1600" b="1">
              <a:latin typeface="Helvetica Neue"/>
              <a:ea typeface="Helvetica Neue"/>
              <a:cs typeface="Helvetica Neue"/>
              <a:sym typeface="Helvetica Neue"/>
            </a:endParaRPr>
          </a:p>
        </p:txBody>
      </p:sp>
      <p:sp>
        <p:nvSpPr>
          <p:cNvPr id="154" name="Google Shape;154;p20"/>
          <p:cNvSpPr/>
          <p:nvPr/>
        </p:nvSpPr>
        <p:spPr>
          <a:xfrm>
            <a:off x="850392" y="365760"/>
            <a:ext cx="1042500" cy="1042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5" name="Google Shape;155;p20"/>
          <p:cNvPicPr preferRelativeResize="0"/>
          <p:nvPr/>
        </p:nvPicPr>
        <p:blipFill>
          <a:blip r:embed="rId2">
            <a:alphaModFix/>
          </a:blip>
          <a:stretch>
            <a:fillRect/>
          </a:stretch>
        </p:blipFill>
        <p:spPr>
          <a:xfrm>
            <a:off x="1056125" y="571525"/>
            <a:ext cx="630936" cy="630936"/>
          </a:xfrm>
          <a:prstGeom prst="rect">
            <a:avLst/>
          </a:prstGeom>
          <a:noFill/>
          <a:ln>
            <a:noFill/>
          </a:ln>
        </p:spPr>
      </p:pic>
      <p:pic>
        <p:nvPicPr>
          <p:cNvPr id="156" name="Google Shape;156;p20"/>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57" name="Google Shape;157;p20"/>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0"/>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
        <p:nvSpPr>
          <p:cNvPr id="159" name="Google Shape;159;p20"/>
          <p:cNvSpPr txBox="1">
            <a:spLocks noGrp="1"/>
          </p:cNvSpPr>
          <p:nvPr>
            <p:ph type="body" idx="1"/>
          </p:nvPr>
        </p:nvSpPr>
        <p:spPr>
          <a:xfrm>
            <a:off x="3271500" y="1538800"/>
            <a:ext cx="5323800" cy="30879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1648">
          <p15:clr>
            <a:srgbClr val="9AA0A6"/>
          </p15:clr>
        </p15:guide>
        <p15:guide id="5" pos="864">
          <p15:clr>
            <a:srgbClr val="9AA0A6"/>
          </p15:clr>
        </p15:guide>
        <p15:guide id="6" pos="1860">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7">
          <p15:clr>
            <a:srgbClr val="9AA0A6"/>
          </p15:clr>
        </p15:guide>
        <p15:guide id="13" orient="horz" pos="3162">
          <p15:clr>
            <a:srgbClr val="9AA0A6"/>
          </p15:clr>
        </p15:guide>
        <p15:guide id="14" orient="horz" pos="225">
          <p15:clr>
            <a:srgbClr val="9AA0A6"/>
          </p15:clr>
        </p15:guide>
        <p15:guide id="15" orient="horz" pos="81">
          <p15:clr>
            <a:srgbClr val="9AA0A6"/>
          </p15:clr>
        </p15:guide>
        <p15:guide id="16" orient="horz" pos="2061">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bjective">
  <p:cSld name="TITLE_1">
    <p:bg>
      <p:bgPr>
        <a:solidFill>
          <a:srgbClr val="000000"/>
        </a:solidFill>
        <a:effectLst/>
      </p:bgPr>
    </p:bg>
    <p:spTree>
      <p:nvGrpSpPr>
        <p:cNvPr id="1" name="Shape 160"/>
        <p:cNvGrpSpPr/>
        <p:nvPr/>
      </p:nvGrpSpPr>
      <p:grpSpPr>
        <a:xfrm>
          <a:off x="0" y="0"/>
          <a:ext cx="0" cy="0"/>
          <a:chOff x="0" y="0"/>
          <a:chExt cx="0" cy="0"/>
        </a:xfrm>
      </p:grpSpPr>
      <p:pic>
        <p:nvPicPr>
          <p:cNvPr id="161" name="Google Shape;161;p21"/>
          <p:cNvPicPr preferRelativeResize="0"/>
          <p:nvPr/>
        </p:nvPicPr>
        <p:blipFill>
          <a:blip r:embed="rId2">
            <a:alphaModFix/>
          </a:blip>
          <a:stretch>
            <a:fillRect/>
          </a:stretch>
        </p:blipFill>
        <p:spPr>
          <a:xfrm>
            <a:off x="230500" y="4631550"/>
            <a:ext cx="604885" cy="393600"/>
          </a:xfrm>
          <a:prstGeom prst="rect">
            <a:avLst/>
          </a:prstGeom>
          <a:noFill/>
          <a:ln>
            <a:noFill/>
          </a:ln>
        </p:spPr>
      </p:pic>
      <p:sp>
        <p:nvSpPr>
          <p:cNvPr id="162" name="Google Shape;162;p21"/>
          <p:cNvSpPr/>
          <p:nvPr/>
        </p:nvSpPr>
        <p:spPr>
          <a:xfrm>
            <a:off x="3804750" y="507125"/>
            <a:ext cx="1534500" cy="1534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3" name="Google Shape;163;p21"/>
          <p:cNvPicPr preferRelativeResize="0"/>
          <p:nvPr/>
        </p:nvPicPr>
        <p:blipFill>
          <a:blip r:embed="rId3">
            <a:alphaModFix/>
          </a:blip>
          <a:stretch>
            <a:fillRect/>
          </a:stretch>
        </p:blipFill>
        <p:spPr>
          <a:xfrm>
            <a:off x="4170275" y="806785"/>
            <a:ext cx="935188" cy="935190"/>
          </a:xfrm>
          <a:prstGeom prst="rect">
            <a:avLst/>
          </a:prstGeom>
          <a:noFill/>
          <a:ln>
            <a:noFill/>
          </a:ln>
        </p:spPr>
      </p:pic>
      <p:sp>
        <p:nvSpPr>
          <p:cNvPr id="164" name="Google Shape;164;p21"/>
          <p:cNvSpPr txBox="1">
            <a:spLocks noGrp="1"/>
          </p:cNvSpPr>
          <p:nvPr>
            <p:ph type="title"/>
          </p:nvPr>
        </p:nvSpPr>
        <p:spPr>
          <a:xfrm>
            <a:off x="835375" y="2548700"/>
            <a:ext cx="7473300" cy="1027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solidFill>
                  <a:srgbClr val="FFFFFF"/>
                </a:solidFill>
                <a:latin typeface="Helvetica Neue"/>
                <a:ea typeface="Helvetica Neue"/>
                <a:cs typeface="Helvetica Neue"/>
                <a:sym typeface="Helvetica Neue"/>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a:endParaRPr/>
          </a:p>
        </p:txBody>
      </p:sp>
      <p:sp>
        <p:nvSpPr>
          <p:cNvPr id="165" name="Google Shape;165;p21"/>
          <p:cNvSpPr txBox="1"/>
          <p:nvPr/>
        </p:nvSpPr>
        <p:spPr>
          <a:xfrm>
            <a:off x="3360150" y="2245700"/>
            <a:ext cx="2423700" cy="30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Helvetica Neue"/>
                <a:ea typeface="Helvetica Neue"/>
                <a:cs typeface="Helvetica Neue"/>
                <a:sym typeface="Helvetica Neue"/>
              </a:rPr>
              <a:t>Coders will...</a:t>
            </a:r>
            <a:endParaRPr sz="1800">
              <a:solidFill>
                <a:srgbClr val="FFFFFF"/>
              </a:solidFill>
              <a:latin typeface="Helvetica Neue"/>
              <a:ea typeface="Helvetica Neue"/>
              <a:cs typeface="Helvetica Neue"/>
              <a:sym typeface="Helvetica Neue"/>
            </a:endParaRPr>
          </a:p>
        </p:txBody>
      </p:sp>
      <p:sp>
        <p:nvSpPr>
          <p:cNvPr id="166" name="Google Shape;166;p21"/>
          <p:cNvSpPr txBox="1">
            <a:spLocks noGrp="1"/>
          </p:cNvSpPr>
          <p:nvPr>
            <p:ph type="subTitle" idx="1"/>
          </p:nvPr>
        </p:nvSpPr>
        <p:spPr>
          <a:xfrm>
            <a:off x="2082600" y="4083275"/>
            <a:ext cx="4978800" cy="39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rgbClr val="FFFFFF"/>
                </a:solidFill>
                <a:latin typeface="Helvetica Neue"/>
                <a:ea typeface="Helvetica Neue"/>
                <a:cs typeface="Helvetica Neue"/>
                <a:sym typeface="Helvetica Neu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guide id="2" orient="horz" pos="1605">
          <p15:clr>
            <a:srgbClr val="FA7B17"/>
          </p15:clr>
        </p15:guide>
        <p15:guide id="3" orient="horz" pos="2918">
          <p15:clr>
            <a:srgbClr val="FA7B17"/>
          </p15:clr>
        </p15:guide>
        <p15:guide id="4" pos="526">
          <p15:clr>
            <a:srgbClr val="FA7B17"/>
          </p15:clr>
        </p15:guide>
        <p15:guide id="5" pos="5234">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Yellow Page">
  <p:cSld name="TITLE_AND_BODY_2">
    <p:bg>
      <p:bgPr>
        <a:solidFill>
          <a:srgbClr val="FEE975"/>
        </a:solidFill>
        <a:effectLst/>
      </p:bgPr>
    </p:bg>
    <p:spTree>
      <p:nvGrpSpPr>
        <p:cNvPr id="1" name="Shape 171"/>
        <p:cNvGrpSpPr/>
        <p:nvPr/>
      </p:nvGrpSpPr>
      <p:grpSpPr>
        <a:xfrm>
          <a:off x="0" y="0"/>
          <a:ext cx="0" cy="0"/>
          <a:chOff x="0" y="0"/>
          <a:chExt cx="0" cy="0"/>
        </a:xfrm>
      </p:grpSpPr>
      <p:pic>
        <p:nvPicPr>
          <p:cNvPr id="172" name="Google Shape;172;p23"/>
          <p:cNvPicPr preferRelativeResize="0"/>
          <p:nvPr/>
        </p:nvPicPr>
        <p:blipFill>
          <a:blip r:embed="rId2">
            <a:alphaModFix/>
          </a:blip>
          <a:stretch>
            <a:fillRect/>
          </a:stretch>
        </p:blipFill>
        <p:spPr>
          <a:xfrm>
            <a:off x="230500" y="4631534"/>
            <a:ext cx="604875" cy="393616"/>
          </a:xfrm>
          <a:prstGeom prst="rect">
            <a:avLst/>
          </a:prstGeom>
          <a:noFill/>
          <a:ln>
            <a:noFill/>
          </a:ln>
        </p:spPr>
      </p:pic>
      <p:sp>
        <p:nvSpPr>
          <p:cNvPr id="173" name="Google Shape;173;p23"/>
          <p:cNvSpPr txBox="1">
            <a:spLocks noGrp="1"/>
          </p:cNvSpPr>
          <p:nvPr>
            <p:ph type="title"/>
          </p:nvPr>
        </p:nvSpPr>
        <p:spPr>
          <a:xfrm>
            <a:off x="542575" y="4530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Helvetica Neue"/>
              <a:buNone/>
              <a:defRPr b="1">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4" name="Google Shape;174;p23"/>
          <p:cNvSpPr txBox="1">
            <a:spLocks noGrp="1"/>
          </p:cNvSpPr>
          <p:nvPr>
            <p:ph type="body" idx="1"/>
          </p:nvPr>
        </p:nvSpPr>
        <p:spPr>
          <a:xfrm>
            <a:off x="539500" y="1347450"/>
            <a:ext cx="8305200" cy="32232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Font typeface="Helvetica Neue"/>
              <a:buChar char="➔"/>
              <a:defRPr>
                <a:latin typeface="Helvetica Neue"/>
                <a:ea typeface="Helvetica Neue"/>
                <a:cs typeface="Helvetica Neue"/>
                <a:sym typeface="Helvetica Neue"/>
              </a:defRPr>
            </a:lvl1pPr>
            <a:lvl2pPr marL="914400" lvl="1" indent="-304800" rtl="0">
              <a:spcBef>
                <a:spcPts val="0"/>
              </a:spcBef>
              <a:spcAft>
                <a:spcPts val="0"/>
              </a:spcAft>
              <a:buSzPts val="1200"/>
              <a:buFont typeface="Helvetica Neue"/>
              <a:buChar char="◆"/>
              <a:defRPr>
                <a:latin typeface="Helvetica Neue"/>
                <a:ea typeface="Helvetica Neue"/>
                <a:cs typeface="Helvetica Neue"/>
                <a:sym typeface="Helvetica Neue"/>
              </a:defRPr>
            </a:lvl2pPr>
            <a:lvl3pPr marL="1371600" lvl="2" indent="-317500" rtl="0">
              <a:spcBef>
                <a:spcPts val="0"/>
              </a:spcBef>
              <a:spcAft>
                <a:spcPts val="0"/>
              </a:spcAft>
              <a:buSzPts val="1400"/>
              <a:buFont typeface="Helvetica Neue"/>
              <a:buChar char="●"/>
              <a:defRPr>
                <a:latin typeface="Helvetica Neue"/>
                <a:ea typeface="Helvetica Neue"/>
                <a:cs typeface="Helvetica Neue"/>
                <a:sym typeface="Helvetica Neue"/>
              </a:defRPr>
            </a:lvl3pPr>
            <a:lvl4pPr marL="1828800" lvl="3" indent="-317500" rtl="0">
              <a:spcBef>
                <a:spcPts val="0"/>
              </a:spcBef>
              <a:spcAft>
                <a:spcPts val="0"/>
              </a:spcAft>
              <a:buSzPts val="1400"/>
              <a:buFont typeface="Helvetica Neue"/>
              <a:buChar char="○"/>
              <a:defRPr>
                <a:latin typeface="Helvetica Neue"/>
                <a:ea typeface="Helvetica Neue"/>
                <a:cs typeface="Helvetica Neue"/>
                <a:sym typeface="Helvetica Neue"/>
              </a:defRPr>
            </a:lvl4pPr>
            <a:lvl5pPr marL="2286000" lvl="4" indent="-304800" rtl="0">
              <a:spcBef>
                <a:spcPts val="0"/>
              </a:spcBef>
              <a:spcAft>
                <a:spcPts val="0"/>
              </a:spcAft>
              <a:buSzPts val="1200"/>
              <a:buFont typeface="Helvetica Neue"/>
              <a:buChar char="◆"/>
              <a:defRPr>
                <a:latin typeface="Helvetica Neue"/>
                <a:ea typeface="Helvetica Neue"/>
                <a:cs typeface="Helvetica Neue"/>
                <a:sym typeface="Helvetica Neue"/>
              </a:defRPr>
            </a:lvl5pPr>
            <a:lvl6pPr marL="2743200" lvl="5" indent="-317500" rtl="0">
              <a:spcBef>
                <a:spcPts val="0"/>
              </a:spcBef>
              <a:spcAft>
                <a:spcPts val="0"/>
              </a:spcAft>
              <a:buSzPts val="1400"/>
              <a:buFont typeface="Helvetica Neue"/>
              <a:buChar char="●"/>
              <a:defRPr>
                <a:latin typeface="Helvetica Neue"/>
                <a:ea typeface="Helvetica Neue"/>
                <a:cs typeface="Helvetica Neue"/>
                <a:sym typeface="Helvetica Neue"/>
              </a:defRPr>
            </a:lvl6pPr>
            <a:lvl7pPr marL="3200400" lvl="6" indent="-317500" rtl="0">
              <a:spcBef>
                <a:spcPts val="0"/>
              </a:spcBef>
              <a:spcAft>
                <a:spcPts val="0"/>
              </a:spcAft>
              <a:buSzPts val="1400"/>
              <a:buFont typeface="Helvetica Neue"/>
              <a:buChar char="○"/>
              <a:defRPr>
                <a:latin typeface="Helvetica Neue"/>
                <a:ea typeface="Helvetica Neue"/>
                <a:cs typeface="Helvetica Neue"/>
                <a:sym typeface="Helvetica Neue"/>
              </a:defRPr>
            </a:lvl7pPr>
            <a:lvl8pPr marL="3657600" lvl="7" indent="-304800" rtl="0">
              <a:spcBef>
                <a:spcPts val="0"/>
              </a:spcBef>
              <a:spcAft>
                <a:spcPts val="0"/>
              </a:spcAft>
              <a:buSzPts val="1200"/>
              <a:buFont typeface="Helvetica Neue"/>
              <a:buChar char="◆"/>
              <a:defRPr>
                <a:latin typeface="Helvetica Neue"/>
                <a:ea typeface="Helvetica Neue"/>
                <a:cs typeface="Helvetica Neue"/>
                <a:sym typeface="Helvetica Neue"/>
              </a:defRPr>
            </a:lvl8pPr>
            <a:lvl9pPr marL="4114800" lvl="8" indent="-317500" rtl="0">
              <a:spcBef>
                <a:spcPts val="0"/>
              </a:spcBef>
              <a:spcAft>
                <a:spcPts val="0"/>
              </a:spcAft>
              <a:buSzPts val="1400"/>
              <a:buFont typeface="Helvetica Neue"/>
              <a:buChar char="●"/>
              <a:defRPr>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2880">
          <p15:clr>
            <a:srgbClr val="9AA0A6"/>
          </p15:clr>
        </p15:guide>
        <p15:guide id="2" pos="145">
          <p15:clr>
            <a:srgbClr val="9AA0A6"/>
          </p15:clr>
        </p15:guide>
        <p15:guide id="3" pos="336">
          <p15:clr>
            <a:srgbClr val="9AA0A6"/>
          </p15:clr>
        </p15:guide>
        <p15:guide id="4" pos="5615">
          <p15:clr>
            <a:srgbClr val="9AA0A6"/>
          </p15:clr>
        </p15:guide>
        <p15:guide id="5" pos="5424">
          <p15:clr>
            <a:srgbClr val="9AA0A6"/>
          </p15:clr>
        </p15:guide>
        <p15:guide id="6" orient="horz" pos="645">
          <p15:clr>
            <a:srgbClr val="9AA0A6"/>
          </p15:clr>
        </p15:guide>
        <p15:guide id="7" orient="horz" pos="2915">
          <p15:clr>
            <a:srgbClr val="9AA0A6"/>
          </p15:clr>
        </p15:guide>
        <p15:guide id="8" orient="horz" pos="3162">
          <p15:clr>
            <a:srgbClr val="9AA0A6"/>
          </p15:clr>
        </p15:guide>
        <p15:guide id="9" orient="horz" pos="1873">
          <p15:clr>
            <a:srgbClr val="9AA0A6"/>
          </p15:clr>
        </p15:guide>
        <p15:guide id="10" orient="horz" pos="847">
          <p15:clr>
            <a:srgbClr val="9AA0A6"/>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Light Blue Page">
  <p:cSld name="TITLE_AND_BODY_2_1">
    <p:bg>
      <p:bgPr>
        <a:solidFill>
          <a:srgbClr val="17D3FF"/>
        </a:solidFill>
        <a:effectLst/>
      </p:bgPr>
    </p:bg>
    <p:spTree>
      <p:nvGrpSpPr>
        <p:cNvPr id="1" name="Shape 175"/>
        <p:cNvGrpSpPr/>
        <p:nvPr/>
      </p:nvGrpSpPr>
      <p:grpSpPr>
        <a:xfrm>
          <a:off x="0" y="0"/>
          <a:ext cx="0" cy="0"/>
          <a:chOff x="0" y="0"/>
          <a:chExt cx="0" cy="0"/>
        </a:xfrm>
      </p:grpSpPr>
      <p:pic>
        <p:nvPicPr>
          <p:cNvPr id="176" name="Google Shape;176;p24"/>
          <p:cNvPicPr preferRelativeResize="0"/>
          <p:nvPr/>
        </p:nvPicPr>
        <p:blipFill>
          <a:blip r:embed="rId2">
            <a:alphaModFix/>
          </a:blip>
          <a:stretch>
            <a:fillRect/>
          </a:stretch>
        </p:blipFill>
        <p:spPr>
          <a:xfrm>
            <a:off x="230500" y="4631534"/>
            <a:ext cx="604875" cy="393616"/>
          </a:xfrm>
          <a:prstGeom prst="rect">
            <a:avLst/>
          </a:prstGeom>
          <a:noFill/>
          <a:ln>
            <a:noFill/>
          </a:ln>
        </p:spPr>
      </p:pic>
      <p:sp>
        <p:nvSpPr>
          <p:cNvPr id="177" name="Google Shape;177;p24"/>
          <p:cNvSpPr txBox="1">
            <a:spLocks noGrp="1"/>
          </p:cNvSpPr>
          <p:nvPr>
            <p:ph type="title"/>
          </p:nvPr>
        </p:nvSpPr>
        <p:spPr>
          <a:xfrm>
            <a:off x="542575" y="4530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Helvetica Neue"/>
              <a:buNone/>
              <a:defRPr b="1">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8" name="Google Shape;178;p24"/>
          <p:cNvSpPr txBox="1">
            <a:spLocks noGrp="1"/>
          </p:cNvSpPr>
          <p:nvPr>
            <p:ph type="body" idx="1"/>
          </p:nvPr>
        </p:nvSpPr>
        <p:spPr>
          <a:xfrm>
            <a:off x="539500" y="1347450"/>
            <a:ext cx="8305200" cy="32232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Font typeface="Helvetica Neue"/>
              <a:buChar char="➔"/>
              <a:defRPr>
                <a:latin typeface="Helvetica Neue"/>
                <a:ea typeface="Helvetica Neue"/>
                <a:cs typeface="Helvetica Neue"/>
                <a:sym typeface="Helvetica Neue"/>
              </a:defRPr>
            </a:lvl1pPr>
            <a:lvl2pPr marL="914400" lvl="1" indent="-304800" rtl="0">
              <a:spcBef>
                <a:spcPts val="0"/>
              </a:spcBef>
              <a:spcAft>
                <a:spcPts val="0"/>
              </a:spcAft>
              <a:buSzPts val="1200"/>
              <a:buFont typeface="Helvetica Neue"/>
              <a:buChar char="◆"/>
              <a:defRPr>
                <a:latin typeface="Helvetica Neue"/>
                <a:ea typeface="Helvetica Neue"/>
                <a:cs typeface="Helvetica Neue"/>
                <a:sym typeface="Helvetica Neue"/>
              </a:defRPr>
            </a:lvl2pPr>
            <a:lvl3pPr marL="1371600" lvl="2" indent="-317500" rtl="0">
              <a:spcBef>
                <a:spcPts val="0"/>
              </a:spcBef>
              <a:spcAft>
                <a:spcPts val="0"/>
              </a:spcAft>
              <a:buSzPts val="1400"/>
              <a:buFont typeface="Helvetica Neue"/>
              <a:buChar char="●"/>
              <a:defRPr>
                <a:latin typeface="Helvetica Neue"/>
                <a:ea typeface="Helvetica Neue"/>
                <a:cs typeface="Helvetica Neue"/>
                <a:sym typeface="Helvetica Neue"/>
              </a:defRPr>
            </a:lvl3pPr>
            <a:lvl4pPr marL="1828800" lvl="3" indent="-317500" rtl="0">
              <a:spcBef>
                <a:spcPts val="0"/>
              </a:spcBef>
              <a:spcAft>
                <a:spcPts val="0"/>
              </a:spcAft>
              <a:buSzPts val="1400"/>
              <a:buFont typeface="Helvetica Neue"/>
              <a:buChar char="○"/>
              <a:defRPr>
                <a:latin typeface="Helvetica Neue"/>
                <a:ea typeface="Helvetica Neue"/>
                <a:cs typeface="Helvetica Neue"/>
                <a:sym typeface="Helvetica Neue"/>
              </a:defRPr>
            </a:lvl4pPr>
            <a:lvl5pPr marL="2286000" lvl="4" indent="-304800" rtl="0">
              <a:spcBef>
                <a:spcPts val="0"/>
              </a:spcBef>
              <a:spcAft>
                <a:spcPts val="0"/>
              </a:spcAft>
              <a:buSzPts val="1200"/>
              <a:buFont typeface="Helvetica Neue"/>
              <a:buChar char="◆"/>
              <a:defRPr>
                <a:latin typeface="Helvetica Neue"/>
                <a:ea typeface="Helvetica Neue"/>
                <a:cs typeface="Helvetica Neue"/>
                <a:sym typeface="Helvetica Neue"/>
              </a:defRPr>
            </a:lvl5pPr>
            <a:lvl6pPr marL="2743200" lvl="5" indent="-317500" rtl="0">
              <a:spcBef>
                <a:spcPts val="0"/>
              </a:spcBef>
              <a:spcAft>
                <a:spcPts val="0"/>
              </a:spcAft>
              <a:buSzPts val="1400"/>
              <a:buFont typeface="Helvetica Neue"/>
              <a:buChar char="●"/>
              <a:defRPr>
                <a:latin typeface="Helvetica Neue"/>
                <a:ea typeface="Helvetica Neue"/>
                <a:cs typeface="Helvetica Neue"/>
                <a:sym typeface="Helvetica Neue"/>
              </a:defRPr>
            </a:lvl6pPr>
            <a:lvl7pPr marL="3200400" lvl="6" indent="-317500" rtl="0">
              <a:spcBef>
                <a:spcPts val="0"/>
              </a:spcBef>
              <a:spcAft>
                <a:spcPts val="0"/>
              </a:spcAft>
              <a:buSzPts val="1400"/>
              <a:buFont typeface="Helvetica Neue"/>
              <a:buChar char="○"/>
              <a:defRPr>
                <a:latin typeface="Helvetica Neue"/>
                <a:ea typeface="Helvetica Neue"/>
                <a:cs typeface="Helvetica Neue"/>
                <a:sym typeface="Helvetica Neue"/>
              </a:defRPr>
            </a:lvl7pPr>
            <a:lvl8pPr marL="3657600" lvl="7" indent="-304800" rtl="0">
              <a:spcBef>
                <a:spcPts val="0"/>
              </a:spcBef>
              <a:spcAft>
                <a:spcPts val="0"/>
              </a:spcAft>
              <a:buSzPts val="1200"/>
              <a:buFont typeface="Helvetica Neue"/>
              <a:buChar char="◆"/>
              <a:defRPr>
                <a:latin typeface="Helvetica Neue"/>
                <a:ea typeface="Helvetica Neue"/>
                <a:cs typeface="Helvetica Neue"/>
                <a:sym typeface="Helvetica Neue"/>
              </a:defRPr>
            </a:lvl8pPr>
            <a:lvl9pPr marL="4114800" lvl="8" indent="-317500" rtl="0">
              <a:spcBef>
                <a:spcPts val="0"/>
              </a:spcBef>
              <a:spcAft>
                <a:spcPts val="0"/>
              </a:spcAft>
              <a:buSzPts val="1400"/>
              <a:buFont typeface="Helvetica Neue"/>
              <a:buChar char="●"/>
              <a:defRPr>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336">
          <p15:clr>
            <a:srgbClr val="9AA0A6"/>
          </p15:clr>
        </p15:guide>
        <p15:guide id="2" pos="2880">
          <p15:clr>
            <a:srgbClr val="9AA0A6"/>
          </p15:clr>
        </p15:guide>
        <p15:guide id="3" pos="5615">
          <p15:clr>
            <a:srgbClr val="9AA0A6"/>
          </p15:clr>
        </p15:guide>
        <p15:guide id="4" pos="5424">
          <p15:clr>
            <a:srgbClr val="9AA0A6"/>
          </p15:clr>
        </p15:guide>
        <p15:guide id="5" pos="144">
          <p15:clr>
            <a:srgbClr val="9AA0A6"/>
          </p15:clr>
        </p15:guide>
        <p15:guide id="6" orient="horz" pos="645">
          <p15:clr>
            <a:srgbClr val="9AA0A6"/>
          </p15:clr>
        </p15:guide>
        <p15:guide id="7" orient="horz" pos="2915">
          <p15:clr>
            <a:srgbClr val="9AA0A6"/>
          </p15:clr>
        </p15:guide>
        <p15:guide id="8" orient="horz" pos="3162">
          <p15:clr>
            <a:srgbClr val="9AA0A6"/>
          </p15:clr>
        </p15:guide>
        <p15:guide id="9" orient="horz" pos="1873">
          <p15:clr>
            <a:srgbClr val="9AA0A6"/>
          </p15:clr>
        </p15:guide>
        <p15:guide id="10" orient="horz" pos="864">
          <p15:clr>
            <a:srgbClr val="9AA0A6"/>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roject Time - v2">
  <p:cSld name="CUSTOM_2_1">
    <p:bg>
      <p:bgPr>
        <a:noFill/>
        <a:effectLst/>
      </p:bgPr>
    </p:bg>
    <p:spTree>
      <p:nvGrpSpPr>
        <p:cNvPr id="1" name="Shape 16"/>
        <p:cNvGrpSpPr/>
        <p:nvPr/>
      </p:nvGrpSpPr>
      <p:grpSpPr>
        <a:xfrm>
          <a:off x="0" y="0"/>
          <a:ext cx="0" cy="0"/>
          <a:chOff x="0" y="0"/>
          <a:chExt cx="0" cy="0"/>
        </a:xfrm>
      </p:grpSpPr>
      <p:sp>
        <p:nvSpPr>
          <p:cNvPr id="17" name="Google Shape;17;p3"/>
          <p:cNvSpPr/>
          <p:nvPr/>
        </p:nvSpPr>
        <p:spPr>
          <a:xfrm>
            <a:off x="0" y="-7950"/>
            <a:ext cx="9144000" cy="1037700"/>
          </a:xfrm>
          <a:prstGeom prst="rect">
            <a:avLst/>
          </a:prstGeom>
          <a:solidFill>
            <a:srgbClr val="00FFCC"/>
          </a:solidFill>
          <a:ln w="9525"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000" b="1">
                <a:solidFill>
                  <a:srgbClr val="000000"/>
                </a:solidFill>
              </a:defRPr>
            </a:lvl1pPr>
            <a:lvl2pPr lvl="1" rtl="0">
              <a:spcBef>
                <a:spcPts val="0"/>
              </a:spcBef>
              <a:spcAft>
                <a:spcPts val="0"/>
              </a:spcAft>
              <a:buNone/>
              <a:defRPr>
                <a:solidFill>
                  <a:srgbClr val="000000"/>
                </a:solidFill>
              </a:defRPr>
            </a:lvl2pPr>
            <a:lvl3pPr lvl="2" rtl="0">
              <a:spcBef>
                <a:spcPts val="0"/>
              </a:spcBef>
              <a:spcAft>
                <a:spcPts val="0"/>
              </a:spcAft>
              <a:buNone/>
              <a:defRPr>
                <a:solidFill>
                  <a:srgbClr val="000000"/>
                </a:solidFill>
              </a:defRPr>
            </a:lvl3pPr>
            <a:lvl4pPr lvl="3" rtl="0">
              <a:spcBef>
                <a:spcPts val="0"/>
              </a:spcBef>
              <a:spcAft>
                <a:spcPts val="0"/>
              </a:spcAft>
              <a:buNone/>
              <a:defRPr>
                <a:solidFill>
                  <a:srgbClr val="000000"/>
                </a:solidFill>
              </a:defRPr>
            </a:lvl4pPr>
            <a:lvl5pPr lvl="4" rtl="0">
              <a:spcBef>
                <a:spcPts val="0"/>
              </a:spcBef>
              <a:spcAft>
                <a:spcPts val="0"/>
              </a:spcAft>
              <a:buNone/>
              <a:defRPr>
                <a:solidFill>
                  <a:srgbClr val="000000"/>
                </a:solidFill>
              </a:defRPr>
            </a:lvl5pPr>
            <a:lvl6pPr lvl="5" rtl="0">
              <a:spcBef>
                <a:spcPts val="0"/>
              </a:spcBef>
              <a:spcAft>
                <a:spcPts val="0"/>
              </a:spcAft>
              <a:buNone/>
              <a:defRPr>
                <a:solidFill>
                  <a:srgbClr val="000000"/>
                </a:solidFill>
              </a:defRPr>
            </a:lvl6pPr>
            <a:lvl7pPr lvl="6" rtl="0">
              <a:spcBef>
                <a:spcPts val="0"/>
              </a:spcBef>
              <a:spcAft>
                <a:spcPts val="0"/>
              </a:spcAft>
              <a:buNone/>
              <a:defRPr>
                <a:solidFill>
                  <a:srgbClr val="000000"/>
                </a:solidFill>
              </a:defRPr>
            </a:lvl7pPr>
            <a:lvl8pPr lvl="7" rtl="0">
              <a:spcBef>
                <a:spcPts val="0"/>
              </a:spcBef>
              <a:spcAft>
                <a:spcPts val="0"/>
              </a:spcAft>
              <a:buNone/>
              <a:defRPr>
                <a:solidFill>
                  <a:srgbClr val="000000"/>
                </a:solidFill>
              </a:defRPr>
            </a:lvl8pPr>
            <a:lvl9pPr lvl="8" rtl="0">
              <a:spcBef>
                <a:spcPts val="0"/>
              </a:spcBef>
              <a:spcAft>
                <a:spcPts val="0"/>
              </a:spcAft>
              <a:buNone/>
              <a:defRPr>
                <a:solidFill>
                  <a:srgbClr val="000000"/>
                </a:solidFill>
              </a:defRPr>
            </a:lvl9pPr>
          </a:lstStyle>
          <a:p>
            <a:endParaRPr/>
          </a:p>
        </p:txBody>
      </p:sp>
      <p:pic>
        <p:nvPicPr>
          <p:cNvPr id="19" name="Google Shape;19;p3"/>
          <p:cNvPicPr preferRelativeResize="0"/>
          <p:nvPr/>
        </p:nvPicPr>
        <p:blipFill>
          <a:blip r:embed="rId2">
            <a:alphaModFix/>
          </a:blip>
          <a:stretch>
            <a:fillRect/>
          </a:stretch>
        </p:blipFill>
        <p:spPr>
          <a:xfrm>
            <a:off x="8307700" y="4631534"/>
            <a:ext cx="604875" cy="393616"/>
          </a:xfrm>
          <a:prstGeom prst="rect">
            <a:avLst/>
          </a:prstGeom>
          <a:noFill/>
          <a:ln>
            <a:noFill/>
          </a:ln>
        </p:spPr>
      </p:pic>
      <p:sp>
        <p:nvSpPr>
          <p:cNvPr id="20" name="Google Shape;20;p3"/>
          <p:cNvSpPr/>
          <p:nvPr/>
        </p:nvSpPr>
        <p:spPr>
          <a:xfrm>
            <a:off x="230499" y="58351"/>
            <a:ext cx="904800" cy="905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 name="Google Shape;21;p3"/>
          <p:cNvPicPr preferRelativeResize="0"/>
          <p:nvPr/>
        </p:nvPicPr>
        <p:blipFill>
          <a:blip r:embed="rId3">
            <a:alphaModFix/>
          </a:blip>
          <a:stretch>
            <a:fillRect/>
          </a:stretch>
        </p:blipFill>
        <p:spPr>
          <a:xfrm>
            <a:off x="408587" y="236587"/>
            <a:ext cx="548640" cy="548640"/>
          </a:xfrm>
          <a:prstGeom prst="rect">
            <a:avLst/>
          </a:prstGeom>
          <a:noFill/>
          <a:ln>
            <a:noFill/>
          </a:ln>
        </p:spPr>
      </p:pic>
      <p:sp>
        <p:nvSpPr>
          <p:cNvPr id="22" name="Google Shape;22;p3"/>
          <p:cNvSpPr/>
          <p:nvPr/>
        </p:nvSpPr>
        <p:spPr>
          <a:xfrm>
            <a:off x="230500" y="4800591"/>
            <a:ext cx="2743200" cy="22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latin typeface="Helvetica Neue"/>
                <a:ea typeface="Helvetica Neue"/>
                <a:cs typeface="Helvetica Neue"/>
                <a:sym typeface="Helvetica Neue"/>
              </a:rPr>
              <a:t>Project Time</a:t>
            </a:r>
            <a:endParaRPr sz="1600" b="1">
              <a:latin typeface="Helvetica Neue"/>
              <a:ea typeface="Helvetica Neue"/>
              <a:cs typeface="Helvetica Neue"/>
              <a:sym typeface="Helvetica Neue"/>
            </a:endParaRPr>
          </a:p>
        </p:txBody>
      </p:sp>
      <p:sp>
        <p:nvSpPr>
          <p:cNvPr id="23" name="Google Shape;23;p3"/>
          <p:cNvSpPr txBox="1">
            <a:spLocks noGrp="1"/>
          </p:cNvSpPr>
          <p:nvPr>
            <p:ph type="body" idx="1"/>
          </p:nvPr>
        </p:nvSpPr>
        <p:spPr>
          <a:xfrm>
            <a:off x="539500" y="1257300"/>
            <a:ext cx="8141700" cy="3319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334">
          <p15:clr>
            <a:srgbClr val="9AA0A6"/>
          </p15:clr>
        </p15:guide>
        <p15:guide id="2" pos="5420">
          <p15:clr>
            <a:srgbClr val="9AA0A6"/>
          </p15:clr>
        </p15:guide>
        <p15:guide id="3" pos="144">
          <p15:clr>
            <a:srgbClr val="9AA0A6"/>
          </p15:clr>
        </p15:guide>
        <p15:guide id="4" pos="5616">
          <p15:clr>
            <a:srgbClr val="9AA0A6"/>
          </p15:clr>
        </p15:guide>
        <p15:guide id="5" pos="2880">
          <p15:clr>
            <a:srgbClr val="9AA0A6"/>
          </p15:clr>
        </p15:guide>
        <p15:guide id="6" orient="horz" pos="649">
          <p15:clr>
            <a:srgbClr val="9AA0A6"/>
          </p15:clr>
        </p15:guide>
        <p15:guide id="7" orient="horz" pos="2915">
          <p15:clr>
            <a:srgbClr val="9AA0A6"/>
          </p15:clr>
        </p15:guide>
        <p15:guide id="8" orient="horz" pos="3162">
          <p15:clr>
            <a:srgbClr val="9AA0A6"/>
          </p15:clr>
        </p15:guide>
        <p15:guide id="9" orient="horz" pos="1883">
          <p15:clr>
            <a:srgbClr val="9AA0A6"/>
          </p15:clr>
        </p15:guide>
        <p15:guide id="10" orient="horz" pos="792">
          <p15:clr>
            <a:srgbClr val="9AA0A6"/>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Page">
  <p:cSld name="TITLE_AND_BODY_2_1_1">
    <p:bg>
      <p:bgPr>
        <a:noFill/>
        <a:effectLst/>
      </p:bgPr>
    </p:bg>
    <p:spTree>
      <p:nvGrpSpPr>
        <p:cNvPr id="1" name="Shape 179"/>
        <p:cNvGrpSpPr/>
        <p:nvPr/>
      </p:nvGrpSpPr>
      <p:grpSpPr>
        <a:xfrm>
          <a:off x="0" y="0"/>
          <a:ext cx="0" cy="0"/>
          <a:chOff x="0" y="0"/>
          <a:chExt cx="0" cy="0"/>
        </a:xfrm>
      </p:grpSpPr>
      <p:pic>
        <p:nvPicPr>
          <p:cNvPr id="180" name="Google Shape;180;p25"/>
          <p:cNvPicPr preferRelativeResize="0"/>
          <p:nvPr/>
        </p:nvPicPr>
        <p:blipFill>
          <a:blip r:embed="rId2">
            <a:alphaModFix/>
          </a:blip>
          <a:stretch>
            <a:fillRect/>
          </a:stretch>
        </p:blipFill>
        <p:spPr>
          <a:xfrm>
            <a:off x="230500" y="4631534"/>
            <a:ext cx="604875" cy="393616"/>
          </a:xfrm>
          <a:prstGeom prst="rect">
            <a:avLst/>
          </a:prstGeom>
          <a:noFill/>
          <a:ln>
            <a:noFill/>
          </a:ln>
        </p:spPr>
      </p:pic>
      <p:sp>
        <p:nvSpPr>
          <p:cNvPr id="181" name="Google Shape;181;p25"/>
          <p:cNvSpPr txBox="1">
            <a:spLocks noGrp="1"/>
          </p:cNvSpPr>
          <p:nvPr>
            <p:ph type="title"/>
          </p:nvPr>
        </p:nvSpPr>
        <p:spPr>
          <a:xfrm>
            <a:off x="542575" y="4530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Helvetica Neue"/>
              <a:buNone/>
              <a:defRPr b="1">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2" name="Google Shape;182;p25"/>
          <p:cNvSpPr txBox="1">
            <a:spLocks noGrp="1"/>
          </p:cNvSpPr>
          <p:nvPr>
            <p:ph type="body" idx="1"/>
          </p:nvPr>
        </p:nvSpPr>
        <p:spPr>
          <a:xfrm>
            <a:off x="539500" y="1347450"/>
            <a:ext cx="8305200" cy="32232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Font typeface="Helvetica Neue"/>
              <a:buChar char="➔"/>
              <a:defRPr>
                <a:latin typeface="Helvetica Neue"/>
                <a:ea typeface="Helvetica Neue"/>
                <a:cs typeface="Helvetica Neue"/>
                <a:sym typeface="Helvetica Neue"/>
              </a:defRPr>
            </a:lvl1pPr>
            <a:lvl2pPr marL="914400" lvl="1" indent="-304800" rtl="0">
              <a:spcBef>
                <a:spcPts val="0"/>
              </a:spcBef>
              <a:spcAft>
                <a:spcPts val="0"/>
              </a:spcAft>
              <a:buSzPts val="1200"/>
              <a:buFont typeface="Helvetica Neue"/>
              <a:buChar char="◆"/>
              <a:defRPr>
                <a:latin typeface="Helvetica Neue"/>
                <a:ea typeface="Helvetica Neue"/>
                <a:cs typeface="Helvetica Neue"/>
                <a:sym typeface="Helvetica Neue"/>
              </a:defRPr>
            </a:lvl2pPr>
            <a:lvl3pPr marL="1371600" lvl="2" indent="-317500" rtl="0">
              <a:spcBef>
                <a:spcPts val="0"/>
              </a:spcBef>
              <a:spcAft>
                <a:spcPts val="0"/>
              </a:spcAft>
              <a:buSzPts val="1400"/>
              <a:buFont typeface="Helvetica Neue"/>
              <a:buChar char="●"/>
              <a:defRPr>
                <a:latin typeface="Helvetica Neue"/>
                <a:ea typeface="Helvetica Neue"/>
                <a:cs typeface="Helvetica Neue"/>
                <a:sym typeface="Helvetica Neue"/>
              </a:defRPr>
            </a:lvl3pPr>
            <a:lvl4pPr marL="1828800" lvl="3" indent="-317500" rtl="0">
              <a:spcBef>
                <a:spcPts val="0"/>
              </a:spcBef>
              <a:spcAft>
                <a:spcPts val="0"/>
              </a:spcAft>
              <a:buSzPts val="1400"/>
              <a:buFont typeface="Helvetica Neue"/>
              <a:buChar char="○"/>
              <a:defRPr>
                <a:latin typeface="Helvetica Neue"/>
                <a:ea typeface="Helvetica Neue"/>
                <a:cs typeface="Helvetica Neue"/>
                <a:sym typeface="Helvetica Neue"/>
              </a:defRPr>
            </a:lvl4pPr>
            <a:lvl5pPr marL="2286000" lvl="4" indent="-304800" rtl="0">
              <a:spcBef>
                <a:spcPts val="0"/>
              </a:spcBef>
              <a:spcAft>
                <a:spcPts val="0"/>
              </a:spcAft>
              <a:buSzPts val="1200"/>
              <a:buFont typeface="Helvetica Neue"/>
              <a:buChar char="◆"/>
              <a:defRPr>
                <a:latin typeface="Helvetica Neue"/>
                <a:ea typeface="Helvetica Neue"/>
                <a:cs typeface="Helvetica Neue"/>
                <a:sym typeface="Helvetica Neue"/>
              </a:defRPr>
            </a:lvl5pPr>
            <a:lvl6pPr marL="2743200" lvl="5" indent="-317500" rtl="0">
              <a:spcBef>
                <a:spcPts val="0"/>
              </a:spcBef>
              <a:spcAft>
                <a:spcPts val="0"/>
              </a:spcAft>
              <a:buSzPts val="1400"/>
              <a:buFont typeface="Helvetica Neue"/>
              <a:buChar char="●"/>
              <a:defRPr>
                <a:latin typeface="Helvetica Neue"/>
                <a:ea typeface="Helvetica Neue"/>
                <a:cs typeface="Helvetica Neue"/>
                <a:sym typeface="Helvetica Neue"/>
              </a:defRPr>
            </a:lvl6pPr>
            <a:lvl7pPr marL="3200400" lvl="6" indent="-317500" rtl="0">
              <a:spcBef>
                <a:spcPts val="0"/>
              </a:spcBef>
              <a:spcAft>
                <a:spcPts val="0"/>
              </a:spcAft>
              <a:buSzPts val="1400"/>
              <a:buFont typeface="Helvetica Neue"/>
              <a:buChar char="○"/>
              <a:defRPr>
                <a:latin typeface="Helvetica Neue"/>
                <a:ea typeface="Helvetica Neue"/>
                <a:cs typeface="Helvetica Neue"/>
                <a:sym typeface="Helvetica Neue"/>
              </a:defRPr>
            </a:lvl7pPr>
            <a:lvl8pPr marL="3657600" lvl="7" indent="-304800" rtl="0">
              <a:spcBef>
                <a:spcPts val="0"/>
              </a:spcBef>
              <a:spcAft>
                <a:spcPts val="0"/>
              </a:spcAft>
              <a:buSzPts val="1200"/>
              <a:buFont typeface="Helvetica Neue"/>
              <a:buChar char="◆"/>
              <a:defRPr>
                <a:latin typeface="Helvetica Neue"/>
                <a:ea typeface="Helvetica Neue"/>
                <a:cs typeface="Helvetica Neue"/>
                <a:sym typeface="Helvetica Neue"/>
              </a:defRPr>
            </a:lvl8pPr>
            <a:lvl9pPr marL="4114800" lvl="8" indent="-317500" rtl="0">
              <a:spcBef>
                <a:spcPts val="0"/>
              </a:spcBef>
              <a:spcAft>
                <a:spcPts val="0"/>
              </a:spcAft>
              <a:buSzPts val="1400"/>
              <a:buFont typeface="Helvetica Neue"/>
              <a:buChar char="●"/>
              <a:defRPr>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2880">
          <p15:clr>
            <a:srgbClr val="9AA0A6"/>
          </p15:clr>
        </p15:guide>
        <p15:guide id="2" pos="145">
          <p15:clr>
            <a:srgbClr val="9AA0A6"/>
          </p15:clr>
        </p15:guide>
        <p15:guide id="3" pos="336">
          <p15:clr>
            <a:srgbClr val="9AA0A6"/>
          </p15:clr>
        </p15:guide>
        <p15:guide id="4" pos="5615">
          <p15:clr>
            <a:srgbClr val="9AA0A6"/>
          </p15:clr>
        </p15:guide>
        <p15:guide id="5" pos="5424">
          <p15:clr>
            <a:srgbClr val="9AA0A6"/>
          </p15:clr>
        </p15:guide>
        <p15:guide id="6" orient="horz" pos="3165">
          <p15:clr>
            <a:srgbClr val="9AA0A6"/>
          </p15:clr>
        </p15:guide>
        <p15:guide id="7" orient="horz" pos="646">
          <p15:clr>
            <a:srgbClr val="9AA0A6"/>
          </p15:clr>
        </p15:guide>
        <p15:guide id="8" orient="horz" pos="2917">
          <p15:clr>
            <a:srgbClr val="9AA0A6"/>
          </p15:clr>
        </p15:guide>
        <p15:guide id="9" orient="horz" pos="1873">
          <p15:clr>
            <a:srgbClr val="9AA0A6"/>
          </p15:clr>
        </p15:guide>
        <p15:guide id="10" orient="horz" pos="847">
          <p15:clr>
            <a:srgbClr val="9AA0A6"/>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191"/>
        <p:cNvGrpSpPr/>
        <p:nvPr/>
      </p:nvGrpSpPr>
      <p:grpSpPr>
        <a:xfrm>
          <a:off x="0" y="0"/>
          <a:ext cx="0" cy="0"/>
          <a:chOff x="0" y="0"/>
          <a:chExt cx="0" cy="0"/>
        </a:xfrm>
      </p:grpSpPr>
      <p:pic>
        <p:nvPicPr>
          <p:cNvPr id="192" name="Google Shape;192;p27"/>
          <p:cNvPicPr preferRelativeResize="0"/>
          <p:nvPr/>
        </p:nvPicPr>
        <p:blipFill>
          <a:blip r:embed="rId2">
            <a:alphaModFix/>
          </a:blip>
          <a:stretch>
            <a:fillRect/>
          </a:stretch>
        </p:blipFill>
        <p:spPr>
          <a:xfrm>
            <a:off x="181407" y="2670952"/>
            <a:ext cx="935188" cy="935190"/>
          </a:xfrm>
          <a:prstGeom prst="rect">
            <a:avLst/>
          </a:prstGeom>
          <a:noFill/>
          <a:ln>
            <a:noFill/>
          </a:ln>
        </p:spPr>
      </p:pic>
      <p:pic>
        <p:nvPicPr>
          <p:cNvPr id="193" name="Google Shape;193;p27"/>
          <p:cNvPicPr preferRelativeResize="0"/>
          <p:nvPr/>
        </p:nvPicPr>
        <p:blipFill>
          <a:blip r:embed="rId3">
            <a:alphaModFix/>
          </a:blip>
          <a:stretch>
            <a:fillRect/>
          </a:stretch>
        </p:blipFill>
        <p:spPr>
          <a:xfrm>
            <a:off x="123612" y="1131341"/>
            <a:ext cx="862127" cy="862129"/>
          </a:xfrm>
          <a:prstGeom prst="rect">
            <a:avLst/>
          </a:prstGeom>
          <a:noFill/>
          <a:ln>
            <a:noFill/>
          </a:ln>
        </p:spPr>
      </p:pic>
      <p:pic>
        <p:nvPicPr>
          <p:cNvPr id="194" name="Google Shape;194;p27"/>
          <p:cNvPicPr preferRelativeResize="0"/>
          <p:nvPr/>
        </p:nvPicPr>
        <p:blipFill>
          <a:blip r:embed="rId4">
            <a:alphaModFix/>
          </a:blip>
          <a:stretch>
            <a:fillRect/>
          </a:stretch>
        </p:blipFill>
        <p:spPr>
          <a:xfrm>
            <a:off x="2795227" y="196151"/>
            <a:ext cx="935188" cy="935190"/>
          </a:xfrm>
          <a:prstGeom prst="rect">
            <a:avLst/>
          </a:prstGeom>
          <a:noFill/>
          <a:ln>
            <a:noFill/>
          </a:ln>
        </p:spPr>
      </p:pic>
      <p:pic>
        <p:nvPicPr>
          <p:cNvPr id="195" name="Google Shape;195;p27"/>
          <p:cNvPicPr preferRelativeResize="0"/>
          <p:nvPr/>
        </p:nvPicPr>
        <p:blipFill>
          <a:blip r:embed="rId5">
            <a:alphaModFix/>
          </a:blip>
          <a:stretch>
            <a:fillRect/>
          </a:stretch>
        </p:blipFill>
        <p:spPr>
          <a:xfrm>
            <a:off x="3494014" y="2397141"/>
            <a:ext cx="862127" cy="862129"/>
          </a:xfrm>
          <a:prstGeom prst="rect">
            <a:avLst/>
          </a:prstGeom>
          <a:noFill/>
          <a:ln>
            <a:noFill/>
          </a:ln>
        </p:spPr>
      </p:pic>
      <p:pic>
        <p:nvPicPr>
          <p:cNvPr id="196" name="Google Shape;196;p27"/>
          <p:cNvPicPr preferRelativeResize="0"/>
          <p:nvPr/>
        </p:nvPicPr>
        <p:blipFill>
          <a:blip r:embed="rId6">
            <a:alphaModFix/>
          </a:blip>
          <a:stretch>
            <a:fillRect/>
          </a:stretch>
        </p:blipFill>
        <p:spPr>
          <a:xfrm>
            <a:off x="2807415" y="1382679"/>
            <a:ext cx="862127" cy="862129"/>
          </a:xfrm>
          <a:prstGeom prst="rect">
            <a:avLst/>
          </a:prstGeom>
          <a:noFill/>
          <a:ln>
            <a:noFill/>
          </a:ln>
        </p:spPr>
      </p:pic>
      <p:pic>
        <p:nvPicPr>
          <p:cNvPr id="197" name="Google Shape;197;p27"/>
          <p:cNvPicPr preferRelativeResize="0"/>
          <p:nvPr/>
        </p:nvPicPr>
        <p:blipFill>
          <a:blip r:embed="rId7">
            <a:alphaModFix/>
          </a:blip>
          <a:stretch>
            <a:fillRect/>
          </a:stretch>
        </p:blipFill>
        <p:spPr>
          <a:xfrm>
            <a:off x="4190728" y="1687241"/>
            <a:ext cx="628330" cy="628332"/>
          </a:xfrm>
          <a:prstGeom prst="rect">
            <a:avLst/>
          </a:prstGeom>
          <a:noFill/>
          <a:ln>
            <a:noFill/>
          </a:ln>
        </p:spPr>
      </p:pic>
      <p:pic>
        <p:nvPicPr>
          <p:cNvPr id="198" name="Google Shape;198;p27"/>
          <p:cNvPicPr preferRelativeResize="0"/>
          <p:nvPr/>
        </p:nvPicPr>
        <p:blipFill>
          <a:blip r:embed="rId8">
            <a:alphaModFix/>
          </a:blip>
          <a:stretch>
            <a:fillRect/>
          </a:stretch>
        </p:blipFill>
        <p:spPr>
          <a:xfrm>
            <a:off x="1351047" y="597990"/>
            <a:ext cx="935188" cy="935190"/>
          </a:xfrm>
          <a:prstGeom prst="rect">
            <a:avLst/>
          </a:prstGeom>
          <a:noFill/>
          <a:ln>
            <a:noFill/>
          </a:ln>
        </p:spPr>
      </p:pic>
      <p:pic>
        <p:nvPicPr>
          <p:cNvPr id="199" name="Google Shape;199;p27"/>
          <p:cNvPicPr preferRelativeResize="0"/>
          <p:nvPr/>
        </p:nvPicPr>
        <p:blipFill>
          <a:blip r:embed="rId9">
            <a:alphaModFix/>
          </a:blip>
          <a:stretch>
            <a:fillRect/>
          </a:stretch>
        </p:blipFill>
        <p:spPr>
          <a:xfrm>
            <a:off x="181400" y="74575"/>
            <a:ext cx="935188" cy="935190"/>
          </a:xfrm>
          <a:prstGeom prst="rect">
            <a:avLst/>
          </a:prstGeom>
          <a:noFill/>
          <a:ln>
            <a:noFill/>
          </a:ln>
        </p:spPr>
      </p:pic>
      <p:pic>
        <p:nvPicPr>
          <p:cNvPr id="200" name="Google Shape;200;p27"/>
          <p:cNvPicPr preferRelativeResize="0"/>
          <p:nvPr/>
        </p:nvPicPr>
        <p:blipFill>
          <a:blip r:embed="rId10">
            <a:alphaModFix/>
          </a:blip>
          <a:stretch>
            <a:fillRect/>
          </a:stretch>
        </p:blipFill>
        <p:spPr>
          <a:xfrm>
            <a:off x="3927718" y="490082"/>
            <a:ext cx="935188" cy="935190"/>
          </a:xfrm>
          <a:prstGeom prst="rect">
            <a:avLst/>
          </a:prstGeom>
          <a:noFill/>
          <a:ln>
            <a:noFill/>
          </a:ln>
        </p:spPr>
      </p:pic>
      <p:pic>
        <p:nvPicPr>
          <p:cNvPr id="201" name="Google Shape;201;p27"/>
          <p:cNvPicPr preferRelativeResize="0"/>
          <p:nvPr/>
        </p:nvPicPr>
        <p:blipFill>
          <a:blip r:embed="rId11">
            <a:alphaModFix/>
          </a:blip>
          <a:stretch>
            <a:fillRect/>
          </a:stretch>
        </p:blipFill>
        <p:spPr>
          <a:xfrm>
            <a:off x="2052097" y="2395305"/>
            <a:ext cx="935188" cy="935190"/>
          </a:xfrm>
          <a:prstGeom prst="rect">
            <a:avLst/>
          </a:prstGeom>
          <a:noFill/>
          <a:ln>
            <a:noFill/>
          </a:ln>
        </p:spPr>
      </p:pic>
      <p:pic>
        <p:nvPicPr>
          <p:cNvPr id="202" name="Google Shape;202;p27"/>
          <p:cNvPicPr preferRelativeResize="0"/>
          <p:nvPr/>
        </p:nvPicPr>
        <p:blipFill>
          <a:blip r:embed="rId12">
            <a:alphaModFix/>
          </a:blip>
          <a:stretch>
            <a:fillRect/>
          </a:stretch>
        </p:blipFill>
        <p:spPr>
          <a:xfrm>
            <a:off x="1178750" y="3400240"/>
            <a:ext cx="935188" cy="935190"/>
          </a:xfrm>
          <a:prstGeom prst="rect">
            <a:avLst/>
          </a:prstGeom>
          <a:noFill/>
          <a:ln>
            <a:noFill/>
          </a:ln>
        </p:spPr>
      </p:pic>
      <p:pic>
        <p:nvPicPr>
          <p:cNvPr id="203" name="Google Shape;203;p27"/>
          <p:cNvPicPr preferRelativeResize="0"/>
          <p:nvPr/>
        </p:nvPicPr>
        <p:blipFill>
          <a:blip r:embed="rId13">
            <a:alphaModFix/>
          </a:blip>
          <a:stretch>
            <a:fillRect/>
          </a:stretch>
        </p:blipFill>
        <p:spPr>
          <a:xfrm>
            <a:off x="7022245" y="137688"/>
            <a:ext cx="935188" cy="935190"/>
          </a:xfrm>
          <a:prstGeom prst="rect">
            <a:avLst/>
          </a:prstGeom>
          <a:noFill/>
          <a:ln>
            <a:noFill/>
          </a:ln>
        </p:spPr>
      </p:pic>
      <p:pic>
        <p:nvPicPr>
          <p:cNvPr id="204" name="Google Shape;204;p27"/>
          <p:cNvPicPr preferRelativeResize="0"/>
          <p:nvPr/>
        </p:nvPicPr>
        <p:blipFill>
          <a:blip r:embed="rId14">
            <a:alphaModFix/>
          </a:blip>
          <a:stretch>
            <a:fillRect/>
          </a:stretch>
        </p:blipFill>
        <p:spPr>
          <a:xfrm>
            <a:off x="6407896" y="3090711"/>
            <a:ext cx="935188" cy="935190"/>
          </a:xfrm>
          <a:prstGeom prst="rect">
            <a:avLst/>
          </a:prstGeom>
          <a:noFill/>
          <a:ln>
            <a:noFill/>
          </a:ln>
        </p:spPr>
      </p:pic>
      <p:pic>
        <p:nvPicPr>
          <p:cNvPr id="205" name="Google Shape;205;p27"/>
          <p:cNvPicPr preferRelativeResize="0"/>
          <p:nvPr/>
        </p:nvPicPr>
        <p:blipFill>
          <a:blip r:embed="rId15">
            <a:alphaModFix/>
          </a:blip>
          <a:stretch>
            <a:fillRect/>
          </a:stretch>
        </p:blipFill>
        <p:spPr>
          <a:xfrm>
            <a:off x="5040320" y="1799101"/>
            <a:ext cx="935188" cy="935190"/>
          </a:xfrm>
          <a:prstGeom prst="rect">
            <a:avLst/>
          </a:prstGeom>
          <a:noFill/>
          <a:ln>
            <a:noFill/>
          </a:ln>
        </p:spPr>
      </p:pic>
      <p:pic>
        <p:nvPicPr>
          <p:cNvPr id="206" name="Google Shape;206;p27"/>
          <p:cNvPicPr preferRelativeResize="0"/>
          <p:nvPr/>
        </p:nvPicPr>
        <p:blipFill>
          <a:blip r:embed="rId16">
            <a:alphaModFix/>
          </a:blip>
          <a:stretch>
            <a:fillRect/>
          </a:stretch>
        </p:blipFill>
        <p:spPr>
          <a:xfrm>
            <a:off x="5174590" y="196151"/>
            <a:ext cx="935188" cy="935190"/>
          </a:xfrm>
          <a:prstGeom prst="rect">
            <a:avLst/>
          </a:prstGeom>
          <a:noFill/>
          <a:ln>
            <a:noFill/>
          </a:ln>
        </p:spPr>
      </p:pic>
      <p:pic>
        <p:nvPicPr>
          <p:cNvPr id="207" name="Google Shape;207;p27"/>
          <p:cNvPicPr preferRelativeResize="0"/>
          <p:nvPr/>
        </p:nvPicPr>
        <p:blipFill>
          <a:blip r:embed="rId17">
            <a:alphaModFix/>
          </a:blip>
          <a:stretch>
            <a:fillRect/>
          </a:stretch>
        </p:blipFill>
        <p:spPr>
          <a:xfrm>
            <a:off x="946189" y="1799106"/>
            <a:ext cx="935188" cy="935190"/>
          </a:xfrm>
          <a:prstGeom prst="rect">
            <a:avLst/>
          </a:prstGeom>
          <a:noFill/>
          <a:ln>
            <a:noFill/>
          </a:ln>
        </p:spPr>
      </p:pic>
      <p:pic>
        <p:nvPicPr>
          <p:cNvPr id="208" name="Google Shape;208;p27"/>
          <p:cNvPicPr preferRelativeResize="0"/>
          <p:nvPr/>
        </p:nvPicPr>
        <p:blipFill>
          <a:blip r:embed="rId18">
            <a:alphaModFix/>
          </a:blip>
          <a:stretch>
            <a:fillRect/>
          </a:stretch>
        </p:blipFill>
        <p:spPr>
          <a:xfrm>
            <a:off x="3883872" y="3475609"/>
            <a:ext cx="935188" cy="935190"/>
          </a:xfrm>
          <a:prstGeom prst="rect">
            <a:avLst/>
          </a:prstGeom>
          <a:noFill/>
          <a:ln>
            <a:noFill/>
          </a:ln>
        </p:spPr>
      </p:pic>
      <p:pic>
        <p:nvPicPr>
          <p:cNvPr id="209" name="Google Shape;209;p27"/>
          <p:cNvPicPr preferRelativeResize="0"/>
          <p:nvPr/>
        </p:nvPicPr>
        <p:blipFill>
          <a:blip r:embed="rId19">
            <a:alphaModFix/>
          </a:blip>
          <a:stretch>
            <a:fillRect/>
          </a:stretch>
        </p:blipFill>
        <p:spPr>
          <a:xfrm>
            <a:off x="2718625" y="3340847"/>
            <a:ext cx="935188" cy="935190"/>
          </a:xfrm>
          <a:prstGeom prst="rect">
            <a:avLst/>
          </a:prstGeom>
          <a:noFill/>
          <a:ln>
            <a:noFill/>
          </a:ln>
        </p:spPr>
      </p:pic>
      <p:pic>
        <p:nvPicPr>
          <p:cNvPr id="210" name="Google Shape;210;p27"/>
          <p:cNvPicPr preferRelativeResize="0"/>
          <p:nvPr/>
        </p:nvPicPr>
        <p:blipFill>
          <a:blip r:embed="rId20">
            <a:alphaModFix/>
          </a:blip>
          <a:stretch>
            <a:fillRect/>
          </a:stretch>
        </p:blipFill>
        <p:spPr>
          <a:xfrm>
            <a:off x="5255844" y="3161450"/>
            <a:ext cx="935188" cy="935190"/>
          </a:xfrm>
          <a:prstGeom prst="rect">
            <a:avLst/>
          </a:prstGeom>
          <a:noFill/>
          <a:ln>
            <a:noFill/>
          </a:ln>
        </p:spPr>
      </p:pic>
      <p:pic>
        <p:nvPicPr>
          <p:cNvPr id="211" name="Google Shape;211;p27"/>
          <p:cNvPicPr preferRelativeResize="0"/>
          <p:nvPr/>
        </p:nvPicPr>
        <p:blipFill>
          <a:blip r:embed="rId21">
            <a:alphaModFix/>
          </a:blip>
          <a:stretch>
            <a:fillRect/>
          </a:stretch>
        </p:blipFill>
        <p:spPr>
          <a:xfrm>
            <a:off x="6568573" y="2012755"/>
            <a:ext cx="935188" cy="935190"/>
          </a:xfrm>
          <a:prstGeom prst="rect">
            <a:avLst/>
          </a:prstGeom>
          <a:noFill/>
          <a:ln>
            <a:noFill/>
          </a:ln>
        </p:spPr>
      </p:pic>
      <p:pic>
        <p:nvPicPr>
          <p:cNvPr id="212" name="Google Shape;212;p27"/>
          <p:cNvPicPr preferRelativeResize="0"/>
          <p:nvPr/>
        </p:nvPicPr>
        <p:blipFill>
          <a:blip r:embed="rId22">
            <a:alphaModFix/>
          </a:blip>
          <a:stretch>
            <a:fillRect/>
          </a:stretch>
        </p:blipFill>
        <p:spPr>
          <a:xfrm>
            <a:off x="7921161" y="2608763"/>
            <a:ext cx="935188" cy="935190"/>
          </a:xfrm>
          <a:prstGeom prst="rect">
            <a:avLst/>
          </a:prstGeom>
          <a:noFill/>
          <a:ln>
            <a:noFill/>
          </a:ln>
        </p:spPr>
      </p:pic>
      <p:pic>
        <p:nvPicPr>
          <p:cNvPr id="213" name="Google Shape;213;p27"/>
          <p:cNvPicPr preferRelativeResize="0"/>
          <p:nvPr/>
        </p:nvPicPr>
        <p:blipFill>
          <a:blip r:embed="rId23">
            <a:alphaModFix/>
          </a:blip>
          <a:stretch>
            <a:fillRect/>
          </a:stretch>
        </p:blipFill>
        <p:spPr>
          <a:xfrm>
            <a:off x="6109765" y="1094819"/>
            <a:ext cx="935188" cy="935190"/>
          </a:xfrm>
          <a:prstGeom prst="rect">
            <a:avLst/>
          </a:prstGeom>
          <a:noFill/>
          <a:ln>
            <a:noFill/>
          </a:ln>
        </p:spPr>
      </p:pic>
      <p:pic>
        <p:nvPicPr>
          <p:cNvPr id="214" name="Google Shape;214;p27"/>
          <p:cNvPicPr preferRelativeResize="0"/>
          <p:nvPr/>
        </p:nvPicPr>
        <p:blipFill>
          <a:blip r:embed="rId24">
            <a:alphaModFix/>
          </a:blip>
          <a:stretch>
            <a:fillRect/>
          </a:stretch>
        </p:blipFill>
        <p:spPr>
          <a:xfrm>
            <a:off x="7957437" y="1188122"/>
            <a:ext cx="935188" cy="93519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p:cSld name="TITLE_4">
    <p:spTree>
      <p:nvGrpSpPr>
        <p:cNvPr id="1" name="Shape 215"/>
        <p:cNvGrpSpPr/>
        <p:nvPr/>
      </p:nvGrpSpPr>
      <p:grpSpPr>
        <a:xfrm>
          <a:off x="0" y="0"/>
          <a:ext cx="0" cy="0"/>
          <a:chOff x="0" y="0"/>
          <a:chExt cx="0" cy="0"/>
        </a:xfrm>
      </p:grpSpPr>
      <p:sp>
        <p:nvSpPr>
          <p:cNvPr id="216" name="Google Shape;216;p28"/>
          <p:cNvSpPr txBox="1">
            <a:spLocks noGrp="1"/>
          </p:cNvSpPr>
          <p:nvPr>
            <p:ph type="ctrTitle"/>
          </p:nvPr>
        </p:nvSpPr>
        <p:spPr>
          <a:xfrm>
            <a:off x="685800" y="1583342"/>
            <a:ext cx="7772400" cy="1159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EF5330"/>
              </a:buClr>
              <a:buSzPts val="4800"/>
              <a:buFont typeface="Roboto Slab"/>
              <a:buNone/>
              <a:defRPr sz="4800">
                <a:solidFill>
                  <a:srgbClr val="EF5330"/>
                </a:solidFill>
                <a:latin typeface="Roboto Slab"/>
                <a:ea typeface="Roboto Slab"/>
                <a:cs typeface="Roboto Slab"/>
                <a:sym typeface="Roboto Slab"/>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17" name="Google Shape;217;p28"/>
          <p:cNvSpPr txBox="1">
            <a:spLocks noGrp="1"/>
          </p:cNvSpPr>
          <p:nvPr>
            <p:ph type="subTitle" idx="1"/>
          </p:nvPr>
        </p:nvSpPr>
        <p:spPr>
          <a:xfrm>
            <a:off x="685800" y="2840053"/>
            <a:ext cx="7772400" cy="784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14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218" name="Google Shape;218;p28"/>
          <p:cNvSpPr txBox="1">
            <a:spLocks noGrp="1"/>
          </p:cNvSpPr>
          <p:nvPr>
            <p:ph type="sldNum" idx="12"/>
          </p:nvPr>
        </p:nvSpPr>
        <p:spPr>
          <a:xfrm>
            <a:off x="8595300" y="4854450"/>
            <a:ext cx="548700" cy="288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219" name="Google Shape;219;p28"/>
          <p:cNvGrpSpPr/>
          <p:nvPr/>
        </p:nvGrpSpPr>
        <p:grpSpPr>
          <a:xfrm>
            <a:off x="0" y="0"/>
            <a:ext cx="1307125" cy="464700"/>
            <a:chOff x="40050" y="408600"/>
            <a:chExt cx="1307125" cy="464700"/>
          </a:xfrm>
        </p:grpSpPr>
        <p:pic>
          <p:nvPicPr>
            <p:cNvPr id="220" name="Google Shape;220;p28"/>
            <p:cNvPicPr preferRelativeResize="0"/>
            <p:nvPr/>
          </p:nvPicPr>
          <p:blipFill>
            <a:blip r:embed="rId2">
              <a:alphaModFix/>
            </a:blip>
            <a:stretch>
              <a:fillRect/>
            </a:stretch>
          </p:blipFill>
          <p:spPr>
            <a:xfrm>
              <a:off x="1137650" y="544375"/>
              <a:ext cx="209525" cy="179600"/>
            </a:xfrm>
            <a:prstGeom prst="rect">
              <a:avLst/>
            </a:prstGeom>
            <a:noFill/>
            <a:ln>
              <a:noFill/>
            </a:ln>
          </p:spPr>
        </p:pic>
        <p:sp>
          <p:nvSpPr>
            <p:cNvPr id="221" name="Google Shape;221;p28"/>
            <p:cNvSpPr txBox="1"/>
            <p:nvPr/>
          </p:nvSpPr>
          <p:spPr>
            <a:xfrm>
              <a:off x="40050" y="408600"/>
              <a:ext cx="1145700" cy="46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rgbClr val="EF5330"/>
                  </a:solidFill>
                  <a:latin typeface="Roboto Slab"/>
                  <a:ea typeface="Roboto Slab"/>
                  <a:cs typeface="Roboto Slab"/>
                  <a:sym typeface="Roboto Slab"/>
                </a:rPr>
                <a:t>ScriptEd</a:t>
              </a:r>
              <a:endParaRPr sz="1800">
                <a:latin typeface="Roboto Slab"/>
                <a:ea typeface="Roboto Slab"/>
                <a:cs typeface="Roboto Slab"/>
                <a:sym typeface="Roboto Slab"/>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1">
  <p:cSld name="TITLE_5">
    <p:spTree>
      <p:nvGrpSpPr>
        <p:cNvPr id="1" name="Shape 222"/>
        <p:cNvGrpSpPr/>
        <p:nvPr/>
      </p:nvGrpSpPr>
      <p:grpSpPr>
        <a:xfrm>
          <a:off x="0" y="0"/>
          <a:ext cx="0" cy="0"/>
          <a:chOff x="0" y="0"/>
          <a:chExt cx="0" cy="0"/>
        </a:xfrm>
      </p:grpSpPr>
      <p:sp>
        <p:nvSpPr>
          <p:cNvPr id="223" name="Google Shape;223;p29"/>
          <p:cNvSpPr txBox="1">
            <a:spLocks noGrp="1"/>
          </p:cNvSpPr>
          <p:nvPr>
            <p:ph type="ctrTitle"/>
          </p:nvPr>
        </p:nvSpPr>
        <p:spPr>
          <a:xfrm>
            <a:off x="685800" y="1583342"/>
            <a:ext cx="7772400" cy="1159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EF5330"/>
              </a:buClr>
              <a:buSzPts val="4800"/>
              <a:buFont typeface="Roboto Slab"/>
              <a:buNone/>
              <a:defRPr sz="4800">
                <a:solidFill>
                  <a:srgbClr val="EF5330"/>
                </a:solidFill>
                <a:latin typeface="Roboto Slab"/>
                <a:ea typeface="Roboto Slab"/>
                <a:cs typeface="Roboto Slab"/>
                <a:sym typeface="Roboto Slab"/>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24" name="Google Shape;224;p29"/>
          <p:cNvSpPr txBox="1">
            <a:spLocks noGrp="1"/>
          </p:cNvSpPr>
          <p:nvPr>
            <p:ph type="subTitle" idx="1"/>
          </p:nvPr>
        </p:nvSpPr>
        <p:spPr>
          <a:xfrm>
            <a:off x="685800" y="2840053"/>
            <a:ext cx="7772400" cy="784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14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225" name="Google Shape;225;p29"/>
          <p:cNvSpPr txBox="1">
            <a:spLocks noGrp="1"/>
          </p:cNvSpPr>
          <p:nvPr>
            <p:ph type="sldNum" idx="12"/>
          </p:nvPr>
        </p:nvSpPr>
        <p:spPr>
          <a:xfrm>
            <a:off x="8595300" y="4854450"/>
            <a:ext cx="548700" cy="288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2">
    <p:spTree>
      <p:nvGrpSpPr>
        <p:cNvPr id="1" name="Shape 226"/>
        <p:cNvGrpSpPr/>
        <p:nvPr/>
      </p:nvGrpSpPr>
      <p:grpSpPr>
        <a:xfrm>
          <a:off x="0" y="0"/>
          <a:ext cx="0" cy="0"/>
          <a:chOff x="0" y="0"/>
          <a:chExt cx="0" cy="0"/>
        </a:xfrm>
      </p:grpSpPr>
      <p:sp>
        <p:nvSpPr>
          <p:cNvPr id="227" name="Google Shape;227;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8" name="Google Shape;228;p3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29" name="Google Shape;229;p3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cxnSp>
        <p:nvCxnSpPr>
          <p:cNvPr id="230" name="Google Shape;230;p30"/>
          <p:cNvCxnSpPr/>
          <p:nvPr/>
        </p:nvCxnSpPr>
        <p:spPr>
          <a:xfrm rot="10800000" flipH="1">
            <a:off x="6150" y="1010450"/>
            <a:ext cx="9131700" cy="1200"/>
          </a:xfrm>
          <a:prstGeom prst="straightConnector1">
            <a:avLst/>
          </a:prstGeom>
          <a:noFill/>
          <a:ln w="76200" cap="flat" cmpd="sng">
            <a:solidFill>
              <a:srgbClr val="15C2D2"/>
            </a:solidFill>
            <a:prstDash val="solid"/>
            <a:round/>
            <a:headEnd type="none" w="med" len="med"/>
            <a:tailEnd type="none" w="med" len="med"/>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roject Set Up">
  <p:cSld name="Project Set Up">
    <p:bg>
      <p:bgPr>
        <a:noFill/>
        <a:effectLst/>
      </p:bgPr>
    </p:bg>
    <p:spTree>
      <p:nvGrpSpPr>
        <p:cNvPr id="1" name="Shape 183"/>
        <p:cNvGrpSpPr/>
        <p:nvPr/>
      </p:nvGrpSpPr>
      <p:grpSpPr>
        <a:xfrm>
          <a:off x="0" y="0"/>
          <a:ext cx="0" cy="0"/>
          <a:chOff x="0" y="0"/>
          <a:chExt cx="0" cy="0"/>
        </a:xfrm>
      </p:grpSpPr>
      <p:sp>
        <p:nvSpPr>
          <p:cNvPr id="184" name="Google Shape;184;p26"/>
          <p:cNvSpPr txBox="1">
            <a:spLocks noGrp="1"/>
          </p:cNvSpPr>
          <p:nvPr>
            <p:ph type="body" idx="1"/>
          </p:nvPr>
        </p:nvSpPr>
        <p:spPr>
          <a:xfrm>
            <a:off x="539500" y="1257300"/>
            <a:ext cx="8141700" cy="3319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
        <p:nvSpPr>
          <p:cNvPr id="185" name="Google Shape;185;p26"/>
          <p:cNvSpPr/>
          <p:nvPr/>
        </p:nvSpPr>
        <p:spPr>
          <a:xfrm>
            <a:off x="0" y="-7950"/>
            <a:ext cx="9144000" cy="1037700"/>
          </a:xfrm>
          <a:prstGeom prst="rect">
            <a:avLst/>
          </a:prstGeom>
          <a:solidFill>
            <a:srgbClr val="E4A4EE"/>
          </a:solidFill>
          <a:ln w="9525" cap="flat" cmpd="sng">
            <a:solidFill>
              <a:srgbClr val="E4A4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6"/>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000" b="1">
                <a:solidFill>
                  <a:srgbClr val="000000"/>
                </a:solidFill>
              </a:defRPr>
            </a:lvl1pPr>
            <a:lvl2pPr lvl="1" rtl="0">
              <a:spcBef>
                <a:spcPts val="0"/>
              </a:spcBef>
              <a:spcAft>
                <a:spcPts val="0"/>
              </a:spcAft>
              <a:buNone/>
              <a:defRPr>
                <a:solidFill>
                  <a:srgbClr val="000000"/>
                </a:solidFill>
              </a:defRPr>
            </a:lvl2pPr>
            <a:lvl3pPr lvl="2" rtl="0">
              <a:spcBef>
                <a:spcPts val="0"/>
              </a:spcBef>
              <a:spcAft>
                <a:spcPts val="0"/>
              </a:spcAft>
              <a:buNone/>
              <a:defRPr>
                <a:solidFill>
                  <a:srgbClr val="000000"/>
                </a:solidFill>
              </a:defRPr>
            </a:lvl3pPr>
            <a:lvl4pPr lvl="3" rtl="0">
              <a:spcBef>
                <a:spcPts val="0"/>
              </a:spcBef>
              <a:spcAft>
                <a:spcPts val="0"/>
              </a:spcAft>
              <a:buNone/>
              <a:defRPr>
                <a:solidFill>
                  <a:srgbClr val="000000"/>
                </a:solidFill>
              </a:defRPr>
            </a:lvl4pPr>
            <a:lvl5pPr lvl="4" rtl="0">
              <a:spcBef>
                <a:spcPts val="0"/>
              </a:spcBef>
              <a:spcAft>
                <a:spcPts val="0"/>
              </a:spcAft>
              <a:buNone/>
              <a:defRPr>
                <a:solidFill>
                  <a:srgbClr val="000000"/>
                </a:solidFill>
              </a:defRPr>
            </a:lvl5pPr>
            <a:lvl6pPr lvl="5" rtl="0">
              <a:spcBef>
                <a:spcPts val="0"/>
              </a:spcBef>
              <a:spcAft>
                <a:spcPts val="0"/>
              </a:spcAft>
              <a:buNone/>
              <a:defRPr>
                <a:solidFill>
                  <a:srgbClr val="000000"/>
                </a:solidFill>
              </a:defRPr>
            </a:lvl6pPr>
            <a:lvl7pPr lvl="6" rtl="0">
              <a:spcBef>
                <a:spcPts val="0"/>
              </a:spcBef>
              <a:spcAft>
                <a:spcPts val="0"/>
              </a:spcAft>
              <a:buNone/>
              <a:defRPr>
                <a:solidFill>
                  <a:srgbClr val="000000"/>
                </a:solidFill>
              </a:defRPr>
            </a:lvl7pPr>
            <a:lvl8pPr lvl="7" rtl="0">
              <a:spcBef>
                <a:spcPts val="0"/>
              </a:spcBef>
              <a:spcAft>
                <a:spcPts val="0"/>
              </a:spcAft>
              <a:buNone/>
              <a:defRPr>
                <a:solidFill>
                  <a:srgbClr val="000000"/>
                </a:solidFill>
              </a:defRPr>
            </a:lvl8pPr>
            <a:lvl9pPr lvl="8" rtl="0">
              <a:spcBef>
                <a:spcPts val="0"/>
              </a:spcBef>
              <a:spcAft>
                <a:spcPts val="0"/>
              </a:spcAft>
              <a:buNone/>
              <a:defRPr>
                <a:solidFill>
                  <a:srgbClr val="000000"/>
                </a:solidFill>
              </a:defRPr>
            </a:lvl9pPr>
          </a:lstStyle>
          <a:p>
            <a:endParaRPr/>
          </a:p>
        </p:txBody>
      </p:sp>
      <p:sp>
        <p:nvSpPr>
          <p:cNvPr id="187" name="Google Shape;187;p26"/>
          <p:cNvSpPr/>
          <p:nvPr/>
        </p:nvSpPr>
        <p:spPr>
          <a:xfrm>
            <a:off x="230499" y="58351"/>
            <a:ext cx="904800" cy="905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8" name="Google Shape;188;p26"/>
          <p:cNvPicPr preferRelativeResize="0"/>
          <p:nvPr/>
        </p:nvPicPr>
        <p:blipFill>
          <a:blip r:embed="rId2">
            <a:alphaModFix/>
          </a:blip>
          <a:stretch>
            <a:fillRect/>
          </a:stretch>
        </p:blipFill>
        <p:spPr>
          <a:xfrm>
            <a:off x="408587" y="236587"/>
            <a:ext cx="548640" cy="548640"/>
          </a:xfrm>
          <a:prstGeom prst="rect">
            <a:avLst/>
          </a:prstGeom>
          <a:noFill/>
          <a:ln>
            <a:noFill/>
          </a:ln>
        </p:spPr>
      </p:pic>
      <p:pic>
        <p:nvPicPr>
          <p:cNvPr id="189" name="Google Shape;189;p26"/>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90" name="Google Shape;190;p26"/>
          <p:cNvSpPr/>
          <p:nvPr/>
        </p:nvSpPr>
        <p:spPr>
          <a:xfrm>
            <a:off x="230500" y="4800591"/>
            <a:ext cx="2743200" cy="22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latin typeface="Helvetica Neue"/>
                <a:ea typeface="Helvetica Neue"/>
                <a:cs typeface="Helvetica Neue"/>
                <a:sym typeface="Helvetica Neue"/>
              </a:rPr>
              <a:t>Project Set Up</a:t>
            </a:r>
            <a:endParaRPr sz="1600" b="1">
              <a:latin typeface="Helvetica Neue"/>
              <a:ea typeface="Helvetica Neue"/>
              <a:cs typeface="Helvetica Neue"/>
              <a:sym typeface="Helvetica Neue"/>
            </a:endParaRPr>
          </a:p>
        </p:txBody>
      </p:sp>
    </p:spTree>
    <p:extLst>
      <p:ext uri="{BB962C8B-B14F-4D97-AF65-F5344CB8AC3E}">
        <p14:creationId xmlns:p14="http://schemas.microsoft.com/office/powerpoint/2010/main" val="2848434713"/>
      </p:ext>
    </p:extLst>
  </p:cSld>
  <p:clrMapOvr>
    <a:masterClrMapping/>
  </p:clrMapOvr>
  <p:extLst mod="1">
    <p:ext uri="{DCECCB84-F9BA-43D5-87BE-67443E8EF086}">
      <p15:sldGuideLst xmlns:p15="http://schemas.microsoft.com/office/powerpoint/2012/main">
        <p15:guide id="1" pos="2880">
          <p15:clr>
            <a:srgbClr val="9AA0A6"/>
          </p15:clr>
        </p15:guide>
        <p15:guide id="2" pos="145">
          <p15:clr>
            <a:srgbClr val="9AA0A6"/>
          </p15:clr>
        </p15:guide>
        <p15:guide id="3" pos="336">
          <p15:clr>
            <a:srgbClr val="9AA0A6"/>
          </p15:clr>
        </p15:guide>
        <p15:guide id="4" pos="5424">
          <p15:clr>
            <a:srgbClr val="9AA0A6"/>
          </p15:clr>
        </p15:guide>
        <p15:guide id="5" pos="5615">
          <p15:clr>
            <a:srgbClr val="9AA0A6"/>
          </p15:clr>
        </p15:guide>
        <p15:guide id="6" orient="horz" pos="648">
          <p15:clr>
            <a:srgbClr val="9AA0A6"/>
          </p15:clr>
        </p15:guide>
        <p15:guide id="7" orient="horz" pos="1873">
          <p15:clr>
            <a:srgbClr val="9AA0A6"/>
          </p15:clr>
        </p15:guide>
        <p15:guide id="8" orient="horz" pos="2917">
          <p15:clr>
            <a:srgbClr val="9AA0A6"/>
          </p15:clr>
        </p15:guide>
        <p15:guide id="9" orient="horz" pos="3165">
          <p15:clr>
            <a:srgbClr val="9AA0A6"/>
          </p15:clr>
        </p15:guide>
        <p15:guide id="10" orient="horz" pos="792">
          <p15:clr>
            <a:srgbClr val="9AA0A6"/>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Unit Title">
  <p:cSld name="Unit Title">
    <p:bg>
      <p:bgPr>
        <a:noFill/>
        <a:effectLst/>
      </p:bgPr>
    </p:bg>
    <p:spTree>
      <p:nvGrpSpPr>
        <p:cNvPr id="1" name="Shape 47"/>
        <p:cNvGrpSpPr/>
        <p:nvPr/>
      </p:nvGrpSpPr>
      <p:grpSpPr>
        <a:xfrm>
          <a:off x="0" y="0"/>
          <a:ext cx="0" cy="0"/>
          <a:chOff x="0" y="0"/>
          <a:chExt cx="0" cy="0"/>
        </a:xfrm>
      </p:grpSpPr>
      <p:pic>
        <p:nvPicPr>
          <p:cNvPr id="48" name="Google Shape;48;p8"/>
          <p:cNvPicPr preferRelativeResize="0"/>
          <p:nvPr/>
        </p:nvPicPr>
        <p:blipFill rotWithShape="1">
          <a:blip r:embed="rId2">
            <a:alphaModFix/>
          </a:blip>
          <a:srcRect r="11660"/>
          <a:stretch/>
        </p:blipFill>
        <p:spPr>
          <a:xfrm>
            <a:off x="0" y="-16000"/>
            <a:ext cx="9144000" cy="5175499"/>
          </a:xfrm>
          <a:prstGeom prst="rect">
            <a:avLst/>
          </a:prstGeom>
          <a:noFill/>
          <a:ln>
            <a:noFill/>
          </a:ln>
        </p:spPr>
      </p:pic>
      <p:sp>
        <p:nvSpPr>
          <p:cNvPr id="49" name="Google Shape;49;p8"/>
          <p:cNvSpPr txBox="1"/>
          <p:nvPr/>
        </p:nvSpPr>
        <p:spPr>
          <a:xfrm>
            <a:off x="2962050" y="2143050"/>
            <a:ext cx="3219900" cy="857400"/>
          </a:xfrm>
          <a:prstGeom prst="rect">
            <a:avLst/>
          </a:prstGeom>
          <a:noFill/>
          <a:ln>
            <a:noFill/>
          </a:ln>
          <a:effectLst>
            <a:outerShdw blurRad="142875" dist="47625" dir="42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4800" b="1">
              <a:solidFill>
                <a:srgbClr val="FFFFFF"/>
              </a:solidFill>
              <a:latin typeface="Helvetica Neue"/>
              <a:ea typeface="Helvetica Neue"/>
              <a:cs typeface="Helvetica Neue"/>
              <a:sym typeface="Helvetica Neue"/>
            </a:endParaRPr>
          </a:p>
        </p:txBody>
      </p:sp>
      <p:pic>
        <p:nvPicPr>
          <p:cNvPr id="50" name="Google Shape;50;p8"/>
          <p:cNvPicPr preferRelativeResize="0"/>
          <p:nvPr/>
        </p:nvPicPr>
        <p:blipFill>
          <a:blip r:embed="rId3">
            <a:alphaModFix/>
          </a:blip>
          <a:stretch>
            <a:fillRect/>
          </a:stretch>
        </p:blipFill>
        <p:spPr>
          <a:xfrm>
            <a:off x="230500" y="4631550"/>
            <a:ext cx="604885" cy="393600"/>
          </a:xfrm>
          <a:prstGeom prst="rect">
            <a:avLst/>
          </a:prstGeom>
          <a:noFill/>
          <a:ln>
            <a:noFill/>
          </a:ln>
        </p:spPr>
      </p:pic>
      <p:sp>
        <p:nvSpPr>
          <p:cNvPr id="51" name="Google Shape;51;p8"/>
          <p:cNvSpPr txBox="1">
            <a:spLocks noGrp="1"/>
          </p:cNvSpPr>
          <p:nvPr>
            <p:ph type="title"/>
          </p:nvPr>
        </p:nvSpPr>
        <p:spPr>
          <a:xfrm>
            <a:off x="1626300" y="2341775"/>
            <a:ext cx="5891400" cy="396000"/>
          </a:xfrm>
          <a:prstGeom prst="rect">
            <a:avLst/>
          </a:prstGeom>
          <a:noFill/>
          <a:effectLst>
            <a:outerShdw blurRad="142875" dist="47625" dir="4200000" algn="bl" rotWithShape="0">
              <a:srgbClr val="000000">
                <a:alpha val="50000"/>
              </a:srgbClr>
            </a:outerShdw>
          </a:effectLst>
        </p:spPr>
        <p:txBody>
          <a:bodyPr spcFirstLastPara="1" wrap="square" lIns="91425" tIns="91425" rIns="91425" bIns="91425" anchor="ctr" anchorCtr="0">
            <a:noAutofit/>
          </a:bodyPr>
          <a:lstStyle>
            <a:lvl1pPr lvl="0" algn="ctr">
              <a:spcBef>
                <a:spcPts val="0"/>
              </a:spcBef>
              <a:spcAft>
                <a:spcPts val="0"/>
              </a:spcAft>
              <a:buNone/>
              <a:defRPr b="1">
                <a:solidFill>
                  <a:srgbClr val="FFFFFF"/>
                </a:solidFill>
              </a:defRPr>
            </a:lvl1pPr>
            <a:lvl2pPr lvl="1" algn="ctr">
              <a:spcBef>
                <a:spcPts val="0"/>
              </a:spcBef>
              <a:spcAft>
                <a:spcPts val="0"/>
              </a:spcAft>
              <a:buNone/>
              <a:defRPr b="1">
                <a:solidFill>
                  <a:srgbClr val="FFFFFF"/>
                </a:solidFill>
              </a:defRPr>
            </a:lvl2pPr>
            <a:lvl3pPr lvl="2" algn="ctr">
              <a:spcBef>
                <a:spcPts val="0"/>
              </a:spcBef>
              <a:spcAft>
                <a:spcPts val="0"/>
              </a:spcAft>
              <a:buNone/>
              <a:defRPr b="1">
                <a:solidFill>
                  <a:srgbClr val="FFFFFF"/>
                </a:solidFill>
              </a:defRPr>
            </a:lvl3pPr>
            <a:lvl4pPr lvl="3" algn="ctr">
              <a:spcBef>
                <a:spcPts val="0"/>
              </a:spcBef>
              <a:spcAft>
                <a:spcPts val="0"/>
              </a:spcAft>
              <a:buNone/>
              <a:defRPr b="1">
                <a:solidFill>
                  <a:srgbClr val="FFFFFF"/>
                </a:solidFill>
              </a:defRPr>
            </a:lvl4pPr>
            <a:lvl5pPr lvl="4" algn="ctr">
              <a:spcBef>
                <a:spcPts val="0"/>
              </a:spcBef>
              <a:spcAft>
                <a:spcPts val="0"/>
              </a:spcAft>
              <a:buNone/>
              <a:defRPr b="1">
                <a:solidFill>
                  <a:srgbClr val="FFFFFF"/>
                </a:solidFill>
              </a:defRPr>
            </a:lvl5pPr>
            <a:lvl6pPr lvl="5" algn="ctr">
              <a:spcBef>
                <a:spcPts val="0"/>
              </a:spcBef>
              <a:spcAft>
                <a:spcPts val="0"/>
              </a:spcAft>
              <a:buNone/>
              <a:defRPr b="1">
                <a:solidFill>
                  <a:srgbClr val="FFFFFF"/>
                </a:solidFill>
              </a:defRPr>
            </a:lvl6pPr>
            <a:lvl7pPr lvl="6" algn="ctr">
              <a:spcBef>
                <a:spcPts val="0"/>
              </a:spcBef>
              <a:spcAft>
                <a:spcPts val="0"/>
              </a:spcAft>
              <a:buNone/>
              <a:defRPr b="1">
                <a:solidFill>
                  <a:srgbClr val="FFFFFF"/>
                </a:solidFill>
              </a:defRPr>
            </a:lvl7pPr>
            <a:lvl8pPr lvl="7" algn="ctr">
              <a:spcBef>
                <a:spcPts val="0"/>
              </a:spcBef>
              <a:spcAft>
                <a:spcPts val="0"/>
              </a:spcAft>
              <a:buNone/>
              <a:defRPr b="1">
                <a:solidFill>
                  <a:srgbClr val="FFFFFF"/>
                </a:solidFill>
              </a:defRPr>
            </a:lvl8pPr>
            <a:lvl9pPr lvl="8" algn="ctr">
              <a:spcBef>
                <a:spcPts val="0"/>
              </a:spcBef>
              <a:spcAft>
                <a:spcPts val="0"/>
              </a:spcAft>
              <a:buNone/>
              <a:defRPr b="1">
                <a:solidFill>
                  <a:srgbClr val="FFFFFF"/>
                </a:solidFill>
              </a:defRPr>
            </a:lvl9pPr>
          </a:lstStyle>
          <a:p>
            <a:endParaRPr/>
          </a:p>
        </p:txBody>
      </p:sp>
    </p:spTree>
    <p:extLst>
      <p:ext uri="{BB962C8B-B14F-4D97-AF65-F5344CB8AC3E}">
        <p14:creationId xmlns:p14="http://schemas.microsoft.com/office/powerpoint/2010/main" val="20089611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9"/>
        <p:cNvGrpSpPr/>
        <p:nvPr/>
      </p:nvGrpSpPr>
      <p:grpSpPr>
        <a:xfrm>
          <a:off x="0" y="0"/>
          <a:ext cx="0" cy="0"/>
          <a:chOff x="0" y="0"/>
          <a:chExt cx="0" cy="0"/>
        </a:xfrm>
      </p:grpSpPr>
      <p:sp>
        <p:nvSpPr>
          <p:cNvPr id="220" name="Google Shape;220;p29"/>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21" name="Google Shape;221;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4857827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7"/>
        <p:cNvGrpSpPr/>
        <p:nvPr/>
      </p:nvGrpSpPr>
      <p:grpSpPr>
        <a:xfrm>
          <a:off x="0" y="0"/>
          <a:ext cx="0" cy="0"/>
          <a:chOff x="0" y="0"/>
          <a:chExt cx="0" cy="0"/>
        </a:xfrm>
      </p:grpSpPr>
    </p:spTree>
    <p:extLst>
      <p:ext uri="{BB962C8B-B14F-4D97-AF65-F5344CB8AC3E}">
        <p14:creationId xmlns:p14="http://schemas.microsoft.com/office/powerpoint/2010/main" val="774223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acher Resources">
  <p:cSld name="CUSTOM_1">
    <p:bg>
      <p:bgPr>
        <a:solidFill>
          <a:srgbClr val="F3F3F3"/>
        </a:solidFill>
        <a:effectLst/>
      </p:bgPr>
    </p:bg>
    <p:spTree>
      <p:nvGrpSpPr>
        <p:cNvPr id="1" name="Shape 24"/>
        <p:cNvGrpSpPr/>
        <p:nvPr/>
      </p:nvGrpSpPr>
      <p:grpSpPr>
        <a:xfrm>
          <a:off x="0" y="0"/>
          <a:ext cx="0" cy="0"/>
          <a:chOff x="0" y="0"/>
          <a:chExt cx="0" cy="0"/>
        </a:xfrm>
      </p:grpSpPr>
      <p:sp>
        <p:nvSpPr>
          <p:cNvPr id="25" name="Google Shape;25;p4"/>
          <p:cNvSpPr txBox="1"/>
          <p:nvPr/>
        </p:nvSpPr>
        <p:spPr>
          <a:xfrm>
            <a:off x="530346" y="452705"/>
            <a:ext cx="8229600" cy="576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latin typeface="Helvetica Neue"/>
                <a:ea typeface="Helvetica Neue"/>
                <a:cs typeface="Helvetica Neue"/>
                <a:sym typeface="Helvetica Neue"/>
              </a:rPr>
              <a:t>Teacher Resources</a:t>
            </a:r>
            <a:endParaRPr sz="3000" b="1">
              <a:latin typeface="Helvetica Neue"/>
              <a:ea typeface="Helvetica Neue"/>
              <a:cs typeface="Helvetica Neue"/>
              <a:sym typeface="Helvetica Neue"/>
            </a:endParaRPr>
          </a:p>
        </p:txBody>
      </p:sp>
      <p:sp>
        <p:nvSpPr>
          <p:cNvPr id="26" name="Google Shape;26;p4"/>
          <p:cNvSpPr txBox="1">
            <a:spLocks noGrp="1"/>
          </p:cNvSpPr>
          <p:nvPr>
            <p:ph type="subTitle" idx="1"/>
          </p:nvPr>
        </p:nvSpPr>
        <p:spPr>
          <a:xfrm>
            <a:off x="530350" y="1343500"/>
            <a:ext cx="8074200" cy="3283500"/>
          </a:xfrm>
          <a:prstGeom prst="rect">
            <a:avLst/>
          </a:prstGeom>
          <a:noFill/>
          <a:ln>
            <a:noFill/>
          </a:ln>
        </p:spPr>
        <p:txBody>
          <a:bodyPr spcFirstLastPara="1" wrap="square" lIns="91425" tIns="91425" rIns="91425" bIns="91425" anchor="t" anchorCtr="0">
            <a:noAutofit/>
          </a:bodyPr>
          <a:lstStyle>
            <a:lvl1pPr marL="457200" lvl="0" indent="-228600">
              <a:spcBef>
                <a:spcPts val="0"/>
              </a:spcBef>
              <a:spcAft>
                <a:spcPts val="0"/>
              </a:spcAft>
              <a:buFont typeface="Helvetica Neue"/>
              <a:buNone/>
              <a:defRPr>
                <a:latin typeface="Helvetica Neue"/>
                <a:ea typeface="Helvetica Neue"/>
                <a:cs typeface="Helvetica Neue"/>
                <a:sym typeface="Helvetica Neu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pic>
        <p:nvPicPr>
          <p:cNvPr id="27" name="Google Shape;27;p4"/>
          <p:cNvPicPr preferRelativeResize="0"/>
          <p:nvPr/>
        </p:nvPicPr>
        <p:blipFill>
          <a:blip r:embed="rId2">
            <a:alphaModFix/>
          </a:blip>
          <a:stretch>
            <a:fillRect/>
          </a:stretch>
        </p:blipFill>
        <p:spPr>
          <a:xfrm>
            <a:off x="230500" y="4631550"/>
            <a:ext cx="604885" cy="393600"/>
          </a:xfrm>
          <a:prstGeom prst="rect">
            <a:avLst/>
          </a:prstGeom>
          <a:noFill/>
          <a:ln>
            <a:noFill/>
          </a:ln>
        </p:spPr>
      </p:pic>
      <p:sp>
        <p:nvSpPr>
          <p:cNvPr id="28" name="Google Shape;28;p4"/>
          <p:cNvSpPr/>
          <p:nvPr/>
        </p:nvSpPr>
        <p:spPr>
          <a:xfrm>
            <a:off x="6303525" y="85620"/>
            <a:ext cx="2743200" cy="223800"/>
          </a:xfrm>
          <a:prstGeom prst="rect">
            <a:avLst/>
          </a:prstGeom>
          <a:noFill/>
          <a:ln>
            <a:noFill/>
          </a:ln>
          <a:effectLst>
            <a:outerShdw dist="9525" dir="486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E4A4EE"/>
                </a:solidFill>
                <a:latin typeface="Helvetica Neue"/>
                <a:ea typeface="Helvetica Neue"/>
                <a:cs typeface="Helvetica Neue"/>
                <a:sym typeface="Helvetica Neue"/>
              </a:rPr>
              <a:t>DELETE AFTER PREP</a:t>
            </a:r>
            <a:endParaRPr sz="1600" b="1">
              <a:solidFill>
                <a:srgbClr val="E4A4EE"/>
              </a:solidFill>
              <a:latin typeface="Helvetica Neue"/>
              <a:ea typeface="Helvetica Neue"/>
              <a:cs typeface="Helvetica Neue"/>
              <a:sym typeface="Helvetica Neue"/>
            </a:endParaRPr>
          </a:p>
        </p:txBody>
      </p:sp>
      <p:sp>
        <p:nvSpPr>
          <p:cNvPr id="29" name="Google Shape;29;p4"/>
          <p:cNvSpPr/>
          <p:nvPr/>
        </p:nvSpPr>
        <p:spPr>
          <a:xfrm>
            <a:off x="6303525" y="4801345"/>
            <a:ext cx="2743200" cy="223800"/>
          </a:xfrm>
          <a:prstGeom prst="rect">
            <a:avLst/>
          </a:prstGeom>
          <a:noFill/>
          <a:ln>
            <a:noFill/>
          </a:ln>
          <a:effectLst>
            <a:outerShdw dist="9525" dir="486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E4A4EE"/>
                </a:solidFill>
                <a:latin typeface="Helvetica Neue"/>
                <a:ea typeface="Helvetica Neue"/>
                <a:cs typeface="Helvetica Neue"/>
                <a:sym typeface="Helvetica Neue"/>
              </a:rPr>
              <a:t>DELETE AFTER PREP</a:t>
            </a:r>
            <a:endParaRPr sz="1600" b="1">
              <a:solidFill>
                <a:srgbClr val="E4A4EE"/>
              </a:solidFill>
              <a:latin typeface="Helvetica Neue"/>
              <a:ea typeface="Helvetica Neue"/>
              <a:cs typeface="Helvetica Neue"/>
              <a:sym typeface="Helvetica Neue"/>
            </a:endParaRPr>
          </a:p>
        </p:txBody>
      </p:sp>
    </p:spTree>
  </p:cSld>
  <p:clrMapOvr>
    <a:masterClrMapping/>
  </p:clrMapOvr>
  <p:extLst>
    <p:ext uri="{DCECCB84-F9BA-43D5-87BE-67443E8EF086}">
      <p15:sldGuideLst xmlns:p15="http://schemas.microsoft.com/office/powerpoint/2012/main">
        <p15:guide id="1" pos="334">
          <p15:clr>
            <a:srgbClr val="FA7B17"/>
          </p15:clr>
        </p15:guide>
        <p15:guide id="2" pos="5420">
          <p15:clr>
            <a:srgbClr val="FA7B17"/>
          </p15:clr>
        </p15:guide>
        <p15:guide id="3" pos="144">
          <p15:clr>
            <a:srgbClr val="FA7B17"/>
          </p15:clr>
        </p15:guide>
        <p15:guide id="4" pos="5616">
          <p15:clr>
            <a:srgbClr val="FA7B17"/>
          </p15:clr>
        </p15:guide>
        <p15:guide id="5" pos="2880">
          <p15:clr>
            <a:srgbClr val="FA7B17"/>
          </p15:clr>
        </p15:guide>
        <p15:guide id="6" orient="horz" pos="648">
          <p15:clr>
            <a:srgbClr val="FA7B17"/>
          </p15:clr>
        </p15:guide>
        <p15:guide id="7" orient="horz" pos="2915">
          <p15:clr>
            <a:srgbClr val="FA7B17"/>
          </p15:clr>
        </p15:guide>
        <p15:guide id="8" orient="horz" pos="3162">
          <p15:clr>
            <a:srgbClr val="FA7B17"/>
          </p15:clr>
        </p15:guide>
        <p15:guide id="9" orient="horz" pos="1880">
          <p15:clr>
            <a:srgbClr val="FA7B17"/>
          </p15:clr>
        </p15:guide>
        <p15:guide id="10" orient="horz" pos="846">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acher Preparation">
  <p:cSld name="CUSTOM_1_1">
    <p:bg>
      <p:bgPr>
        <a:solidFill>
          <a:srgbClr val="F3F3F3"/>
        </a:solidFill>
        <a:effectLst/>
      </p:bgPr>
    </p:bg>
    <p:spTree>
      <p:nvGrpSpPr>
        <p:cNvPr id="1" name="Shape 30"/>
        <p:cNvGrpSpPr/>
        <p:nvPr/>
      </p:nvGrpSpPr>
      <p:grpSpPr>
        <a:xfrm>
          <a:off x="0" y="0"/>
          <a:ext cx="0" cy="0"/>
          <a:chOff x="0" y="0"/>
          <a:chExt cx="0" cy="0"/>
        </a:xfrm>
      </p:grpSpPr>
      <p:sp>
        <p:nvSpPr>
          <p:cNvPr id="31" name="Google Shape;31;p5"/>
          <p:cNvSpPr txBox="1"/>
          <p:nvPr/>
        </p:nvSpPr>
        <p:spPr>
          <a:xfrm>
            <a:off x="530346" y="448130"/>
            <a:ext cx="8229600" cy="576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latin typeface="Helvetica Neue"/>
                <a:ea typeface="Helvetica Neue"/>
                <a:cs typeface="Helvetica Neue"/>
                <a:sym typeface="Helvetica Neue"/>
              </a:rPr>
              <a:t>Teacher Preparation</a:t>
            </a:r>
            <a:endParaRPr sz="3000" b="1">
              <a:latin typeface="Helvetica Neue"/>
              <a:ea typeface="Helvetica Neue"/>
              <a:cs typeface="Helvetica Neue"/>
              <a:sym typeface="Helvetica Neue"/>
            </a:endParaRPr>
          </a:p>
        </p:txBody>
      </p:sp>
      <p:sp>
        <p:nvSpPr>
          <p:cNvPr id="32" name="Google Shape;32;p5"/>
          <p:cNvSpPr txBox="1">
            <a:spLocks noGrp="1"/>
          </p:cNvSpPr>
          <p:nvPr>
            <p:ph type="subTitle" idx="1"/>
          </p:nvPr>
        </p:nvSpPr>
        <p:spPr>
          <a:xfrm>
            <a:off x="530350" y="1343500"/>
            <a:ext cx="8074200" cy="3283500"/>
          </a:xfrm>
          <a:prstGeom prst="rect">
            <a:avLst/>
          </a:prstGeom>
          <a:noFill/>
          <a:ln>
            <a:noFill/>
          </a:ln>
        </p:spPr>
        <p:txBody>
          <a:bodyPr spcFirstLastPara="1" wrap="square" lIns="91425" tIns="91425" rIns="91425" bIns="91425" anchor="t" anchorCtr="0">
            <a:noAutofit/>
          </a:bodyPr>
          <a:lstStyle>
            <a:lvl1pPr marL="457200" lvl="0" indent="-228600" rtl="0">
              <a:spcBef>
                <a:spcPts val="0"/>
              </a:spcBef>
              <a:spcAft>
                <a:spcPts val="0"/>
              </a:spcAft>
              <a:buFont typeface="Helvetica Neue"/>
              <a:buNone/>
              <a:defRPr>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33" name="Google Shape;33;p5"/>
          <p:cNvPicPr preferRelativeResize="0"/>
          <p:nvPr/>
        </p:nvPicPr>
        <p:blipFill>
          <a:blip r:embed="rId2">
            <a:alphaModFix/>
          </a:blip>
          <a:stretch>
            <a:fillRect/>
          </a:stretch>
        </p:blipFill>
        <p:spPr>
          <a:xfrm>
            <a:off x="230500" y="4631550"/>
            <a:ext cx="604885" cy="393600"/>
          </a:xfrm>
          <a:prstGeom prst="rect">
            <a:avLst/>
          </a:prstGeom>
          <a:noFill/>
          <a:ln>
            <a:noFill/>
          </a:ln>
        </p:spPr>
      </p:pic>
      <p:sp>
        <p:nvSpPr>
          <p:cNvPr id="34" name="Google Shape;34;p5"/>
          <p:cNvSpPr/>
          <p:nvPr/>
        </p:nvSpPr>
        <p:spPr>
          <a:xfrm>
            <a:off x="6303525" y="85620"/>
            <a:ext cx="2743200" cy="223800"/>
          </a:xfrm>
          <a:prstGeom prst="rect">
            <a:avLst/>
          </a:prstGeom>
          <a:noFill/>
          <a:ln>
            <a:noFill/>
          </a:ln>
          <a:effectLst>
            <a:outerShdw dist="9525" dir="486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E4A4EE"/>
                </a:solidFill>
                <a:latin typeface="Helvetica Neue"/>
                <a:ea typeface="Helvetica Neue"/>
                <a:cs typeface="Helvetica Neue"/>
                <a:sym typeface="Helvetica Neue"/>
              </a:rPr>
              <a:t>DELETE AFTER PREP</a:t>
            </a:r>
            <a:endParaRPr sz="1600" b="1">
              <a:solidFill>
                <a:srgbClr val="E4A4EE"/>
              </a:solidFill>
              <a:latin typeface="Helvetica Neue"/>
              <a:ea typeface="Helvetica Neue"/>
              <a:cs typeface="Helvetica Neue"/>
              <a:sym typeface="Helvetica Neue"/>
            </a:endParaRPr>
          </a:p>
        </p:txBody>
      </p:sp>
      <p:sp>
        <p:nvSpPr>
          <p:cNvPr id="35" name="Google Shape;35;p5"/>
          <p:cNvSpPr/>
          <p:nvPr/>
        </p:nvSpPr>
        <p:spPr>
          <a:xfrm>
            <a:off x="6303525" y="4801345"/>
            <a:ext cx="2743200" cy="223800"/>
          </a:xfrm>
          <a:prstGeom prst="rect">
            <a:avLst/>
          </a:prstGeom>
          <a:noFill/>
          <a:ln>
            <a:noFill/>
          </a:ln>
          <a:effectLst>
            <a:outerShdw dist="9525" dir="486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E4A4EE"/>
                </a:solidFill>
                <a:latin typeface="Helvetica Neue"/>
                <a:ea typeface="Helvetica Neue"/>
                <a:cs typeface="Helvetica Neue"/>
                <a:sym typeface="Helvetica Neue"/>
              </a:rPr>
              <a:t>DELETE AFTER PREP</a:t>
            </a:r>
            <a:endParaRPr sz="1600" b="1">
              <a:solidFill>
                <a:srgbClr val="E4A4EE"/>
              </a:solidFill>
              <a:latin typeface="Helvetica Neue"/>
              <a:ea typeface="Helvetica Neue"/>
              <a:cs typeface="Helvetica Neue"/>
              <a:sym typeface="Helvetica Neue"/>
            </a:endParaRPr>
          </a:p>
        </p:txBody>
      </p:sp>
    </p:spTree>
  </p:cSld>
  <p:clrMapOvr>
    <a:masterClrMapping/>
  </p:clrMapOvr>
  <p:extLst>
    <p:ext uri="{DCECCB84-F9BA-43D5-87BE-67443E8EF086}">
      <p15:sldGuideLst xmlns:p15="http://schemas.microsoft.com/office/powerpoint/2012/main">
        <p15:guide id="1" pos="334">
          <p15:clr>
            <a:srgbClr val="9AA0A6"/>
          </p15:clr>
        </p15:guide>
        <p15:guide id="2" pos="5420">
          <p15:clr>
            <a:srgbClr val="9AA0A6"/>
          </p15:clr>
        </p15:guide>
        <p15:guide id="3" pos="144">
          <p15:clr>
            <a:srgbClr val="9AA0A6"/>
          </p15:clr>
        </p15:guide>
        <p15:guide id="4" pos="5616">
          <p15:clr>
            <a:srgbClr val="9AA0A6"/>
          </p15:clr>
        </p15:guide>
        <p15:guide id="5" pos="2880">
          <p15:clr>
            <a:srgbClr val="9AA0A6"/>
          </p15:clr>
        </p15:guide>
        <p15:guide id="6" orient="horz" pos="648">
          <p15:clr>
            <a:srgbClr val="9AA0A6"/>
          </p15:clr>
        </p15:guide>
        <p15:guide id="7" orient="horz" pos="2915">
          <p15:clr>
            <a:srgbClr val="9AA0A6"/>
          </p15:clr>
        </p15:guide>
        <p15:guide id="8" orient="horz" pos="3162">
          <p15:clr>
            <a:srgbClr val="9AA0A6"/>
          </p15:clr>
        </p15:guide>
        <p15:guide id="9" orient="horz" pos="846">
          <p15:clr>
            <a:srgbClr val="9AA0A6"/>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tudents Misconceptions">
  <p:cSld name="CUSTOM_1_1_1">
    <p:bg>
      <p:bgPr>
        <a:solidFill>
          <a:srgbClr val="F3F3F3"/>
        </a:solidFill>
        <a:effectLst/>
      </p:bgPr>
    </p:bg>
    <p:spTree>
      <p:nvGrpSpPr>
        <p:cNvPr id="1" name="Shape 36"/>
        <p:cNvGrpSpPr/>
        <p:nvPr/>
      </p:nvGrpSpPr>
      <p:grpSpPr>
        <a:xfrm>
          <a:off x="0" y="0"/>
          <a:ext cx="0" cy="0"/>
          <a:chOff x="0" y="0"/>
          <a:chExt cx="0" cy="0"/>
        </a:xfrm>
      </p:grpSpPr>
      <p:sp>
        <p:nvSpPr>
          <p:cNvPr id="37" name="Google Shape;37;p6"/>
          <p:cNvSpPr txBox="1"/>
          <p:nvPr/>
        </p:nvSpPr>
        <p:spPr>
          <a:xfrm>
            <a:off x="539496" y="457200"/>
            <a:ext cx="8229600" cy="576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latin typeface="Helvetica Neue"/>
                <a:ea typeface="Helvetica Neue"/>
                <a:cs typeface="Helvetica Neue"/>
                <a:sym typeface="Helvetica Neue"/>
              </a:rPr>
              <a:t>Potential Student Misconceptions</a:t>
            </a:r>
            <a:endParaRPr sz="3000" b="1">
              <a:latin typeface="Helvetica Neue"/>
              <a:ea typeface="Helvetica Neue"/>
              <a:cs typeface="Helvetica Neue"/>
              <a:sym typeface="Helvetica Neue"/>
            </a:endParaRPr>
          </a:p>
        </p:txBody>
      </p:sp>
      <p:sp>
        <p:nvSpPr>
          <p:cNvPr id="38" name="Google Shape;38;p6"/>
          <p:cNvSpPr txBox="1">
            <a:spLocks noGrp="1"/>
          </p:cNvSpPr>
          <p:nvPr>
            <p:ph type="subTitle" idx="1"/>
          </p:nvPr>
        </p:nvSpPr>
        <p:spPr>
          <a:xfrm>
            <a:off x="539500" y="1340725"/>
            <a:ext cx="8071500" cy="3291000"/>
          </a:xfrm>
          <a:prstGeom prst="rect">
            <a:avLst/>
          </a:prstGeom>
          <a:noFill/>
          <a:ln>
            <a:noFill/>
          </a:ln>
        </p:spPr>
        <p:txBody>
          <a:bodyPr spcFirstLastPara="1" wrap="square" lIns="91425" tIns="91425" rIns="91425" bIns="91425" anchor="t" anchorCtr="0">
            <a:noAutofit/>
          </a:bodyPr>
          <a:lstStyle>
            <a:lvl1pPr marL="457200" lvl="0" indent="-228600" rtl="0">
              <a:spcBef>
                <a:spcPts val="0"/>
              </a:spcBef>
              <a:spcAft>
                <a:spcPts val="0"/>
              </a:spcAft>
              <a:buFont typeface="Helvetica Neue"/>
              <a:buNone/>
              <a:defRPr>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39" name="Google Shape;39;p6"/>
          <p:cNvPicPr preferRelativeResize="0"/>
          <p:nvPr/>
        </p:nvPicPr>
        <p:blipFill>
          <a:blip r:embed="rId2">
            <a:alphaModFix/>
          </a:blip>
          <a:stretch>
            <a:fillRect/>
          </a:stretch>
        </p:blipFill>
        <p:spPr>
          <a:xfrm>
            <a:off x="230500" y="4631550"/>
            <a:ext cx="604885" cy="393600"/>
          </a:xfrm>
          <a:prstGeom prst="rect">
            <a:avLst/>
          </a:prstGeom>
          <a:noFill/>
          <a:ln>
            <a:noFill/>
          </a:ln>
        </p:spPr>
      </p:pic>
      <p:sp>
        <p:nvSpPr>
          <p:cNvPr id="40" name="Google Shape;40;p6"/>
          <p:cNvSpPr/>
          <p:nvPr/>
        </p:nvSpPr>
        <p:spPr>
          <a:xfrm>
            <a:off x="6303525" y="85620"/>
            <a:ext cx="2743200" cy="223800"/>
          </a:xfrm>
          <a:prstGeom prst="rect">
            <a:avLst/>
          </a:prstGeom>
          <a:noFill/>
          <a:ln>
            <a:noFill/>
          </a:ln>
          <a:effectLst>
            <a:outerShdw dist="9525" dir="486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E4A4EE"/>
                </a:solidFill>
                <a:latin typeface="Helvetica Neue"/>
                <a:ea typeface="Helvetica Neue"/>
                <a:cs typeface="Helvetica Neue"/>
                <a:sym typeface="Helvetica Neue"/>
              </a:rPr>
              <a:t>DELETE AFTER PREP</a:t>
            </a:r>
            <a:endParaRPr sz="1600" b="1">
              <a:solidFill>
                <a:srgbClr val="E4A4EE"/>
              </a:solidFill>
              <a:latin typeface="Helvetica Neue"/>
              <a:ea typeface="Helvetica Neue"/>
              <a:cs typeface="Helvetica Neue"/>
              <a:sym typeface="Helvetica Neue"/>
            </a:endParaRPr>
          </a:p>
        </p:txBody>
      </p:sp>
      <p:sp>
        <p:nvSpPr>
          <p:cNvPr id="41" name="Google Shape;41;p6"/>
          <p:cNvSpPr/>
          <p:nvPr/>
        </p:nvSpPr>
        <p:spPr>
          <a:xfrm>
            <a:off x="6303525" y="4801345"/>
            <a:ext cx="2743200" cy="223800"/>
          </a:xfrm>
          <a:prstGeom prst="rect">
            <a:avLst/>
          </a:prstGeom>
          <a:noFill/>
          <a:ln>
            <a:noFill/>
          </a:ln>
          <a:effectLst>
            <a:outerShdw dist="9525" dir="486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E4A4EE"/>
                </a:solidFill>
                <a:latin typeface="Helvetica Neue"/>
                <a:ea typeface="Helvetica Neue"/>
                <a:cs typeface="Helvetica Neue"/>
                <a:sym typeface="Helvetica Neue"/>
              </a:rPr>
              <a:t>DELETE AFTER PREP</a:t>
            </a:r>
            <a:endParaRPr sz="1600" b="1">
              <a:solidFill>
                <a:srgbClr val="E4A4EE"/>
              </a:solidFill>
              <a:latin typeface="Helvetica Neue"/>
              <a:ea typeface="Helvetica Neue"/>
              <a:cs typeface="Helvetica Neue"/>
              <a:sym typeface="Helvetica Neue"/>
            </a:endParaRPr>
          </a:p>
        </p:txBody>
      </p:sp>
    </p:spTree>
  </p:cSld>
  <p:clrMapOvr>
    <a:masterClrMapping/>
  </p:clrMapOvr>
  <p:extLst>
    <p:ext uri="{DCECCB84-F9BA-43D5-87BE-67443E8EF086}">
      <p15:sldGuideLst xmlns:p15="http://schemas.microsoft.com/office/powerpoint/2012/main">
        <p15:guide id="1" pos="145">
          <p15:clr>
            <a:srgbClr val="9AA0A6"/>
          </p15:clr>
        </p15:guide>
        <p15:guide id="2" pos="336">
          <p15:clr>
            <a:srgbClr val="9AA0A6"/>
          </p15:clr>
        </p15:guide>
        <p15:guide id="3" pos="5615">
          <p15:clr>
            <a:srgbClr val="9AA0A6"/>
          </p15:clr>
        </p15:guide>
        <p15:guide id="4" pos="5424">
          <p15:clr>
            <a:srgbClr val="9AA0A6"/>
          </p15:clr>
        </p15:guide>
        <p15:guide id="5" pos="2880">
          <p15:clr>
            <a:srgbClr val="9AA0A6"/>
          </p15:clr>
        </p15:guide>
        <p15:guide id="6" orient="horz" pos="651">
          <p15:clr>
            <a:srgbClr val="9AA0A6"/>
          </p15:clr>
        </p15:guide>
        <p15:guide id="7" orient="horz" pos="845">
          <p15:clr>
            <a:srgbClr val="9AA0A6"/>
          </p15:clr>
        </p15:guide>
        <p15:guide id="8" orient="horz" pos="3168">
          <p15:clr>
            <a:srgbClr val="9AA0A6"/>
          </p15:clr>
        </p15:guide>
        <p15:guide id="9" orient="horz" pos="2918">
          <p15:clr>
            <a:srgbClr val="9AA0A6"/>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roject Time">
  <p:cSld name="CUSTOM_1_1_1_1_1">
    <p:bg>
      <p:bgPr>
        <a:solidFill>
          <a:srgbClr val="FFAA7B"/>
        </a:solidFill>
        <a:effectLst/>
      </p:bgPr>
    </p:bg>
    <p:spTree>
      <p:nvGrpSpPr>
        <p:cNvPr id="1" name="Shape 52"/>
        <p:cNvGrpSpPr/>
        <p:nvPr/>
      </p:nvGrpSpPr>
      <p:grpSpPr>
        <a:xfrm>
          <a:off x="0" y="0"/>
          <a:ext cx="0" cy="0"/>
          <a:chOff x="0" y="0"/>
          <a:chExt cx="0" cy="0"/>
        </a:xfrm>
      </p:grpSpPr>
      <p:pic>
        <p:nvPicPr>
          <p:cNvPr id="53" name="Google Shape;53;p9"/>
          <p:cNvPicPr preferRelativeResize="0"/>
          <p:nvPr/>
        </p:nvPicPr>
        <p:blipFill rotWithShape="1">
          <a:blip r:embed="rId2">
            <a:alphaModFix/>
          </a:blip>
          <a:srcRect b="15626"/>
          <a:stretch/>
        </p:blipFill>
        <p:spPr>
          <a:xfrm>
            <a:off x="0" y="0"/>
            <a:ext cx="9144000" cy="5143500"/>
          </a:xfrm>
          <a:prstGeom prst="rect">
            <a:avLst/>
          </a:prstGeom>
          <a:noFill/>
          <a:ln>
            <a:noFill/>
          </a:ln>
        </p:spPr>
      </p:pic>
      <p:sp>
        <p:nvSpPr>
          <p:cNvPr id="54" name="Google Shape;54;p9"/>
          <p:cNvSpPr txBox="1"/>
          <p:nvPr/>
        </p:nvSpPr>
        <p:spPr>
          <a:xfrm>
            <a:off x="2577900" y="2143050"/>
            <a:ext cx="3988200" cy="857400"/>
          </a:xfrm>
          <a:prstGeom prst="rect">
            <a:avLst/>
          </a:prstGeom>
          <a:noFill/>
          <a:ln>
            <a:noFill/>
          </a:ln>
          <a:effectLst>
            <a:outerShdw blurRad="142875" dist="47625" dir="4200000" algn="bl" rotWithShape="0">
              <a:srgbClr val="000000">
                <a:alpha val="8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4800" b="1">
                <a:solidFill>
                  <a:srgbClr val="FFFFFF"/>
                </a:solidFill>
                <a:latin typeface="Helvetica Neue"/>
                <a:ea typeface="Helvetica Neue"/>
                <a:cs typeface="Helvetica Neue"/>
                <a:sym typeface="Helvetica Neue"/>
              </a:rPr>
              <a:t>Project Time</a:t>
            </a:r>
            <a:endParaRPr sz="4800" b="1">
              <a:solidFill>
                <a:srgbClr val="FFFFFF"/>
              </a:solidFill>
              <a:latin typeface="Helvetica Neue"/>
              <a:ea typeface="Helvetica Neue"/>
              <a:cs typeface="Helvetica Neue"/>
              <a:sym typeface="Helvetica Neue"/>
            </a:endParaRPr>
          </a:p>
        </p:txBody>
      </p:sp>
      <p:pic>
        <p:nvPicPr>
          <p:cNvPr id="55" name="Google Shape;55;p9"/>
          <p:cNvPicPr preferRelativeResize="0"/>
          <p:nvPr/>
        </p:nvPicPr>
        <p:blipFill>
          <a:blip r:embed="rId3">
            <a:alphaModFix/>
          </a:blip>
          <a:stretch>
            <a:fillRect/>
          </a:stretch>
        </p:blipFill>
        <p:spPr>
          <a:xfrm>
            <a:off x="230500" y="4631550"/>
            <a:ext cx="604885" cy="3936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roject Planning">
  <p:cSld name="TITLE_3">
    <p:spTree>
      <p:nvGrpSpPr>
        <p:cNvPr id="1" name="Shape 65"/>
        <p:cNvGrpSpPr/>
        <p:nvPr/>
      </p:nvGrpSpPr>
      <p:grpSpPr>
        <a:xfrm>
          <a:off x="0" y="0"/>
          <a:ext cx="0" cy="0"/>
          <a:chOff x="0" y="0"/>
          <a:chExt cx="0" cy="0"/>
        </a:xfrm>
      </p:grpSpPr>
      <p:sp>
        <p:nvSpPr>
          <p:cNvPr id="66" name="Google Shape;66;p11"/>
          <p:cNvSpPr/>
          <p:nvPr/>
        </p:nvSpPr>
        <p:spPr>
          <a:xfrm>
            <a:off x="0" y="-7950"/>
            <a:ext cx="2743200" cy="5159400"/>
          </a:xfrm>
          <a:prstGeom prst="rect">
            <a:avLst/>
          </a:prstGeom>
          <a:solidFill>
            <a:srgbClr val="FEE975"/>
          </a:solidFill>
          <a:ln w="9525" cap="flat" cmpd="sng">
            <a:solidFill>
              <a:srgbClr val="FEE9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 name="Google Shape;67;p11"/>
          <p:cNvGrpSpPr/>
          <p:nvPr/>
        </p:nvGrpSpPr>
        <p:grpSpPr>
          <a:xfrm>
            <a:off x="850392" y="356623"/>
            <a:ext cx="1042412" cy="1042412"/>
            <a:chOff x="1005840" y="320040"/>
            <a:chExt cx="1234500" cy="1234500"/>
          </a:xfrm>
        </p:grpSpPr>
        <p:sp>
          <p:nvSpPr>
            <p:cNvPr id="68" name="Google Shape;68;p11"/>
            <p:cNvSpPr/>
            <p:nvPr/>
          </p:nvSpPr>
          <p:spPr>
            <a:xfrm>
              <a:off x="1005840" y="320040"/>
              <a:ext cx="1234500" cy="1234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 name="Google Shape;69;p11"/>
            <p:cNvPicPr preferRelativeResize="0"/>
            <p:nvPr/>
          </p:nvPicPr>
          <p:blipFill>
            <a:blip r:embed="rId2">
              <a:alphaModFix/>
            </a:blip>
            <a:stretch>
              <a:fillRect/>
            </a:stretch>
          </p:blipFill>
          <p:spPr>
            <a:xfrm>
              <a:off x="1246926" y="561111"/>
              <a:ext cx="752350" cy="752352"/>
            </a:xfrm>
            <a:prstGeom prst="rect">
              <a:avLst/>
            </a:prstGeom>
            <a:noFill/>
            <a:ln>
              <a:noFill/>
            </a:ln>
          </p:spPr>
        </p:pic>
      </p:grpSp>
      <p:sp>
        <p:nvSpPr>
          <p:cNvPr id="70" name="Google Shape;70;p11"/>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Project Planning</a:t>
            </a:r>
            <a:endParaRPr sz="1600" b="1">
              <a:latin typeface="Helvetica Neue"/>
              <a:ea typeface="Helvetica Neue"/>
              <a:cs typeface="Helvetica Neue"/>
              <a:sym typeface="Helvetica Neue"/>
            </a:endParaRPr>
          </a:p>
        </p:txBody>
      </p:sp>
      <p:sp>
        <p:nvSpPr>
          <p:cNvPr id="71" name="Google Shape;71;p11"/>
          <p:cNvSpPr txBox="1">
            <a:spLocks noGrp="1"/>
          </p:cNvSpPr>
          <p:nvPr>
            <p:ph type="body" idx="1"/>
          </p:nvPr>
        </p:nvSpPr>
        <p:spPr>
          <a:xfrm>
            <a:off x="3264400" y="1538800"/>
            <a:ext cx="5331000" cy="3088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72" name="Google Shape;72;p11"/>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73" name="Google Shape;73;p11"/>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1648">
          <p15:clr>
            <a:srgbClr val="9AA0A6"/>
          </p15:clr>
        </p15:guide>
        <p15:guide id="5" pos="864">
          <p15:clr>
            <a:srgbClr val="9AA0A6"/>
          </p15:clr>
        </p15:guide>
        <p15:guide id="6" pos="1860">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7">
          <p15:clr>
            <a:srgbClr val="9AA0A6"/>
          </p15:clr>
        </p15:guide>
        <p15:guide id="13" orient="horz" pos="3162">
          <p15:clr>
            <a:srgbClr val="9AA0A6"/>
          </p15:clr>
        </p15:guide>
        <p15:guide id="14" orient="horz" pos="225">
          <p15:clr>
            <a:srgbClr val="9AA0A6"/>
          </p15:clr>
        </p15:guide>
        <p15:guide id="15" orient="horz" pos="81">
          <p15:clr>
            <a:srgbClr val="9AA0A6"/>
          </p15:clr>
        </p15:guide>
        <p15:guide id="16" orient="horz" pos="2061">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urn and Talk">
  <p:cSld name="TITLE_2_2">
    <p:spTree>
      <p:nvGrpSpPr>
        <p:cNvPr id="1" name="Shape 75"/>
        <p:cNvGrpSpPr/>
        <p:nvPr/>
      </p:nvGrpSpPr>
      <p:grpSpPr>
        <a:xfrm>
          <a:off x="0" y="0"/>
          <a:ext cx="0" cy="0"/>
          <a:chOff x="0" y="0"/>
          <a:chExt cx="0" cy="0"/>
        </a:xfrm>
      </p:grpSpPr>
      <p:sp>
        <p:nvSpPr>
          <p:cNvPr id="76" name="Google Shape;76;p12"/>
          <p:cNvSpPr/>
          <p:nvPr/>
        </p:nvSpPr>
        <p:spPr>
          <a:xfrm>
            <a:off x="0" y="-7950"/>
            <a:ext cx="2739600" cy="5159400"/>
          </a:xfrm>
          <a:prstGeom prst="rect">
            <a:avLst/>
          </a:prstGeom>
          <a:solidFill>
            <a:srgbClr val="FFAA7B"/>
          </a:solidFill>
          <a:ln w="9525" cap="flat" cmpd="sng">
            <a:solidFill>
              <a:srgbClr val="FFAA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2"/>
          <p:cNvSpPr/>
          <p:nvPr/>
        </p:nvSpPr>
        <p:spPr>
          <a:xfrm>
            <a:off x="0" y="137160"/>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Turn and Talk</a:t>
            </a:r>
            <a:endParaRPr sz="1600" b="1">
              <a:latin typeface="Helvetica Neue"/>
              <a:ea typeface="Helvetica Neue"/>
              <a:cs typeface="Helvetica Neue"/>
              <a:sym typeface="Helvetica Neue"/>
            </a:endParaRPr>
          </a:p>
        </p:txBody>
      </p:sp>
      <p:grpSp>
        <p:nvGrpSpPr>
          <p:cNvPr id="78" name="Google Shape;78;p12"/>
          <p:cNvGrpSpPr/>
          <p:nvPr/>
        </p:nvGrpSpPr>
        <p:grpSpPr>
          <a:xfrm>
            <a:off x="848600" y="365760"/>
            <a:ext cx="1042405" cy="1042405"/>
            <a:chOff x="840300" y="447850"/>
            <a:chExt cx="1216200" cy="1216200"/>
          </a:xfrm>
        </p:grpSpPr>
        <p:sp>
          <p:nvSpPr>
            <p:cNvPr id="79" name="Google Shape;79;p12"/>
            <p:cNvSpPr/>
            <p:nvPr/>
          </p:nvSpPr>
          <p:spPr>
            <a:xfrm>
              <a:off x="840300" y="447850"/>
              <a:ext cx="1216200" cy="1216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 name="Google Shape;80;p12"/>
            <p:cNvPicPr preferRelativeResize="0"/>
            <p:nvPr/>
          </p:nvPicPr>
          <p:blipFill>
            <a:blip r:embed="rId2">
              <a:alphaModFix/>
            </a:blip>
            <a:stretch>
              <a:fillRect/>
            </a:stretch>
          </p:blipFill>
          <p:spPr>
            <a:xfrm>
              <a:off x="1106441" y="714113"/>
              <a:ext cx="682518" cy="682805"/>
            </a:xfrm>
            <a:prstGeom prst="rect">
              <a:avLst/>
            </a:prstGeom>
            <a:noFill/>
            <a:ln>
              <a:noFill/>
            </a:ln>
          </p:spPr>
        </p:pic>
      </p:grpSp>
      <p:sp>
        <p:nvSpPr>
          <p:cNvPr id="81" name="Google Shape;81;p12"/>
          <p:cNvSpPr txBox="1">
            <a:spLocks noGrp="1"/>
          </p:cNvSpPr>
          <p:nvPr>
            <p:ph type="body" idx="1"/>
          </p:nvPr>
        </p:nvSpPr>
        <p:spPr>
          <a:xfrm>
            <a:off x="3271500" y="1828775"/>
            <a:ext cx="5323800" cy="27981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82" name="Google Shape;82;p12"/>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83" name="Google Shape;83;p12"/>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2"/>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1648">
          <p15:clr>
            <a:srgbClr val="9AA0A6"/>
          </p15:clr>
        </p15:guide>
        <p15:guide id="5" pos="864">
          <p15:clr>
            <a:srgbClr val="9AA0A6"/>
          </p15:clr>
        </p15:guide>
        <p15:guide id="6" pos="1860">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7">
          <p15:clr>
            <a:srgbClr val="9AA0A6"/>
          </p15:clr>
        </p15:guide>
        <p15:guide id="13" orient="horz" pos="3162">
          <p15:clr>
            <a:srgbClr val="9AA0A6"/>
          </p15:clr>
        </p15:guide>
        <p15:guide id="14" orient="horz" pos="225">
          <p15:clr>
            <a:srgbClr val="9AA0A6"/>
          </p15:clr>
        </p15:guide>
        <p15:guide id="15" orient="horz" pos="78">
          <p15:clr>
            <a:srgbClr val="9AA0A6"/>
          </p15:clr>
        </p15:guide>
        <p15:guide id="16" orient="horz" pos="2061">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ighting Question">
  <p:cSld name="TITLE_2_2_1">
    <p:spTree>
      <p:nvGrpSpPr>
        <p:cNvPr id="1" name="Shape 85"/>
        <p:cNvGrpSpPr/>
        <p:nvPr/>
      </p:nvGrpSpPr>
      <p:grpSpPr>
        <a:xfrm>
          <a:off x="0" y="0"/>
          <a:ext cx="0" cy="0"/>
          <a:chOff x="0" y="0"/>
          <a:chExt cx="0" cy="0"/>
        </a:xfrm>
      </p:grpSpPr>
      <p:sp>
        <p:nvSpPr>
          <p:cNvPr id="86" name="Google Shape;86;p13"/>
          <p:cNvSpPr/>
          <p:nvPr/>
        </p:nvSpPr>
        <p:spPr>
          <a:xfrm>
            <a:off x="0" y="-7950"/>
            <a:ext cx="2743200" cy="5159400"/>
          </a:xfrm>
          <a:prstGeom prst="rect">
            <a:avLst/>
          </a:prstGeom>
          <a:solidFill>
            <a:srgbClr val="FEE975"/>
          </a:solidFill>
          <a:ln w="9525" cap="flat" cmpd="sng">
            <a:solidFill>
              <a:srgbClr val="FEE9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3"/>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Lightning Question</a:t>
            </a:r>
            <a:endParaRPr sz="1600" b="1">
              <a:latin typeface="Helvetica Neue"/>
              <a:ea typeface="Helvetica Neue"/>
              <a:cs typeface="Helvetica Neue"/>
              <a:sym typeface="Helvetica Neue"/>
            </a:endParaRPr>
          </a:p>
        </p:txBody>
      </p:sp>
      <p:grpSp>
        <p:nvGrpSpPr>
          <p:cNvPr id="88" name="Google Shape;88;p13"/>
          <p:cNvGrpSpPr/>
          <p:nvPr/>
        </p:nvGrpSpPr>
        <p:grpSpPr>
          <a:xfrm>
            <a:off x="850392" y="365760"/>
            <a:ext cx="1042386" cy="1042386"/>
            <a:chOff x="840300" y="447850"/>
            <a:chExt cx="1534500" cy="1534500"/>
          </a:xfrm>
        </p:grpSpPr>
        <p:sp>
          <p:nvSpPr>
            <p:cNvPr id="89" name="Google Shape;89;p13"/>
            <p:cNvSpPr/>
            <p:nvPr/>
          </p:nvSpPr>
          <p:spPr>
            <a:xfrm>
              <a:off x="840300" y="447850"/>
              <a:ext cx="1534500" cy="1534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 name="Google Shape;90;p13"/>
            <p:cNvPicPr preferRelativeResize="0"/>
            <p:nvPr/>
          </p:nvPicPr>
          <p:blipFill>
            <a:blip r:embed="rId2">
              <a:alphaModFix/>
            </a:blip>
            <a:stretch>
              <a:fillRect/>
            </a:stretch>
          </p:blipFill>
          <p:spPr>
            <a:xfrm>
              <a:off x="1176486" y="784041"/>
              <a:ext cx="862125" cy="862125"/>
            </a:xfrm>
            <a:prstGeom prst="rect">
              <a:avLst/>
            </a:prstGeom>
            <a:noFill/>
            <a:ln>
              <a:noFill/>
            </a:ln>
          </p:spPr>
        </p:pic>
      </p:grpSp>
      <p:sp>
        <p:nvSpPr>
          <p:cNvPr id="91" name="Google Shape;91;p13"/>
          <p:cNvSpPr txBox="1">
            <a:spLocks noGrp="1"/>
          </p:cNvSpPr>
          <p:nvPr>
            <p:ph type="body" idx="1"/>
          </p:nvPr>
        </p:nvSpPr>
        <p:spPr>
          <a:xfrm>
            <a:off x="3271500" y="1538800"/>
            <a:ext cx="5323800" cy="30879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92" name="Google Shape;92;p13"/>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93" name="Google Shape;93;p13"/>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3"/>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orient="horz" pos="2915">
          <p15:clr>
            <a:srgbClr val="9AA0A6"/>
          </p15:clr>
        </p15:guide>
        <p15:guide id="2" orient="horz" pos="969">
          <p15:clr>
            <a:srgbClr val="9AA0A6"/>
          </p15:clr>
        </p15:guide>
        <p15:guide id="3" orient="horz" pos="553">
          <p15:clr>
            <a:srgbClr val="9AA0A6"/>
          </p15:clr>
        </p15:guide>
        <p15:guide id="4" orient="horz" pos="881">
          <p15:clr>
            <a:srgbClr val="9AA0A6"/>
          </p15:clr>
        </p15:guide>
        <p15:guide id="5" orient="horz" pos="3162">
          <p15:clr>
            <a:srgbClr val="9AA0A6"/>
          </p15:clr>
        </p15:guide>
        <p15:guide id="6" orient="horz" pos="225">
          <p15:clr>
            <a:srgbClr val="9AA0A6"/>
          </p15:clr>
        </p15:guide>
        <p15:guide id="7" orient="horz" pos="81">
          <p15:clr>
            <a:srgbClr val="9AA0A6"/>
          </p15:clr>
        </p15:guide>
        <p15:guide id="8" pos="5414">
          <p15:clr>
            <a:srgbClr val="9AA0A6"/>
          </p15:clr>
        </p15:guide>
        <p15:guide id="9" pos="80">
          <p15:clr>
            <a:srgbClr val="9AA0A6"/>
          </p15:clr>
        </p15:guide>
        <p15:guide id="10" pos="5616">
          <p15:clr>
            <a:srgbClr val="9AA0A6"/>
          </p15:clr>
        </p15:guide>
        <p15:guide id="11" pos="1648">
          <p15:clr>
            <a:srgbClr val="9AA0A6"/>
          </p15:clr>
        </p15:guide>
        <p15:guide id="12" pos="864">
          <p15:clr>
            <a:srgbClr val="9AA0A6"/>
          </p15:clr>
        </p15:guide>
        <p15:guide id="13" pos="1860">
          <p15:clr>
            <a:srgbClr val="9AA0A6"/>
          </p15:clr>
        </p15:guide>
        <p15:guide id="14" pos="3732">
          <p15:clr>
            <a:srgbClr val="9AA0A6"/>
          </p15:clr>
        </p15:guide>
        <p15:guide id="15" pos="2056">
          <p15:clr>
            <a:srgbClr val="9AA0A6"/>
          </p15:clr>
        </p15:guide>
        <p15:guide id="16" orient="horz" pos="2067">
          <p15:clr>
            <a:srgbClr val="FA7B17"/>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1pPr>
            <a:lvl2pPr lvl="1"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2pPr>
            <a:lvl3pPr lvl="2"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3pPr>
            <a:lvl4pPr lvl="3"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4pPr>
            <a:lvl5pPr lvl="4"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5pPr>
            <a:lvl6pPr lvl="5"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6pPr>
            <a:lvl7pPr lvl="6"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7pPr>
            <a:lvl8pPr lvl="7"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8pPr>
            <a:lvl9pPr lvl="8"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9pPr>
          </a:lstStyle>
          <a:p>
            <a:endParaRPr/>
          </a:p>
        </p:txBody>
      </p:sp>
      <p:sp>
        <p:nvSpPr>
          <p:cNvPr id="7" name="Google Shape;7;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5"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9" r:id="rId18"/>
    <p:sldLayoutId id="2147483670" r:id="rId19"/>
    <p:sldLayoutId id="2147483671" r:id="rId20"/>
    <p:sldLayoutId id="2147483673" r:id="rId21"/>
    <p:sldLayoutId id="2147483674" r:id="rId22"/>
    <p:sldLayoutId id="2147483675" r:id="rId23"/>
    <p:sldLayoutId id="2147483676" r:id="rId24"/>
    <p:sldLayoutId id="2147483678" r:id="rId25"/>
    <p:sldLayoutId id="2147483679" r:id="rId26"/>
    <p:sldLayoutId id="2147483680" r:id="rId27"/>
    <p:sldLayoutId id="2147483681"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docs.google.com/document/d/1ks8RJO3KVGpHvrwUA9H4kEa2tQ8R09ZcpUylsUZAyfM/edit" TargetMode="External"/><Relationship Id="rId3" Type="http://schemas.openxmlformats.org/officeDocument/2006/relationships/hyperlink" Target="https://github.com/jtessler/studio-multiplayer-game" TargetMode="External"/><Relationship Id="rId7" Type="http://schemas.openxmlformats.org/officeDocument/2006/relationships/hyperlink" Target="https://docs.google.com/a/scripted.org/document/d/1an_aanEdOoYftxjqcGB-0IxkW2BVGY5sH5SlJv9weBU/edit"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hyperlink" Target="https://docs.google.com/document/d/1GY9uXAq-3O-f1m9zmPlXbJ58IZnY3QJFstBAHcIDOHo/edit?usp=sharing" TargetMode="External"/><Relationship Id="rId5" Type="http://schemas.openxmlformats.org/officeDocument/2006/relationships/hyperlink" Target="https://docs.google.com/document/d/1aJBNiZB05F9hSrLyYjnthPaxSEjgQEmJJVIdlJtTZrw/edit" TargetMode="External"/><Relationship Id="rId4" Type="http://schemas.openxmlformats.org/officeDocument/2006/relationships/hyperlink" Target="http://scripted.joetessler.com" TargetMode="External"/><Relationship Id="rId9" Type="http://schemas.openxmlformats.org/officeDocument/2006/relationships/hyperlink" Target="https://docs.google.com/document/d/1oRPlpqN34WIRtK4U-bAR1h8nvTE4RfWPZpIhTbWIj1A"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hyperlink" Target="https://studio-multiplayer-game.firebaseapp.com/" TargetMode="External"/><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codesandbox.io/embed/2pq9w2v96j" TargetMode="External"/><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hyperlink" Target="https://github.com/jtessler/studio-multiplayer-game" TargetMode="External"/><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docs.google.com/document/d/1aJBNiZB05F9hSrLyYjnthPaxSEjgQEmJJVIdlJtTZrw/edit" TargetMode="External"/><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s://codesandbox.io/s/y2z19pplpz?fontsize=14" TargetMode="External"/><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hyperlink" Target="https://codesandbox.io/s/y2z19pplpz?fontsize=14" TargetMode="External"/><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3" Type="http://schemas.openxmlformats.org/officeDocument/2006/relationships/hyperlink" Target="https://codesandbox.io/s/y2z19pplpz?fontsize=14" TargetMode="External"/><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2.xml"/><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0.xml"/><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1.xml"/><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3" Type="http://schemas.openxmlformats.org/officeDocument/2006/relationships/hyperlink" Target="https://www.sli.do/features-google-slides?payload=eyJwcmVzZW50YXRpb25JZCI6IjFWY2M0b20tLWpGODhlRTlHV0JSaERpQ1RNVmV0Zk5XQTlwNEJBdUgyWlhJIiwic2xpZGVJZCI6IlNMSURFU19BUEkxMjc3ODIwMDFfMCJ9" TargetMode="External"/><Relationship Id="rId2" Type="http://schemas.openxmlformats.org/officeDocument/2006/relationships/notesSlide" Target="../notesSlides/notesSlide72.xml"/><Relationship Id="rId1" Type="http://schemas.openxmlformats.org/officeDocument/2006/relationships/slideLayout" Target="../slideLayouts/slideLayout28.xml"/><Relationship Id="rId4" Type="http://schemas.openxmlformats.org/officeDocument/2006/relationships/image" Target="../media/image53.png"/></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3.xml"/><Relationship Id="rId1" Type="http://schemas.openxmlformats.org/officeDocument/2006/relationships/slideLayout" Target="../slideLayouts/slideLayout17.xml"/><Relationship Id="rId4" Type="http://schemas.openxmlformats.org/officeDocument/2006/relationships/image" Target="../media/image55.png"/></Relationships>
</file>

<file path=ppt/slides/_rels/slide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hyperlink" Target="https://www.sli.do/features-google-slides?payload=eyJwcmVzZW50YXRpb25JZCI6IjFWY2M0b20tLWpGODhlRTlHV0JSaERpQ1RNVmV0Zk5XQTlwNEJBdUgyWlhJIiwic2xpZGVJZCI6IlNMSURFU19BUEkxNjU4ODQzODAyXzAifQ%3D%3D" TargetMode="External"/><Relationship Id="rId2" Type="http://schemas.openxmlformats.org/officeDocument/2006/relationships/notesSlide" Target="../notesSlides/notesSlide78.xml"/><Relationship Id="rId1" Type="http://schemas.openxmlformats.org/officeDocument/2006/relationships/slideLayout" Target="../slideLayouts/slideLayout28.xml"/><Relationship Id="rId4" Type="http://schemas.openxmlformats.org/officeDocument/2006/relationships/image" Target="../media/image53.png"/></Relationships>
</file>

<file path=ppt/slides/_rels/slide79.xml.rels><?xml version="1.0" encoding="UTF-8" standalone="yes"?>
<Relationships xmlns="http://schemas.openxmlformats.org/package/2006/relationships"><Relationship Id="rId3" Type="http://schemas.openxmlformats.org/officeDocument/2006/relationships/hyperlink" Target="https://www.sli.do/features-google-slides?payload=eyJwcmVzZW50YXRpb25JZCI6IjFWY2M0b20tLWpGODhlRTlHV0JSaERpQ1RNVmV0Zk5XQTlwNEJBdUgyWlhJIiwic2xpZGVJZCI6IlNMSURFU19BUEkxNzMyNzQ4NzYzXzAifQ%3D%3D" TargetMode="External"/><Relationship Id="rId2" Type="http://schemas.openxmlformats.org/officeDocument/2006/relationships/notesSlide" Target="../notesSlides/notesSlide79.xml"/><Relationship Id="rId1" Type="http://schemas.openxmlformats.org/officeDocument/2006/relationships/slideLayout" Target="../slideLayouts/slideLayout28.xml"/><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0.xml"/><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hyperlink" Target="https://www.sli.do/features-google-slides?payload=eyJwcmVzZW50YXRpb25JZCI6IjFWY2M0b20tLWpGODhlRTlHV0JSaERpQ1RNVmV0Zk5XQTlwNEJBdUgyWlhJIiwic2xpZGVJZCI6IlNMSURFU19BUEkyMDUxNjIxNDY0XzAifQ%3D%3D" TargetMode="External"/><Relationship Id="rId2" Type="http://schemas.openxmlformats.org/officeDocument/2006/relationships/notesSlide" Target="../notesSlides/notesSlide86.xml"/><Relationship Id="rId1" Type="http://schemas.openxmlformats.org/officeDocument/2006/relationships/slideLayout" Target="../slideLayouts/slideLayout28.xml"/><Relationship Id="rId5" Type="http://schemas.openxmlformats.org/officeDocument/2006/relationships/image" Target="../media/image61.png"/><Relationship Id="rId4" Type="http://schemas.openxmlformats.org/officeDocument/2006/relationships/image" Target="../media/image53.png"/></Relationships>
</file>

<file path=ppt/slides/_rels/slide8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1"/>
          <p:cNvSpPr txBox="1">
            <a:spLocks noGrp="1"/>
          </p:cNvSpPr>
          <p:nvPr>
            <p:ph type="subTitle" idx="1"/>
          </p:nvPr>
        </p:nvSpPr>
        <p:spPr>
          <a:xfrm>
            <a:off x="530350" y="1343500"/>
            <a:ext cx="8074200" cy="32835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Font typeface="Helvetica Neue"/>
              <a:buChar char="➔"/>
            </a:pPr>
            <a:r>
              <a:rPr lang="en" sz="1600" b="1"/>
              <a:t>Duplicate these slides for your class</a:t>
            </a:r>
            <a:endParaRPr sz="1600"/>
          </a:p>
          <a:p>
            <a:pPr marL="457200" lvl="0" indent="-330200" algn="l" rtl="0">
              <a:spcBef>
                <a:spcPts val="0"/>
              </a:spcBef>
              <a:spcAft>
                <a:spcPts val="0"/>
              </a:spcAft>
              <a:buSzPts val="1600"/>
              <a:buFont typeface="Helvetica Neue"/>
              <a:buChar char="➔"/>
            </a:pPr>
            <a:r>
              <a:rPr lang="en" sz="1600"/>
              <a:t>Review teacher notes.</a:t>
            </a:r>
            <a:endParaRPr sz="1600"/>
          </a:p>
          <a:p>
            <a:pPr marL="457200" lvl="0" indent="-330200" algn="l" rtl="0">
              <a:spcBef>
                <a:spcPts val="0"/>
              </a:spcBef>
              <a:spcAft>
                <a:spcPts val="0"/>
              </a:spcAft>
              <a:buSzPts val="1600"/>
              <a:buFont typeface="Helvetica Neue"/>
              <a:buChar char="➔"/>
            </a:pPr>
            <a:r>
              <a:rPr lang="en" sz="1600"/>
              <a:t>Edit homework/announcements slide accordingly.</a:t>
            </a:r>
            <a:endParaRPr sz="1600"/>
          </a:p>
          <a:p>
            <a:pPr marL="457200" lvl="0" indent="-330200" algn="l" rtl="0">
              <a:spcBef>
                <a:spcPts val="0"/>
              </a:spcBef>
              <a:spcAft>
                <a:spcPts val="0"/>
              </a:spcAft>
              <a:buSzPts val="1600"/>
              <a:buFont typeface="Helvetica Neue"/>
              <a:buChar char="➔"/>
            </a:pPr>
            <a:r>
              <a:rPr lang="en" sz="1600"/>
              <a:t>Update Student Daily Session Document.</a:t>
            </a:r>
            <a:endParaRPr sz="1600"/>
          </a:p>
          <a:p>
            <a:pPr marL="457200" lvl="0" indent="-330200" algn="l" rtl="0">
              <a:spcBef>
                <a:spcPts val="0"/>
              </a:spcBef>
              <a:spcAft>
                <a:spcPts val="0"/>
              </a:spcAft>
              <a:buSzPts val="1600"/>
              <a:buFont typeface="Helvetica Neue"/>
              <a:buChar char="➔"/>
            </a:pPr>
            <a:r>
              <a:rPr lang="en" sz="1600" u="sng">
                <a:solidFill>
                  <a:schemeClr val="hlink"/>
                </a:solidFill>
                <a:hlinkClick r:id="rId3"/>
              </a:rPr>
              <a:t>Starter Code</a:t>
            </a:r>
            <a:endParaRPr sz="1600">
              <a:solidFill>
                <a:schemeClr val="lt1"/>
              </a:solidFill>
            </a:endParaRPr>
          </a:p>
          <a:p>
            <a:pPr marL="457200" lvl="0" indent="-330200" algn="l" rtl="0">
              <a:spcBef>
                <a:spcPts val="0"/>
              </a:spcBef>
              <a:spcAft>
                <a:spcPts val="0"/>
              </a:spcAft>
              <a:buSzPts val="1600"/>
              <a:buFont typeface="Helvetica Neue"/>
              <a:buChar char="➔"/>
            </a:pPr>
            <a:r>
              <a:rPr lang="en" sz="1600" u="sng">
                <a:solidFill>
                  <a:schemeClr val="hlink"/>
                </a:solidFill>
                <a:hlinkClick r:id="rId4"/>
              </a:rPr>
              <a:t>Example Project</a:t>
            </a:r>
            <a:endParaRPr sz="1600">
              <a:solidFill>
                <a:schemeClr val="lt1"/>
              </a:solidFill>
            </a:endParaRPr>
          </a:p>
          <a:p>
            <a:pPr marL="457200" lvl="0" indent="-330200" algn="l" rtl="0">
              <a:spcBef>
                <a:spcPts val="0"/>
              </a:spcBef>
              <a:spcAft>
                <a:spcPts val="0"/>
              </a:spcAft>
              <a:buSzPts val="1600"/>
              <a:buFont typeface="Trebuchet MS"/>
              <a:buChar char="➔"/>
            </a:pPr>
            <a:r>
              <a:rPr lang="en" sz="1600"/>
              <a:t>Review:</a:t>
            </a:r>
            <a:r>
              <a:rPr lang="en" sz="1600">
                <a:solidFill>
                  <a:schemeClr val="lt1"/>
                </a:solidFill>
              </a:rPr>
              <a:t> </a:t>
            </a:r>
            <a:r>
              <a:rPr lang="en" sz="1600" u="sng">
                <a:solidFill>
                  <a:schemeClr val="hlink"/>
                </a:solidFill>
                <a:hlinkClick r:id="rId5"/>
              </a:rPr>
              <a:t>Project Specs</a:t>
            </a:r>
            <a:r>
              <a:rPr lang="en" sz="1600"/>
              <a:t>,</a:t>
            </a:r>
            <a:r>
              <a:rPr lang="en">
                <a:solidFill>
                  <a:schemeClr val="dk1"/>
                </a:solidFill>
              </a:rPr>
              <a:t> </a:t>
            </a:r>
            <a:r>
              <a:rPr lang="en" sz="1600" u="sng">
                <a:solidFill>
                  <a:schemeClr val="hlink"/>
                </a:solidFill>
                <a:hlinkClick r:id="rId6"/>
              </a:rPr>
              <a:t>Project Outline</a:t>
            </a:r>
            <a:r>
              <a:rPr lang="en" sz="1600"/>
              <a:t>,</a:t>
            </a:r>
            <a:r>
              <a:rPr lang="en" sz="1600">
                <a:solidFill>
                  <a:schemeClr val="lt1"/>
                </a:solidFill>
              </a:rPr>
              <a:t> </a:t>
            </a:r>
            <a:r>
              <a:rPr lang="en" sz="1600" u="sng">
                <a:solidFill>
                  <a:schemeClr val="hlink"/>
                </a:solidFill>
                <a:hlinkClick r:id="rId7"/>
              </a:rPr>
              <a:t>Presentation Specifications</a:t>
            </a:r>
            <a:r>
              <a:rPr lang="en" sz="1600"/>
              <a:t>,</a:t>
            </a:r>
            <a:r>
              <a:rPr lang="en" sz="1600">
                <a:solidFill>
                  <a:schemeClr val="lt1"/>
                </a:solidFill>
              </a:rPr>
              <a:t> </a:t>
            </a:r>
            <a:r>
              <a:rPr lang="en" sz="1600" u="sng">
                <a:solidFill>
                  <a:schemeClr val="hlink"/>
                </a:solidFill>
                <a:hlinkClick r:id="rId8"/>
              </a:rPr>
              <a:t>Pitch Guidelines</a:t>
            </a:r>
            <a:r>
              <a:rPr lang="en" sz="1600" b="1"/>
              <a:t>,</a:t>
            </a:r>
            <a:r>
              <a:rPr lang="en" sz="1600" b="1">
                <a:solidFill>
                  <a:schemeClr val="lt1"/>
                </a:solidFill>
              </a:rPr>
              <a:t> </a:t>
            </a:r>
            <a:r>
              <a:rPr lang="en" sz="1600" u="sng">
                <a:solidFill>
                  <a:schemeClr val="hlink"/>
                </a:solidFill>
                <a:hlinkClick r:id="rId9"/>
              </a:rPr>
              <a:t>Project Planning Template</a:t>
            </a:r>
            <a:r>
              <a:rPr lang="en" sz="2700">
                <a:solidFill>
                  <a:schemeClr val="dk1"/>
                </a:solidFill>
              </a:rPr>
              <a:t> </a:t>
            </a:r>
            <a:endParaRPr sz="1300" b="1">
              <a:solidFill>
                <a:schemeClr val="lt1"/>
              </a:solidFill>
            </a:endParaRPr>
          </a:p>
          <a:p>
            <a:pPr marL="457200" lvl="0" indent="-317500" algn="l" rtl="0">
              <a:spcBef>
                <a:spcPts val="0"/>
              </a:spcBef>
              <a:spcAft>
                <a:spcPts val="0"/>
              </a:spcAft>
              <a:buSzPts val="1400"/>
              <a:buChar char="➔"/>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4"/>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Tic-tac-toe Requirements</a:t>
            </a:r>
            <a:endParaRPr/>
          </a:p>
        </p:txBody>
      </p:sp>
      <p:sp>
        <p:nvSpPr>
          <p:cNvPr id="327" name="Google Shape;327;p44"/>
          <p:cNvSpPr txBox="1"/>
          <p:nvPr/>
        </p:nvSpPr>
        <p:spPr>
          <a:xfrm>
            <a:off x="532950" y="1257300"/>
            <a:ext cx="8078100" cy="3311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0"/>
              </a:spcAft>
              <a:buNone/>
            </a:pPr>
            <a:r>
              <a:rPr lang="en" sz="1800">
                <a:latin typeface="Helvetica Neue"/>
                <a:ea typeface="Helvetica Neue"/>
                <a:cs typeface="Helvetica Neue"/>
                <a:sym typeface="Helvetica Neue"/>
              </a:rPr>
              <a:t>Think about as many scenarios and corner-cases as you can. Here are some that were missing from the tic-tac-toe example:</a:t>
            </a:r>
            <a:endParaRPr sz="1800">
              <a:latin typeface="Helvetica Neue"/>
              <a:ea typeface="Helvetica Neue"/>
              <a:cs typeface="Helvetica Neue"/>
              <a:sym typeface="Helvetica Neue"/>
            </a:endParaRPr>
          </a:p>
          <a:p>
            <a:pPr marL="457200" lvl="0" indent="-342900" algn="l" rtl="0">
              <a:lnSpc>
                <a:spcPct val="115000"/>
              </a:lnSpc>
              <a:spcBef>
                <a:spcPts val="1200"/>
              </a:spcBef>
              <a:spcAft>
                <a:spcPts val="0"/>
              </a:spcAft>
              <a:buSzPts val="1800"/>
              <a:buFont typeface="Helvetica Neue"/>
              <a:buChar char="➔"/>
            </a:pPr>
            <a:r>
              <a:rPr lang="en" sz="1800">
                <a:latin typeface="Helvetica Neue"/>
                <a:ea typeface="Helvetica Neue"/>
                <a:cs typeface="Helvetica Neue"/>
                <a:sym typeface="Helvetica Neue"/>
              </a:rPr>
              <a:t>What does the first user see while waiting for another user to play the game?</a:t>
            </a:r>
            <a:endParaRPr sz="1800">
              <a:latin typeface="Helvetica Neue"/>
              <a:ea typeface="Helvetica Neue"/>
              <a:cs typeface="Helvetica Neue"/>
              <a:sym typeface="Helvetica Neue"/>
            </a:endParaRPr>
          </a:p>
          <a:p>
            <a:pPr marL="457200" lvl="0" indent="-342900" algn="l" rtl="0">
              <a:lnSpc>
                <a:spcPct val="115000"/>
              </a:lnSpc>
              <a:spcBef>
                <a:spcPts val="0"/>
              </a:spcBef>
              <a:spcAft>
                <a:spcPts val="0"/>
              </a:spcAft>
              <a:buSzPts val="1800"/>
              <a:buFont typeface="Helvetica Neue"/>
              <a:buChar char="➔"/>
            </a:pPr>
            <a:r>
              <a:rPr lang="en" sz="1800">
                <a:latin typeface="Helvetica Neue"/>
                <a:ea typeface="Helvetica Neue"/>
                <a:cs typeface="Helvetica Neue"/>
                <a:sym typeface="Helvetica Neue"/>
              </a:rPr>
              <a:t>What happens if a third user tries to enter the game?</a:t>
            </a:r>
            <a:endParaRPr sz="1800">
              <a:latin typeface="Helvetica Neue"/>
              <a:ea typeface="Helvetica Neue"/>
              <a:cs typeface="Helvetica Neue"/>
              <a:sym typeface="Helvetica Neue"/>
            </a:endParaRPr>
          </a:p>
          <a:p>
            <a:pPr marL="457200" lvl="0" indent="-342900" algn="l" rtl="0">
              <a:lnSpc>
                <a:spcPct val="115000"/>
              </a:lnSpc>
              <a:spcBef>
                <a:spcPts val="0"/>
              </a:spcBef>
              <a:spcAft>
                <a:spcPts val="0"/>
              </a:spcAft>
              <a:buSzPts val="1800"/>
              <a:buFont typeface="Helvetica Neue"/>
              <a:buChar char="➔"/>
            </a:pPr>
            <a:r>
              <a:rPr lang="en" sz="1800">
                <a:latin typeface="Helvetica Neue"/>
                <a:ea typeface="Helvetica Neue"/>
                <a:cs typeface="Helvetica Neue"/>
                <a:sym typeface="Helvetica Neue"/>
              </a:rPr>
              <a:t>What if a user clicks a square that already has an X or an O?</a:t>
            </a:r>
            <a:endParaRPr sz="1800">
              <a:latin typeface="Helvetica Neue"/>
              <a:ea typeface="Helvetica Neue"/>
              <a:cs typeface="Helvetica Neue"/>
              <a:sym typeface="Helvetica Neue"/>
            </a:endParaRPr>
          </a:p>
          <a:p>
            <a:pPr marL="0" lvl="0" indent="0" algn="l" rtl="0">
              <a:lnSpc>
                <a:spcPct val="115000"/>
              </a:lnSpc>
              <a:spcBef>
                <a:spcPts val="1200"/>
              </a:spcBef>
              <a:spcAft>
                <a:spcPts val="1200"/>
              </a:spcAft>
              <a:buNone/>
            </a:pPr>
            <a:r>
              <a:rPr lang="en" sz="1800">
                <a:latin typeface="Helvetica Neue"/>
                <a:ea typeface="Helvetica Neue"/>
                <a:cs typeface="Helvetica Neue"/>
                <a:sym typeface="Helvetica Neue"/>
              </a:rPr>
              <a:t>When writing your requirements think about the minimum viable product (MVP). What is the minimum behavior to implement your idea? </a:t>
            </a:r>
            <a:r>
              <a:rPr lang="en" sz="1800" b="1">
                <a:latin typeface="Helvetica Neue"/>
                <a:ea typeface="Helvetica Neue"/>
                <a:cs typeface="Helvetica Neue"/>
                <a:sym typeface="Helvetica Neue"/>
              </a:rPr>
              <a:t>Only</a:t>
            </a:r>
            <a:r>
              <a:rPr lang="en" sz="1800">
                <a:latin typeface="Helvetica Neue"/>
                <a:ea typeface="Helvetica Neue"/>
                <a:cs typeface="Helvetica Neue"/>
                <a:sym typeface="Helvetica Neue"/>
              </a:rPr>
              <a:t> after discovering requirements for this should you think about stretch goals.</a:t>
            </a:r>
            <a:endParaRPr sz="1800">
              <a:latin typeface="Helvetica Neue"/>
              <a:ea typeface="Helvetica Neue"/>
              <a:cs typeface="Helvetica Neue"/>
              <a:sym typeface="Helvetica Neue"/>
            </a:endParaRPr>
          </a:p>
        </p:txBody>
      </p:sp>
    </p:spTree>
    <p:extLst>
      <p:ext uri="{BB962C8B-B14F-4D97-AF65-F5344CB8AC3E}">
        <p14:creationId xmlns:p14="http://schemas.microsoft.com/office/powerpoint/2010/main" val="33703261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48"/>
          <p:cNvSpPr txBox="1"/>
          <p:nvPr/>
        </p:nvSpPr>
        <p:spPr>
          <a:xfrm>
            <a:off x="580575" y="1938000"/>
            <a:ext cx="7948200" cy="29127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6F42C1"/>
                </a:solidFill>
                <a:latin typeface="Consolas"/>
                <a:ea typeface="Consolas"/>
                <a:cs typeface="Consolas"/>
                <a:sym typeface="Consolas"/>
              </a:rPr>
              <a:t>render</a:t>
            </a:r>
            <a:r>
              <a:rPr lang="en" sz="1600">
                <a:solidFill>
                  <a:srgbClr val="24292E"/>
                </a:solidFill>
                <a:latin typeface="Consolas"/>
                <a:ea typeface="Consolas"/>
                <a:cs typeface="Consolas"/>
                <a:sym typeface="Consolas"/>
              </a:rPr>
              <a:t>() {</a:t>
            </a:r>
            <a:endParaRPr sz="1600">
              <a:solidFill>
                <a:srgbClr val="24292E"/>
              </a:solidFill>
              <a:latin typeface="Consolas"/>
              <a:ea typeface="Consolas"/>
              <a:cs typeface="Consolas"/>
              <a:sym typeface="Consolas"/>
            </a:endParaRPr>
          </a:p>
          <a:p>
            <a:pPr marL="0" lvl="0" indent="0" algn="l" rtl="0">
              <a:spcBef>
                <a:spcPts val="0"/>
              </a:spcBef>
              <a:spcAft>
                <a:spcPts val="0"/>
              </a:spcAft>
              <a:buNone/>
            </a:pPr>
            <a:r>
              <a:rPr lang="en" sz="1600">
                <a:solidFill>
                  <a:srgbClr val="24292E"/>
                </a:solidFill>
                <a:latin typeface="Consolas"/>
                <a:ea typeface="Consolas"/>
                <a:cs typeface="Consolas"/>
                <a:sym typeface="Consolas"/>
              </a:rPr>
              <a:t>  </a:t>
            </a:r>
            <a:r>
              <a:rPr lang="en" sz="1600">
                <a:solidFill>
                  <a:srgbClr val="D73A49"/>
                </a:solidFill>
                <a:latin typeface="Consolas"/>
                <a:ea typeface="Consolas"/>
                <a:cs typeface="Consolas"/>
                <a:sym typeface="Consolas"/>
              </a:rPr>
              <a:t>var</a:t>
            </a:r>
            <a:r>
              <a:rPr lang="en" sz="1600">
                <a:solidFill>
                  <a:srgbClr val="24292E"/>
                </a:solidFill>
                <a:latin typeface="Consolas"/>
                <a:ea typeface="Consolas"/>
                <a:cs typeface="Consolas"/>
                <a:sym typeface="Consolas"/>
              </a:rPr>
              <a:t> buttons </a:t>
            </a:r>
            <a:r>
              <a:rPr lang="en" sz="1600">
                <a:solidFill>
                  <a:srgbClr val="D73A49"/>
                </a:solidFill>
                <a:latin typeface="Consolas"/>
                <a:ea typeface="Consolas"/>
                <a:cs typeface="Consolas"/>
                <a:sym typeface="Consolas"/>
              </a:rPr>
              <a:t>=</a:t>
            </a:r>
            <a:r>
              <a:rPr lang="en" sz="1600">
                <a:solidFill>
                  <a:srgbClr val="24292E"/>
                </a:solidFill>
                <a:latin typeface="Consolas"/>
                <a:ea typeface="Consolas"/>
                <a:cs typeface="Consolas"/>
                <a:sym typeface="Consolas"/>
              </a:rPr>
              <a:t> </a:t>
            </a:r>
            <a:r>
              <a:rPr lang="en" sz="1600">
                <a:solidFill>
                  <a:srgbClr val="005CC5"/>
                </a:solidFill>
                <a:latin typeface="Consolas"/>
                <a:ea typeface="Consolas"/>
                <a:cs typeface="Consolas"/>
                <a:sym typeface="Consolas"/>
              </a:rPr>
              <a:t>this</a:t>
            </a:r>
            <a:r>
              <a:rPr lang="en" sz="1600">
                <a:solidFill>
                  <a:srgbClr val="24292E"/>
                </a:solidFill>
                <a:latin typeface="Consolas"/>
                <a:ea typeface="Consolas"/>
                <a:cs typeface="Consolas"/>
                <a:sym typeface="Consolas"/>
              </a:rPr>
              <a:t>.state.cellState.</a:t>
            </a:r>
            <a:r>
              <a:rPr lang="en" sz="1600">
                <a:solidFill>
                  <a:srgbClr val="6F42C1"/>
                </a:solidFill>
                <a:latin typeface="Consolas"/>
                <a:ea typeface="Consolas"/>
                <a:cs typeface="Consolas"/>
                <a:sym typeface="Consolas"/>
              </a:rPr>
              <a:t>map</a:t>
            </a:r>
            <a:r>
              <a:rPr lang="en" sz="1600">
                <a:solidFill>
                  <a:srgbClr val="24292E"/>
                </a:solidFill>
                <a:latin typeface="Consolas"/>
                <a:ea typeface="Consolas"/>
                <a:cs typeface="Consolas"/>
                <a:sym typeface="Consolas"/>
              </a:rPr>
              <a:t>((state, </a:t>
            </a:r>
            <a:r>
              <a:rPr lang="en" sz="1600" b="1">
                <a:solidFill>
                  <a:srgbClr val="EF5330"/>
                </a:solidFill>
                <a:latin typeface="Consolas"/>
                <a:ea typeface="Consolas"/>
                <a:cs typeface="Consolas"/>
                <a:sym typeface="Consolas"/>
              </a:rPr>
              <a:t>i</a:t>
            </a:r>
            <a:r>
              <a:rPr lang="en" sz="1600">
                <a:solidFill>
                  <a:srgbClr val="24292E"/>
                </a:solidFill>
                <a:latin typeface="Consolas"/>
                <a:ea typeface="Consolas"/>
                <a:cs typeface="Consolas"/>
                <a:sym typeface="Consolas"/>
              </a:rPr>
              <a:t>) </a:t>
            </a:r>
            <a:r>
              <a:rPr lang="en" sz="1600">
                <a:solidFill>
                  <a:srgbClr val="D73A49"/>
                </a:solidFill>
                <a:latin typeface="Consolas"/>
                <a:ea typeface="Consolas"/>
                <a:cs typeface="Consolas"/>
                <a:sym typeface="Consolas"/>
              </a:rPr>
              <a:t>=&gt;</a:t>
            </a:r>
            <a:r>
              <a:rPr lang="en" sz="1600">
                <a:solidFill>
                  <a:srgbClr val="24292E"/>
                </a:solidFill>
                <a:latin typeface="Consolas"/>
                <a:ea typeface="Consolas"/>
                <a:cs typeface="Consolas"/>
                <a:sym typeface="Consolas"/>
              </a:rPr>
              <a:t> (</a:t>
            </a:r>
            <a:endParaRPr sz="1600">
              <a:solidFill>
                <a:srgbClr val="24292E"/>
              </a:solidFill>
              <a:latin typeface="Consolas"/>
              <a:ea typeface="Consolas"/>
              <a:cs typeface="Consolas"/>
              <a:sym typeface="Consolas"/>
            </a:endParaRPr>
          </a:p>
          <a:p>
            <a:pPr marL="0" lvl="0" indent="0" algn="l" rtl="0">
              <a:spcBef>
                <a:spcPts val="0"/>
              </a:spcBef>
              <a:spcAft>
                <a:spcPts val="0"/>
              </a:spcAft>
              <a:buNone/>
            </a:pPr>
            <a:r>
              <a:rPr lang="en" sz="1600">
                <a:solidFill>
                  <a:srgbClr val="24292E"/>
                </a:solidFill>
                <a:latin typeface="Consolas"/>
                <a:ea typeface="Consolas"/>
                <a:cs typeface="Consolas"/>
                <a:sym typeface="Consolas"/>
              </a:rPr>
              <a:t>    </a:t>
            </a:r>
            <a:r>
              <a:rPr lang="en" sz="1600">
                <a:solidFill>
                  <a:srgbClr val="D73A49"/>
                </a:solidFill>
                <a:latin typeface="Consolas"/>
                <a:ea typeface="Consolas"/>
                <a:cs typeface="Consolas"/>
                <a:sym typeface="Consolas"/>
              </a:rPr>
              <a:t>&lt;</a:t>
            </a:r>
            <a:r>
              <a:rPr lang="en" sz="1600">
                <a:solidFill>
                  <a:srgbClr val="24292E"/>
                </a:solidFill>
                <a:latin typeface="Consolas"/>
                <a:ea typeface="Consolas"/>
                <a:cs typeface="Consolas"/>
                <a:sym typeface="Consolas"/>
              </a:rPr>
              <a:t>button onClick</a:t>
            </a:r>
            <a:r>
              <a:rPr lang="en" sz="1600">
                <a:solidFill>
                  <a:srgbClr val="D73A49"/>
                </a:solidFill>
                <a:latin typeface="Consolas"/>
                <a:ea typeface="Consolas"/>
                <a:cs typeface="Consolas"/>
                <a:sym typeface="Consolas"/>
              </a:rPr>
              <a:t>=</a:t>
            </a:r>
            <a:r>
              <a:rPr lang="en" sz="1600">
                <a:solidFill>
                  <a:srgbClr val="24292E"/>
                </a:solidFill>
                <a:latin typeface="Consolas"/>
                <a:ea typeface="Consolas"/>
                <a:cs typeface="Consolas"/>
                <a:sym typeface="Consolas"/>
              </a:rPr>
              <a:t>{() </a:t>
            </a:r>
            <a:r>
              <a:rPr lang="en" sz="1600">
                <a:solidFill>
                  <a:srgbClr val="D73A49"/>
                </a:solidFill>
                <a:latin typeface="Consolas"/>
                <a:ea typeface="Consolas"/>
                <a:cs typeface="Consolas"/>
                <a:sym typeface="Consolas"/>
              </a:rPr>
              <a:t>=&gt;</a:t>
            </a:r>
            <a:r>
              <a:rPr lang="en" sz="1600">
                <a:solidFill>
                  <a:srgbClr val="24292E"/>
                </a:solidFill>
                <a:latin typeface="Consolas"/>
                <a:ea typeface="Consolas"/>
                <a:cs typeface="Consolas"/>
                <a:sym typeface="Consolas"/>
              </a:rPr>
              <a:t> </a:t>
            </a:r>
            <a:r>
              <a:rPr lang="en" sz="1600">
                <a:solidFill>
                  <a:srgbClr val="005CC5"/>
                </a:solidFill>
                <a:latin typeface="Consolas"/>
                <a:ea typeface="Consolas"/>
                <a:cs typeface="Consolas"/>
                <a:sym typeface="Consolas"/>
              </a:rPr>
              <a:t>this</a:t>
            </a:r>
            <a:r>
              <a:rPr lang="en" sz="1600">
                <a:solidFill>
                  <a:srgbClr val="24292E"/>
                </a:solidFill>
                <a:latin typeface="Consolas"/>
                <a:ea typeface="Consolas"/>
                <a:cs typeface="Consolas"/>
                <a:sym typeface="Consolas"/>
              </a:rPr>
              <a:t>.</a:t>
            </a:r>
            <a:r>
              <a:rPr lang="en" sz="1600">
                <a:solidFill>
                  <a:srgbClr val="6F42C1"/>
                </a:solidFill>
                <a:latin typeface="Consolas"/>
                <a:ea typeface="Consolas"/>
                <a:cs typeface="Consolas"/>
                <a:sym typeface="Consolas"/>
              </a:rPr>
              <a:t>handleButtonClick</a:t>
            </a:r>
            <a:r>
              <a:rPr lang="en" sz="1600">
                <a:solidFill>
                  <a:srgbClr val="24292E"/>
                </a:solidFill>
                <a:latin typeface="Consolas"/>
                <a:ea typeface="Consolas"/>
                <a:cs typeface="Consolas"/>
                <a:sym typeface="Consolas"/>
              </a:rPr>
              <a:t>(</a:t>
            </a:r>
            <a:r>
              <a:rPr lang="en" sz="1600" b="1">
                <a:solidFill>
                  <a:srgbClr val="EF5330"/>
                </a:solidFill>
                <a:latin typeface="Consolas"/>
                <a:ea typeface="Consolas"/>
                <a:cs typeface="Consolas"/>
                <a:sym typeface="Consolas"/>
              </a:rPr>
              <a:t>i</a:t>
            </a:r>
            <a:r>
              <a:rPr lang="en" sz="1600">
                <a:solidFill>
                  <a:srgbClr val="24292E"/>
                </a:solidFill>
                <a:latin typeface="Consolas"/>
                <a:ea typeface="Consolas"/>
                <a:cs typeface="Consolas"/>
                <a:sym typeface="Consolas"/>
              </a:rPr>
              <a:t>)}</a:t>
            </a:r>
            <a:r>
              <a:rPr lang="en" sz="1600">
                <a:solidFill>
                  <a:srgbClr val="D73A49"/>
                </a:solidFill>
                <a:latin typeface="Consolas"/>
                <a:ea typeface="Consolas"/>
                <a:cs typeface="Consolas"/>
                <a:sym typeface="Consolas"/>
              </a:rPr>
              <a:t>&gt;</a:t>
            </a:r>
            <a:endParaRPr sz="1600">
              <a:solidFill>
                <a:srgbClr val="D73A49"/>
              </a:solidFill>
              <a:latin typeface="Consolas"/>
              <a:ea typeface="Consolas"/>
              <a:cs typeface="Consolas"/>
              <a:sym typeface="Consolas"/>
            </a:endParaRPr>
          </a:p>
          <a:p>
            <a:pPr marL="0" lvl="0" indent="0" algn="l" rtl="0">
              <a:spcBef>
                <a:spcPts val="0"/>
              </a:spcBef>
              <a:spcAft>
                <a:spcPts val="0"/>
              </a:spcAft>
              <a:buNone/>
            </a:pPr>
            <a:br>
              <a:rPr lang="en" sz="1600">
                <a:solidFill>
                  <a:srgbClr val="D73A49"/>
                </a:solidFill>
                <a:latin typeface="Consolas"/>
                <a:ea typeface="Consolas"/>
                <a:cs typeface="Consolas"/>
                <a:sym typeface="Consolas"/>
              </a:rPr>
            </a:br>
            <a:r>
              <a:rPr lang="en" sz="1600">
                <a:solidFill>
                  <a:srgbClr val="24292E"/>
                </a:solidFill>
                <a:latin typeface="Consolas"/>
                <a:ea typeface="Consolas"/>
                <a:cs typeface="Consolas"/>
                <a:sym typeface="Consolas"/>
              </a:rPr>
              <a:t>      {state}</a:t>
            </a:r>
            <a:br>
              <a:rPr lang="en" sz="1600">
                <a:solidFill>
                  <a:srgbClr val="24292E"/>
                </a:solidFill>
                <a:latin typeface="Consolas"/>
                <a:ea typeface="Consolas"/>
                <a:cs typeface="Consolas"/>
                <a:sym typeface="Consolas"/>
              </a:rPr>
            </a:br>
            <a:r>
              <a:rPr lang="en" sz="1600">
                <a:solidFill>
                  <a:srgbClr val="D73A49"/>
                </a:solidFill>
                <a:latin typeface="Consolas"/>
                <a:ea typeface="Consolas"/>
                <a:cs typeface="Consolas"/>
                <a:sym typeface="Consolas"/>
              </a:rPr>
              <a:t>    &lt;/</a:t>
            </a:r>
            <a:r>
              <a:rPr lang="en" sz="1600">
                <a:solidFill>
                  <a:srgbClr val="24292E"/>
                </a:solidFill>
                <a:latin typeface="Consolas"/>
                <a:ea typeface="Consolas"/>
                <a:cs typeface="Consolas"/>
                <a:sym typeface="Consolas"/>
              </a:rPr>
              <a:t>button</a:t>
            </a:r>
            <a:r>
              <a:rPr lang="en" sz="1600">
                <a:solidFill>
                  <a:srgbClr val="D73A49"/>
                </a:solidFill>
                <a:latin typeface="Consolas"/>
                <a:ea typeface="Consolas"/>
                <a:cs typeface="Consolas"/>
                <a:sym typeface="Consolas"/>
              </a:rPr>
              <a:t>&gt;</a:t>
            </a:r>
            <a:br>
              <a:rPr lang="en" sz="1600">
                <a:solidFill>
                  <a:srgbClr val="24292E"/>
                </a:solidFill>
                <a:latin typeface="Consolas"/>
                <a:ea typeface="Consolas"/>
                <a:cs typeface="Consolas"/>
                <a:sym typeface="Consolas"/>
              </a:rPr>
            </a:br>
            <a:r>
              <a:rPr lang="en" sz="1600">
                <a:solidFill>
                  <a:srgbClr val="24292E"/>
                </a:solidFill>
                <a:latin typeface="Consolas"/>
                <a:ea typeface="Consolas"/>
                <a:cs typeface="Consolas"/>
                <a:sym typeface="Consolas"/>
              </a:rPr>
              <a:t>  ));</a:t>
            </a:r>
            <a:endParaRPr sz="1600">
              <a:solidFill>
                <a:srgbClr val="24292E"/>
              </a:solidFill>
              <a:latin typeface="Consolas"/>
              <a:ea typeface="Consolas"/>
              <a:cs typeface="Consolas"/>
              <a:sym typeface="Consolas"/>
            </a:endParaRPr>
          </a:p>
          <a:p>
            <a:pPr marL="0" lvl="0" indent="0" algn="l" rtl="0">
              <a:spcBef>
                <a:spcPts val="0"/>
              </a:spcBef>
              <a:spcAft>
                <a:spcPts val="0"/>
              </a:spcAft>
              <a:buNone/>
            </a:pPr>
            <a:r>
              <a:rPr lang="en" sz="1600">
                <a:solidFill>
                  <a:srgbClr val="24292E"/>
                </a:solidFill>
                <a:latin typeface="Consolas"/>
                <a:ea typeface="Consolas"/>
                <a:cs typeface="Consolas"/>
                <a:sym typeface="Consolas"/>
              </a:rPr>
              <a:t>  </a:t>
            </a:r>
            <a:r>
              <a:rPr lang="en" sz="1600">
                <a:solidFill>
                  <a:srgbClr val="D73A49"/>
                </a:solidFill>
                <a:latin typeface="Consolas"/>
                <a:ea typeface="Consolas"/>
                <a:cs typeface="Consolas"/>
                <a:sym typeface="Consolas"/>
              </a:rPr>
              <a:t>return</a:t>
            </a:r>
            <a:r>
              <a:rPr lang="en" sz="1600">
                <a:solidFill>
                  <a:srgbClr val="24292E"/>
                </a:solidFill>
                <a:latin typeface="Consolas"/>
                <a:ea typeface="Consolas"/>
                <a:cs typeface="Consolas"/>
                <a:sym typeface="Consolas"/>
              </a:rPr>
              <a:t> (</a:t>
            </a:r>
            <a:br>
              <a:rPr lang="en" sz="1600">
                <a:solidFill>
                  <a:srgbClr val="24292E"/>
                </a:solidFill>
                <a:latin typeface="Consolas"/>
                <a:ea typeface="Consolas"/>
                <a:cs typeface="Consolas"/>
                <a:sym typeface="Consolas"/>
              </a:rPr>
            </a:br>
            <a:r>
              <a:rPr lang="en" sz="1600">
                <a:solidFill>
                  <a:srgbClr val="24292E"/>
                </a:solidFill>
                <a:latin typeface="Consolas"/>
                <a:ea typeface="Consolas"/>
                <a:cs typeface="Consolas"/>
                <a:sym typeface="Consolas"/>
              </a:rPr>
              <a:t>    </a:t>
            </a:r>
            <a:r>
              <a:rPr lang="en" sz="1600">
                <a:solidFill>
                  <a:srgbClr val="D73A49"/>
                </a:solidFill>
                <a:latin typeface="Consolas"/>
                <a:ea typeface="Consolas"/>
                <a:cs typeface="Consolas"/>
                <a:sym typeface="Consolas"/>
              </a:rPr>
              <a:t>&lt;</a:t>
            </a:r>
            <a:r>
              <a:rPr lang="en" sz="1600">
                <a:solidFill>
                  <a:srgbClr val="24292E"/>
                </a:solidFill>
                <a:latin typeface="Consolas"/>
                <a:ea typeface="Consolas"/>
                <a:cs typeface="Consolas"/>
                <a:sym typeface="Consolas"/>
              </a:rPr>
              <a:t>div</a:t>
            </a:r>
            <a:r>
              <a:rPr lang="en" sz="1600">
                <a:solidFill>
                  <a:srgbClr val="D73A49"/>
                </a:solidFill>
                <a:latin typeface="Consolas"/>
                <a:ea typeface="Consolas"/>
                <a:cs typeface="Consolas"/>
                <a:sym typeface="Consolas"/>
              </a:rPr>
              <a:t>&gt;</a:t>
            </a:r>
            <a:r>
              <a:rPr lang="en" sz="1600">
                <a:solidFill>
                  <a:srgbClr val="24292E"/>
                </a:solidFill>
                <a:latin typeface="Consolas"/>
                <a:ea typeface="Consolas"/>
                <a:cs typeface="Consolas"/>
                <a:sym typeface="Consolas"/>
              </a:rPr>
              <a:t>{buttons[</a:t>
            </a:r>
            <a:r>
              <a:rPr lang="en" sz="1600">
                <a:solidFill>
                  <a:srgbClr val="005CC5"/>
                </a:solidFill>
                <a:latin typeface="Consolas"/>
                <a:ea typeface="Consolas"/>
                <a:cs typeface="Consolas"/>
                <a:sym typeface="Consolas"/>
              </a:rPr>
              <a:t>0</a:t>
            </a:r>
            <a:r>
              <a:rPr lang="en" sz="1600">
                <a:solidFill>
                  <a:srgbClr val="24292E"/>
                </a:solidFill>
                <a:latin typeface="Consolas"/>
                <a:ea typeface="Consolas"/>
                <a:cs typeface="Consolas"/>
                <a:sym typeface="Consolas"/>
              </a:rPr>
              <a:t>]} {buttons[</a:t>
            </a:r>
            <a:r>
              <a:rPr lang="en" sz="1600">
                <a:solidFill>
                  <a:srgbClr val="005CC5"/>
                </a:solidFill>
                <a:latin typeface="Consolas"/>
                <a:ea typeface="Consolas"/>
                <a:cs typeface="Consolas"/>
                <a:sym typeface="Consolas"/>
              </a:rPr>
              <a:t>1</a:t>
            </a:r>
            <a:r>
              <a:rPr lang="en" sz="1600">
                <a:solidFill>
                  <a:srgbClr val="24292E"/>
                </a:solidFill>
                <a:latin typeface="Consolas"/>
                <a:ea typeface="Consolas"/>
                <a:cs typeface="Consolas"/>
                <a:sym typeface="Consolas"/>
              </a:rPr>
              <a:t>]} ...</a:t>
            </a:r>
            <a:r>
              <a:rPr lang="en" sz="1600">
                <a:solidFill>
                  <a:srgbClr val="D73A49"/>
                </a:solidFill>
                <a:latin typeface="Consolas"/>
                <a:ea typeface="Consolas"/>
                <a:cs typeface="Consolas"/>
                <a:sym typeface="Consolas"/>
              </a:rPr>
              <a:t>&lt;/</a:t>
            </a:r>
            <a:r>
              <a:rPr lang="en" sz="1600">
                <a:solidFill>
                  <a:srgbClr val="24292E"/>
                </a:solidFill>
                <a:latin typeface="Consolas"/>
                <a:ea typeface="Consolas"/>
                <a:cs typeface="Consolas"/>
                <a:sym typeface="Consolas"/>
              </a:rPr>
              <a:t>div</a:t>
            </a:r>
            <a:r>
              <a:rPr lang="en" sz="1600">
                <a:solidFill>
                  <a:srgbClr val="D73A49"/>
                </a:solidFill>
                <a:latin typeface="Consolas"/>
                <a:ea typeface="Consolas"/>
                <a:cs typeface="Consolas"/>
                <a:sym typeface="Consolas"/>
              </a:rPr>
              <a:t>&gt;</a:t>
            </a:r>
            <a:br>
              <a:rPr lang="en" sz="1600">
                <a:solidFill>
                  <a:srgbClr val="24292E"/>
                </a:solidFill>
                <a:latin typeface="Consolas"/>
                <a:ea typeface="Consolas"/>
                <a:cs typeface="Consolas"/>
                <a:sym typeface="Consolas"/>
              </a:rPr>
            </a:br>
            <a:r>
              <a:rPr lang="en" sz="1600">
                <a:solidFill>
                  <a:srgbClr val="24292E"/>
                </a:solidFill>
                <a:latin typeface="Consolas"/>
                <a:ea typeface="Consolas"/>
                <a:cs typeface="Consolas"/>
                <a:sym typeface="Consolas"/>
              </a:rPr>
              <a:t>  );</a:t>
            </a:r>
            <a:br>
              <a:rPr lang="en" sz="1600">
                <a:solidFill>
                  <a:srgbClr val="24292E"/>
                </a:solidFill>
                <a:latin typeface="Consolas"/>
                <a:ea typeface="Consolas"/>
                <a:cs typeface="Consolas"/>
                <a:sym typeface="Consolas"/>
              </a:rPr>
            </a:br>
            <a:r>
              <a:rPr lang="en" sz="1600">
                <a:solidFill>
                  <a:srgbClr val="24292E"/>
                </a:solidFill>
                <a:latin typeface="Consolas"/>
                <a:ea typeface="Consolas"/>
                <a:cs typeface="Consolas"/>
                <a:sym typeface="Consolas"/>
              </a:rPr>
              <a:t>}</a:t>
            </a:r>
            <a:endParaRPr sz="2200">
              <a:solidFill>
                <a:srgbClr val="6F42C1"/>
              </a:solidFill>
              <a:latin typeface="Consolas"/>
              <a:ea typeface="Consolas"/>
              <a:cs typeface="Consolas"/>
              <a:sym typeface="Consolas"/>
            </a:endParaRPr>
          </a:p>
        </p:txBody>
      </p:sp>
      <p:sp>
        <p:nvSpPr>
          <p:cNvPr id="396" name="Google Shape;396;p48"/>
          <p:cNvSpPr txBox="1"/>
          <p:nvPr/>
        </p:nvSpPr>
        <p:spPr>
          <a:xfrm>
            <a:off x="311700" y="1052178"/>
            <a:ext cx="8520600" cy="88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Helvetica Neue"/>
                <a:ea typeface="Helvetica Neue"/>
                <a:cs typeface="Helvetica Neue"/>
                <a:sym typeface="Helvetica Neue"/>
              </a:rPr>
              <a:t>Use </a:t>
            </a:r>
            <a:r>
              <a:rPr lang="en" sz="2400" b="1">
                <a:latin typeface="Consolas"/>
                <a:ea typeface="Consolas"/>
                <a:cs typeface="Consolas"/>
                <a:sym typeface="Consolas"/>
              </a:rPr>
              <a:t>this.isMyTurn()</a:t>
            </a:r>
            <a:r>
              <a:rPr lang="en" sz="2400">
                <a:latin typeface="Roboto Slab"/>
                <a:ea typeface="Roboto Slab"/>
                <a:cs typeface="Roboto Slab"/>
                <a:sym typeface="Roboto Slab"/>
              </a:rPr>
              <a:t> </a:t>
            </a:r>
            <a:r>
              <a:rPr lang="en" sz="2400">
                <a:latin typeface="Helvetica Neue"/>
                <a:ea typeface="Helvetica Neue"/>
                <a:cs typeface="Helvetica Neue"/>
                <a:sym typeface="Helvetica Neue"/>
              </a:rPr>
              <a:t>and the</a:t>
            </a:r>
            <a:r>
              <a:rPr lang="en" sz="2400">
                <a:latin typeface="Roboto Slab"/>
                <a:ea typeface="Roboto Slab"/>
                <a:cs typeface="Roboto Slab"/>
                <a:sym typeface="Roboto Slab"/>
              </a:rPr>
              <a:t> </a:t>
            </a:r>
            <a:r>
              <a:rPr lang="en" sz="2400" b="1">
                <a:latin typeface="Consolas"/>
                <a:ea typeface="Consolas"/>
                <a:cs typeface="Consolas"/>
                <a:sym typeface="Consolas"/>
              </a:rPr>
              <a:t>disabled</a:t>
            </a:r>
            <a:r>
              <a:rPr lang="en" sz="2400">
                <a:latin typeface="Roboto Slab"/>
                <a:ea typeface="Roboto Slab"/>
                <a:cs typeface="Roboto Slab"/>
                <a:sym typeface="Roboto Slab"/>
              </a:rPr>
              <a:t> </a:t>
            </a:r>
            <a:r>
              <a:rPr lang="en" sz="2400">
                <a:latin typeface="Helvetica Neue"/>
                <a:ea typeface="Helvetica Neue"/>
                <a:cs typeface="Helvetica Neue"/>
                <a:sym typeface="Helvetica Neue"/>
              </a:rPr>
              <a:t>prop to conditionally “turn off” the button when it’s not your turn</a:t>
            </a:r>
            <a:endParaRPr sz="2400">
              <a:latin typeface="Helvetica Neue"/>
              <a:ea typeface="Helvetica Neue"/>
              <a:cs typeface="Helvetica Neue"/>
              <a:sym typeface="Helvetica Neue"/>
            </a:endParaRPr>
          </a:p>
        </p:txBody>
      </p:sp>
      <p:sp>
        <p:nvSpPr>
          <p:cNvPr id="397" name="Google Shape;397;p48"/>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Handling when it’s NOT YOUR TURN</a:t>
            </a:r>
            <a:endParaRPr/>
          </a:p>
        </p:txBody>
      </p:sp>
      <p:sp>
        <p:nvSpPr>
          <p:cNvPr id="398" name="Google Shape;398;p48"/>
          <p:cNvSpPr txBox="1"/>
          <p:nvPr/>
        </p:nvSpPr>
        <p:spPr>
          <a:xfrm>
            <a:off x="580575" y="1938000"/>
            <a:ext cx="7948200" cy="29127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6F42C1"/>
                </a:solidFill>
                <a:latin typeface="Consolas"/>
                <a:ea typeface="Consolas"/>
                <a:cs typeface="Consolas"/>
                <a:sym typeface="Consolas"/>
              </a:rPr>
              <a:t>render</a:t>
            </a:r>
            <a:r>
              <a:rPr lang="en" sz="1600">
                <a:solidFill>
                  <a:srgbClr val="24292E"/>
                </a:solidFill>
                <a:latin typeface="Consolas"/>
                <a:ea typeface="Consolas"/>
                <a:cs typeface="Consolas"/>
                <a:sym typeface="Consolas"/>
              </a:rPr>
              <a:t>() {</a:t>
            </a:r>
            <a:endParaRPr sz="1600">
              <a:solidFill>
                <a:srgbClr val="24292E"/>
              </a:solidFill>
              <a:latin typeface="Consolas"/>
              <a:ea typeface="Consolas"/>
              <a:cs typeface="Consolas"/>
              <a:sym typeface="Consolas"/>
            </a:endParaRPr>
          </a:p>
          <a:p>
            <a:pPr marL="0" lvl="0" indent="0" algn="l" rtl="0">
              <a:spcBef>
                <a:spcPts val="0"/>
              </a:spcBef>
              <a:spcAft>
                <a:spcPts val="0"/>
              </a:spcAft>
              <a:buNone/>
            </a:pPr>
            <a:r>
              <a:rPr lang="en" sz="1600">
                <a:solidFill>
                  <a:srgbClr val="24292E"/>
                </a:solidFill>
                <a:latin typeface="Consolas"/>
                <a:ea typeface="Consolas"/>
                <a:cs typeface="Consolas"/>
                <a:sym typeface="Consolas"/>
              </a:rPr>
              <a:t>  </a:t>
            </a:r>
            <a:r>
              <a:rPr lang="en" sz="1600">
                <a:solidFill>
                  <a:srgbClr val="D73A49"/>
                </a:solidFill>
                <a:latin typeface="Consolas"/>
                <a:ea typeface="Consolas"/>
                <a:cs typeface="Consolas"/>
                <a:sym typeface="Consolas"/>
              </a:rPr>
              <a:t>var</a:t>
            </a:r>
            <a:r>
              <a:rPr lang="en" sz="1600">
                <a:solidFill>
                  <a:srgbClr val="24292E"/>
                </a:solidFill>
                <a:latin typeface="Consolas"/>
                <a:ea typeface="Consolas"/>
                <a:cs typeface="Consolas"/>
                <a:sym typeface="Consolas"/>
              </a:rPr>
              <a:t> buttons </a:t>
            </a:r>
            <a:r>
              <a:rPr lang="en" sz="1600">
                <a:solidFill>
                  <a:srgbClr val="D73A49"/>
                </a:solidFill>
                <a:latin typeface="Consolas"/>
                <a:ea typeface="Consolas"/>
                <a:cs typeface="Consolas"/>
                <a:sym typeface="Consolas"/>
              </a:rPr>
              <a:t>=</a:t>
            </a:r>
            <a:r>
              <a:rPr lang="en" sz="1600">
                <a:solidFill>
                  <a:srgbClr val="24292E"/>
                </a:solidFill>
                <a:latin typeface="Consolas"/>
                <a:ea typeface="Consolas"/>
                <a:cs typeface="Consolas"/>
                <a:sym typeface="Consolas"/>
              </a:rPr>
              <a:t> </a:t>
            </a:r>
            <a:r>
              <a:rPr lang="en" sz="1600">
                <a:solidFill>
                  <a:srgbClr val="005CC5"/>
                </a:solidFill>
                <a:latin typeface="Consolas"/>
                <a:ea typeface="Consolas"/>
                <a:cs typeface="Consolas"/>
                <a:sym typeface="Consolas"/>
              </a:rPr>
              <a:t>this</a:t>
            </a:r>
            <a:r>
              <a:rPr lang="en" sz="1600">
                <a:solidFill>
                  <a:srgbClr val="24292E"/>
                </a:solidFill>
                <a:latin typeface="Consolas"/>
                <a:ea typeface="Consolas"/>
                <a:cs typeface="Consolas"/>
                <a:sym typeface="Consolas"/>
              </a:rPr>
              <a:t>.state.cellState.</a:t>
            </a:r>
            <a:r>
              <a:rPr lang="en" sz="1600">
                <a:solidFill>
                  <a:srgbClr val="6F42C1"/>
                </a:solidFill>
                <a:latin typeface="Consolas"/>
                <a:ea typeface="Consolas"/>
                <a:cs typeface="Consolas"/>
                <a:sym typeface="Consolas"/>
              </a:rPr>
              <a:t>map</a:t>
            </a:r>
            <a:r>
              <a:rPr lang="en" sz="1600">
                <a:solidFill>
                  <a:srgbClr val="24292E"/>
                </a:solidFill>
                <a:latin typeface="Consolas"/>
                <a:ea typeface="Consolas"/>
                <a:cs typeface="Consolas"/>
                <a:sym typeface="Consolas"/>
              </a:rPr>
              <a:t>((state, </a:t>
            </a:r>
            <a:r>
              <a:rPr lang="en" sz="1600" b="1">
                <a:solidFill>
                  <a:srgbClr val="EF5330"/>
                </a:solidFill>
                <a:latin typeface="Consolas"/>
                <a:ea typeface="Consolas"/>
                <a:cs typeface="Consolas"/>
                <a:sym typeface="Consolas"/>
              </a:rPr>
              <a:t>i</a:t>
            </a:r>
            <a:r>
              <a:rPr lang="en" sz="1600">
                <a:solidFill>
                  <a:srgbClr val="24292E"/>
                </a:solidFill>
                <a:latin typeface="Consolas"/>
                <a:ea typeface="Consolas"/>
                <a:cs typeface="Consolas"/>
                <a:sym typeface="Consolas"/>
              </a:rPr>
              <a:t>) </a:t>
            </a:r>
            <a:r>
              <a:rPr lang="en" sz="1600">
                <a:solidFill>
                  <a:srgbClr val="D73A49"/>
                </a:solidFill>
                <a:latin typeface="Consolas"/>
                <a:ea typeface="Consolas"/>
                <a:cs typeface="Consolas"/>
                <a:sym typeface="Consolas"/>
              </a:rPr>
              <a:t>=&gt;</a:t>
            </a:r>
            <a:r>
              <a:rPr lang="en" sz="1600">
                <a:solidFill>
                  <a:srgbClr val="24292E"/>
                </a:solidFill>
                <a:latin typeface="Consolas"/>
                <a:ea typeface="Consolas"/>
                <a:cs typeface="Consolas"/>
                <a:sym typeface="Consolas"/>
              </a:rPr>
              <a:t> (</a:t>
            </a:r>
            <a:endParaRPr sz="1600">
              <a:solidFill>
                <a:srgbClr val="24292E"/>
              </a:solidFill>
              <a:latin typeface="Consolas"/>
              <a:ea typeface="Consolas"/>
              <a:cs typeface="Consolas"/>
              <a:sym typeface="Consolas"/>
            </a:endParaRPr>
          </a:p>
          <a:p>
            <a:pPr marL="0" lvl="0" indent="0" algn="l" rtl="0">
              <a:spcBef>
                <a:spcPts val="0"/>
              </a:spcBef>
              <a:spcAft>
                <a:spcPts val="0"/>
              </a:spcAft>
              <a:buNone/>
            </a:pPr>
            <a:r>
              <a:rPr lang="en" sz="1600">
                <a:solidFill>
                  <a:srgbClr val="24292E"/>
                </a:solidFill>
                <a:latin typeface="Consolas"/>
                <a:ea typeface="Consolas"/>
                <a:cs typeface="Consolas"/>
                <a:sym typeface="Consolas"/>
              </a:rPr>
              <a:t>    </a:t>
            </a:r>
            <a:r>
              <a:rPr lang="en" sz="1600">
                <a:solidFill>
                  <a:srgbClr val="D73A49"/>
                </a:solidFill>
                <a:latin typeface="Consolas"/>
                <a:ea typeface="Consolas"/>
                <a:cs typeface="Consolas"/>
                <a:sym typeface="Consolas"/>
              </a:rPr>
              <a:t>&lt;</a:t>
            </a:r>
            <a:r>
              <a:rPr lang="en" sz="1600">
                <a:solidFill>
                  <a:srgbClr val="24292E"/>
                </a:solidFill>
                <a:latin typeface="Consolas"/>
                <a:ea typeface="Consolas"/>
                <a:cs typeface="Consolas"/>
                <a:sym typeface="Consolas"/>
              </a:rPr>
              <a:t>button onClick</a:t>
            </a:r>
            <a:r>
              <a:rPr lang="en" sz="1600">
                <a:solidFill>
                  <a:srgbClr val="D73A49"/>
                </a:solidFill>
                <a:latin typeface="Consolas"/>
                <a:ea typeface="Consolas"/>
                <a:cs typeface="Consolas"/>
                <a:sym typeface="Consolas"/>
              </a:rPr>
              <a:t>=</a:t>
            </a:r>
            <a:r>
              <a:rPr lang="en" sz="1600">
                <a:solidFill>
                  <a:srgbClr val="24292E"/>
                </a:solidFill>
                <a:latin typeface="Consolas"/>
                <a:ea typeface="Consolas"/>
                <a:cs typeface="Consolas"/>
                <a:sym typeface="Consolas"/>
              </a:rPr>
              <a:t>{() </a:t>
            </a:r>
            <a:r>
              <a:rPr lang="en" sz="1600">
                <a:solidFill>
                  <a:srgbClr val="D73A49"/>
                </a:solidFill>
                <a:latin typeface="Consolas"/>
                <a:ea typeface="Consolas"/>
                <a:cs typeface="Consolas"/>
                <a:sym typeface="Consolas"/>
              </a:rPr>
              <a:t>=&gt;</a:t>
            </a:r>
            <a:r>
              <a:rPr lang="en" sz="1600">
                <a:solidFill>
                  <a:srgbClr val="24292E"/>
                </a:solidFill>
                <a:latin typeface="Consolas"/>
                <a:ea typeface="Consolas"/>
                <a:cs typeface="Consolas"/>
                <a:sym typeface="Consolas"/>
              </a:rPr>
              <a:t> </a:t>
            </a:r>
            <a:r>
              <a:rPr lang="en" sz="1600">
                <a:solidFill>
                  <a:srgbClr val="005CC5"/>
                </a:solidFill>
                <a:latin typeface="Consolas"/>
                <a:ea typeface="Consolas"/>
                <a:cs typeface="Consolas"/>
                <a:sym typeface="Consolas"/>
              </a:rPr>
              <a:t>this</a:t>
            </a:r>
            <a:r>
              <a:rPr lang="en" sz="1600">
                <a:solidFill>
                  <a:srgbClr val="24292E"/>
                </a:solidFill>
                <a:latin typeface="Consolas"/>
                <a:ea typeface="Consolas"/>
                <a:cs typeface="Consolas"/>
                <a:sym typeface="Consolas"/>
              </a:rPr>
              <a:t>.</a:t>
            </a:r>
            <a:r>
              <a:rPr lang="en" sz="1600">
                <a:solidFill>
                  <a:srgbClr val="6F42C1"/>
                </a:solidFill>
                <a:latin typeface="Consolas"/>
                <a:ea typeface="Consolas"/>
                <a:cs typeface="Consolas"/>
                <a:sym typeface="Consolas"/>
              </a:rPr>
              <a:t>handleButtonClick</a:t>
            </a:r>
            <a:r>
              <a:rPr lang="en" sz="1600">
                <a:solidFill>
                  <a:srgbClr val="24292E"/>
                </a:solidFill>
                <a:latin typeface="Consolas"/>
                <a:ea typeface="Consolas"/>
                <a:cs typeface="Consolas"/>
                <a:sym typeface="Consolas"/>
              </a:rPr>
              <a:t>(</a:t>
            </a:r>
            <a:r>
              <a:rPr lang="en" sz="1600" b="1">
                <a:solidFill>
                  <a:srgbClr val="EF5330"/>
                </a:solidFill>
                <a:latin typeface="Consolas"/>
                <a:ea typeface="Consolas"/>
                <a:cs typeface="Consolas"/>
                <a:sym typeface="Consolas"/>
              </a:rPr>
              <a:t>i</a:t>
            </a:r>
            <a:r>
              <a:rPr lang="en" sz="1600">
                <a:solidFill>
                  <a:srgbClr val="24292E"/>
                </a:solidFill>
                <a:latin typeface="Consolas"/>
                <a:ea typeface="Consolas"/>
                <a:cs typeface="Consolas"/>
                <a:sym typeface="Consolas"/>
              </a:rPr>
              <a:t>)}</a:t>
            </a:r>
            <a:endParaRPr sz="1600">
              <a:solidFill>
                <a:srgbClr val="24292E"/>
              </a:solidFill>
              <a:latin typeface="Consolas"/>
              <a:ea typeface="Consolas"/>
              <a:cs typeface="Consolas"/>
              <a:sym typeface="Consolas"/>
            </a:endParaRPr>
          </a:p>
          <a:p>
            <a:pPr marL="0" lvl="0" indent="0" algn="l" rtl="0">
              <a:spcBef>
                <a:spcPts val="0"/>
              </a:spcBef>
              <a:spcAft>
                <a:spcPts val="0"/>
              </a:spcAft>
              <a:buNone/>
            </a:pPr>
            <a:r>
              <a:rPr lang="en" sz="1600">
                <a:solidFill>
                  <a:srgbClr val="24292E"/>
                </a:solidFill>
                <a:latin typeface="Consolas"/>
                <a:ea typeface="Consolas"/>
                <a:cs typeface="Consolas"/>
                <a:sym typeface="Consolas"/>
              </a:rPr>
              <a:t>            disabled</a:t>
            </a:r>
            <a:r>
              <a:rPr lang="en" sz="1600">
                <a:solidFill>
                  <a:srgbClr val="D73A49"/>
                </a:solidFill>
                <a:latin typeface="Consolas"/>
                <a:ea typeface="Consolas"/>
                <a:cs typeface="Consolas"/>
                <a:sym typeface="Consolas"/>
              </a:rPr>
              <a:t>=</a:t>
            </a:r>
            <a:r>
              <a:rPr lang="en" sz="1600">
                <a:solidFill>
                  <a:srgbClr val="24292E"/>
                </a:solidFill>
                <a:latin typeface="Consolas"/>
                <a:ea typeface="Consolas"/>
                <a:cs typeface="Consolas"/>
                <a:sym typeface="Consolas"/>
              </a:rPr>
              <a:t>{</a:t>
            </a:r>
            <a:r>
              <a:rPr lang="en" sz="1600">
                <a:solidFill>
                  <a:srgbClr val="D73A49"/>
                </a:solidFill>
                <a:latin typeface="Consolas"/>
                <a:ea typeface="Consolas"/>
                <a:cs typeface="Consolas"/>
                <a:sym typeface="Consolas"/>
              </a:rPr>
              <a:t>!</a:t>
            </a:r>
            <a:r>
              <a:rPr lang="en" sz="1600">
                <a:solidFill>
                  <a:srgbClr val="005CC5"/>
                </a:solidFill>
                <a:latin typeface="Consolas"/>
                <a:ea typeface="Consolas"/>
                <a:cs typeface="Consolas"/>
                <a:sym typeface="Consolas"/>
              </a:rPr>
              <a:t>this</a:t>
            </a:r>
            <a:r>
              <a:rPr lang="en" sz="1600">
                <a:solidFill>
                  <a:srgbClr val="24292E"/>
                </a:solidFill>
                <a:latin typeface="Consolas"/>
                <a:ea typeface="Consolas"/>
                <a:cs typeface="Consolas"/>
                <a:sym typeface="Consolas"/>
              </a:rPr>
              <a:t>.</a:t>
            </a:r>
            <a:r>
              <a:rPr lang="en" sz="1600">
                <a:solidFill>
                  <a:srgbClr val="6F42C1"/>
                </a:solidFill>
                <a:latin typeface="Consolas"/>
                <a:ea typeface="Consolas"/>
                <a:cs typeface="Consolas"/>
                <a:sym typeface="Consolas"/>
              </a:rPr>
              <a:t>isMyTurn</a:t>
            </a:r>
            <a:r>
              <a:rPr lang="en" sz="1600">
                <a:solidFill>
                  <a:srgbClr val="24292E"/>
                </a:solidFill>
                <a:latin typeface="Consolas"/>
                <a:ea typeface="Consolas"/>
                <a:cs typeface="Consolas"/>
                <a:sym typeface="Consolas"/>
              </a:rPr>
              <a:t>()}</a:t>
            </a:r>
            <a:r>
              <a:rPr lang="en" sz="1600">
                <a:solidFill>
                  <a:srgbClr val="D73A49"/>
                </a:solidFill>
                <a:latin typeface="Consolas"/>
                <a:ea typeface="Consolas"/>
                <a:cs typeface="Consolas"/>
                <a:sym typeface="Consolas"/>
              </a:rPr>
              <a:t>&gt;</a:t>
            </a:r>
            <a:br>
              <a:rPr lang="en" sz="1600">
                <a:solidFill>
                  <a:srgbClr val="D73A49"/>
                </a:solidFill>
                <a:latin typeface="Consolas"/>
                <a:ea typeface="Consolas"/>
                <a:cs typeface="Consolas"/>
                <a:sym typeface="Consolas"/>
              </a:rPr>
            </a:br>
            <a:r>
              <a:rPr lang="en" sz="1600">
                <a:solidFill>
                  <a:srgbClr val="24292E"/>
                </a:solidFill>
                <a:latin typeface="Consolas"/>
                <a:ea typeface="Consolas"/>
                <a:cs typeface="Consolas"/>
                <a:sym typeface="Consolas"/>
              </a:rPr>
              <a:t>      {state}</a:t>
            </a:r>
            <a:br>
              <a:rPr lang="en" sz="1600">
                <a:solidFill>
                  <a:srgbClr val="24292E"/>
                </a:solidFill>
                <a:latin typeface="Consolas"/>
                <a:ea typeface="Consolas"/>
                <a:cs typeface="Consolas"/>
                <a:sym typeface="Consolas"/>
              </a:rPr>
            </a:br>
            <a:r>
              <a:rPr lang="en" sz="1600">
                <a:solidFill>
                  <a:srgbClr val="D73A49"/>
                </a:solidFill>
                <a:latin typeface="Consolas"/>
                <a:ea typeface="Consolas"/>
                <a:cs typeface="Consolas"/>
                <a:sym typeface="Consolas"/>
              </a:rPr>
              <a:t>    &lt;/</a:t>
            </a:r>
            <a:r>
              <a:rPr lang="en" sz="1600">
                <a:solidFill>
                  <a:srgbClr val="24292E"/>
                </a:solidFill>
                <a:latin typeface="Consolas"/>
                <a:ea typeface="Consolas"/>
                <a:cs typeface="Consolas"/>
                <a:sym typeface="Consolas"/>
              </a:rPr>
              <a:t>button</a:t>
            </a:r>
            <a:r>
              <a:rPr lang="en" sz="1600">
                <a:solidFill>
                  <a:srgbClr val="D73A49"/>
                </a:solidFill>
                <a:latin typeface="Consolas"/>
                <a:ea typeface="Consolas"/>
                <a:cs typeface="Consolas"/>
                <a:sym typeface="Consolas"/>
              </a:rPr>
              <a:t>&gt;</a:t>
            </a:r>
            <a:br>
              <a:rPr lang="en" sz="1600">
                <a:solidFill>
                  <a:srgbClr val="24292E"/>
                </a:solidFill>
                <a:latin typeface="Consolas"/>
                <a:ea typeface="Consolas"/>
                <a:cs typeface="Consolas"/>
                <a:sym typeface="Consolas"/>
              </a:rPr>
            </a:br>
            <a:r>
              <a:rPr lang="en" sz="1600">
                <a:solidFill>
                  <a:srgbClr val="24292E"/>
                </a:solidFill>
                <a:latin typeface="Consolas"/>
                <a:ea typeface="Consolas"/>
                <a:cs typeface="Consolas"/>
                <a:sym typeface="Consolas"/>
              </a:rPr>
              <a:t>  ));</a:t>
            </a:r>
            <a:endParaRPr sz="1600">
              <a:solidFill>
                <a:srgbClr val="24292E"/>
              </a:solidFill>
              <a:latin typeface="Consolas"/>
              <a:ea typeface="Consolas"/>
              <a:cs typeface="Consolas"/>
              <a:sym typeface="Consolas"/>
            </a:endParaRPr>
          </a:p>
          <a:p>
            <a:pPr marL="0" lvl="0" indent="0" algn="l" rtl="0">
              <a:spcBef>
                <a:spcPts val="0"/>
              </a:spcBef>
              <a:spcAft>
                <a:spcPts val="0"/>
              </a:spcAft>
              <a:buNone/>
            </a:pPr>
            <a:r>
              <a:rPr lang="en" sz="1600">
                <a:solidFill>
                  <a:srgbClr val="24292E"/>
                </a:solidFill>
                <a:latin typeface="Consolas"/>
                <a:ea typeface="Consolas"/>
                <a:cs typeface="Consolas"/>
                <a:sym typeface="Consolas"/>
              </a:rPr>
              <a:t>  </a:t>
            </a:r>
            <a:r>
              <a:rPr lang="en" sz="1600">
                <a:solidFill>
                  <a:srgbClr val="D73A49"/>
                </a:solidFill>
                <a:latin typeface="Consolas"/>
                <a:ea typeface="Consolas"/>
                <a:cs typeface="Consolas"/>
                <a:sym typeface="Consolas"/>
              </a:rPr>
              <a:t>return</a:t>
            </a:r>
            <a:r>
              <a:rPr lang="en" sz="1600">
                <a:solidFill>
                  <a:srgbClr val="24292E"/>
                </a:solidFill>
                <a:latin typeface="Consolas"/>
                <a:ea typeface="Consolas"/>
                <a:cs typeface="Consolas"/>
                <a:sym typeface="Consolas"/>
              </a:rPr>
              <a:t> (</a:t>
            </a:r>
            <a:br>
              <a:rPr lang="en" sz="1600">
                <a:solidFill>
                  <a:srgbClr val="24292E"/>
                </a:solidFill>
                <a:latin typeface="Consolas"/>
                <a:ea typeface="Consolas"/>
                <a:cs typeface="Consolas"/>
                <a:sym typeface="Consolas"/>
              </a:rPr>
            </a:br>
            <a:r>
              <a:rPr lang="en" sz="1600">
                <a:solidFill>
                  <a:srgbClr val="24292E"/>
                </a:solidFill>
                <a:latin typeface="Consolas"/>
                <a:ea typeface="Consolas"/>
                <a:cs typeface="Consolas"/>
                <a:sym typeface="Consolas"/>
              </a:rPr>
              <a:t>    </a:t>
            </a:r>
            <a:r>
              <a:rPr lang="en" sz="1600">
                <a:solidFill>
                  <a:srgbClr val="D73A49"/>
                </a:solidFill>
                <a:latin typeface="Consolas"/>
                <a:ea typeface="Consolas"/>
                <a:cs typeface="Consolas"/>
                <a:sym typeface="Consolas"/>
              </a:rPr>
              <a:t>&lt;</a:t>
            </a:r>
            <a:r>
              <a:rPr lang="en" sz="1600">
                <a:solidFill>
                  <a:srgbClr val="24292E"/>
                </a:solidFill>
                <a:latin typeface="Consolas"/>
                <a:ea typeface="Consolas"/>
                <a:cs typeface="Consolas"/>
                <a:sym typeface="Consolas"/>
              </a:rPr>
              <a:t>div</a:t>
            </a:r>
            <a:r>
              <a:rPr lang="en" sz="1600">
                <a:solidFill>
                  <a:srgbClr val="D73A49"/>
                </a:solidFill>
                <a:latin typeface="Consolas"/>
                <a:ea typeface="Consolas"/>
                <a:cs typeface="Consolas"/>
                <a:sym typeface="Consolas"/>
              </a:rPr>
              <a:t>&gt;</a:t>
            </a:r>
            <a:r>
              <a:rPr lang="en" sz="1600">
                <a:solidFill>
                  <a:srgbClr val="24292E"/>
                </a:solidFill>
                <a:latin typeface="Consolas"/>
                <a:ea typeface="Consolas"/>
                <a:cs typeface="Consolas"/>
                <a:sym typeface="Consolas"/>
              </a:rPr>
              <a:t>{buttons[</a:t>
            </a:r>
            <a:r>
              <a:rPr lang="en" sz="1600">
                <a:solidFill>
                  <a:srgbClr val="005CC5"/>
                </a:solidFill>
                <a:latin typeface="Consolas"/>
                <a:ea typeface="Consolas"/>
                <a:cs typeface="Consolas"/>
                <a:sym typeface="Consolas"/>
              </a:rPr>
              <a:t>0</a:t>
            </a:r>
            <a:r>
              <a:rPr lang="en" sz="1600">
                <a:solidFill>
                  <a:srgbClr val="24292E"/>
                </a:solidFill>
                <a:latin typeface="Consolas"/>
                <a:ea typeface="Consolas"/>
                <a:cs typeface="Consolas"/>
                <a:sym typeface="Consolas"/>
              </a:rPr>
              <a:t>]} {buttons[</a:t>
            </a:r>
            <a:r>
              <a:rPr lang="en" sz="1600">
                <a:solidFill>
                  <a:srgbClr val="005CC5"/>
                </a:solidFill>
                <a:latin typeface="Consolas"/>
                <a:ea typeface="Consolas"/>
                <a:cs typeface="Consolas"/>
                <a:sym typeface="Consolas"/>
              </a:rPr>
              <a:t>1</a:t>
            </a:r>
            <a:r>
              <a:rPr lang="en" sz="1600">
                <a:solidFill>
                  <a:srgbClr val="24292E"/>
                </a:solidFill>
                <a:latin typeface="Consolas"/>
                <a:ea typeface="Consolas"/>
                <a:cs typeface="Consolas"/>
                <a:sym typeface="Consolas"/>
              </a:rPr>
              <a:t>]} ...</a:t>
            </a:r>
            <a:r>
              <a:rPr lang="en" sz="1600">
                <a:solidFill>
                  <a:srgbClr val="D73A49"/>
                </a:solidFill>
                <a:latin typeface="Consolas"/>
                <a:ea typeface="Consolas"/>
                <a:cs typeface="Consolas"/>
                <a:sym typeface="Consolas"/>
              </a:rPr>
              <a:t>&lt;/</a:t>
            </a:r>
            <a:r>
              <a:rPr lang="en" sz="1600">
                <a:solidFill>
                  <a:srgbClr val="24292E"/>
                </a:solidFill>
                <a:latin typeface="Consolas"/>
                <a:ea typeface="Consolas"/>
                <a:cs typeface="Consolas"/>
                <a:sym typeface="Consolas"/>
              </a:rPr>
              <a:t>div</a:t>
            </a:r>
            <a:r>
              <a:rPr lang="en" sz="1600">
                <a:solidFill>
                  <a:srgbClr val="D73A49"/>
                </a:solidFill>
                <a:latin typeface="Consolas"/>
                <a:ea typeface="Consolas"/>
                <a:cs typeface="Consolas"/>
                <a:sym typeface="Consolas"/>
              </a:rPr>
              <a:t>&gt;</a:t>
            </a:r>
            <a:br>
              <a:rPr lang="en" sz="1600">
                <a:solidFill>
                  <a:srgbClr val="24292E"/>
                </a:solidFill>
                <a:latin typeface="Consolas"/>
                <a:ea typeface="Consolas"/>
                <a:cs typeface="Consolas"/>
                <a:sym typeface="Consolas"/>
              </a:rPr>
            </a:br>
            <a:r>
              <a:rPr lang="en" sz="1600">
                <a:solidFill>
                  <a:srgbClr val="24292E"/>
                </a:solidFill>
                <a:latin typeface="Consolas"/>
                <a:ea typeface="Consolas"/>
                <a:cs typeface="Consolas"/>
                <a:sym typeface="Consolas"/>
              </a:rPr>
              <a:t>  );</a:t>
            </a:r>
            <a:br>
              <a:rPr lang="en" sz="1600">
                <a:solidFill>
                  <a:srgbClr val="24292E"/>
                </a:solidFill>
                <a:latin typeface="Consolas"/>
                <a:ea typeface="Consolas"/>
                <a:cs typeface="Consolas"/>
                <a:sym typeface="Consolas"/>
              </a:rPr>
            </a:br>
            <a:r>
              <a:rPr lang="en" sz="1600">
                <a:solidFill>
                  <a:srgbClr val="24292E"/>
                </a:solidFill>
                <a:latin typeface="Consolas"/>
                <a:ea typeface="Consolas"/>
                <a:cs typeface="Consolas"/>
                <a:sym typeface="Consolas"/>
              </a:rPr>
              <a:t>}</a:t>
            </a:r>
            <a:endParaRPr sz="2200">
              <a:solidFill>
                <a:srgbClr val="6F42C1"/>
              </a:solidFill>
              <a:latin typeface="Consolas"/>
              <a:ea typeface="Consolas"/>
              <a:cs typeface="Consolas"/>
              <a:sym typeface="Consolas"/>
            </a:endParaRPr>
          </a:p>
        </p:txBody>
      </p:sp>
    </p:spTree>
    <p:extLst>
      <p:ext uri="{BB962C8B-B14F-4D97-AF65-F5344CB8AC3E}">
        <p14:creationId xmlns:p14="http://schemas.microsoft.com/office/powerpoint/2010/main" val="355227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8"/>
                                        </p:tgtEl>
                                        <p:attrNameLst>
                                          <p:attrName>style.visibility</p:attrName>
                                        </p:attrNameLst>
                                      </p:cBhvr>
                                      <p:to>
                                        <p:strVal val="visible"/>
                                      </p:to>
                                    </p:set>
                                    <p:animEffect transition="in" filter="fade">
                                      <p:cBhvr>
                                        <p:cTn id="7" dur="2000"/>
                                        <p:tgtEl>
                                          <p:spTgt spid="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49"/>
          <p:cNvSpPr txBox="1">
            <a:spLocks noGrp="1"/>
          </p:cNvSpPr>
          <p:nvPr>
            <p:ph type="body" idx="1"/>
          </p:nvPr>
        </p:nvSpPr>
        <p:spPr>
          <a:xfrm>
            <a:off x="539500" y="1257300"/>
            <a:ext cx="8141700" cy="33192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
              <a:t>Add a banner showing the current player</a:t>
            </a:r>
            <a:br>
              <a:rPr lang="en"/>
            </a:br>
            <a:r>
              <a:rPr lang="en" sz="1900">
                <a:latin typeface="Consolas"/>
                <a:ea typeface="Consolas"/>
                <a:cs typeface="Consolas"/>
                <a:sym typeface="Consolas"/>
              </a:rPr>
              <a:t>var user = this.getCurrentPlayerUserId(); </a:t>
            </a:r>
            <a:r>
              <a:rPr lang="en" sz="1400">
                <a:latin typeface="Consolas"/>
                <a:ea typeface="Consolas"/>
                <a:cs typeface="Consolas"/>
                <a:sym typeface="Consolas"/>
              </a:rPr>
              <a:t>// TODO: Write this!</a:t>
            </a:r>
            <a:br>
              <a:rPr lang="en" sz="1900">
                <a:latin typeface="Consolas"/>
                <a:ea typeface="Consolas"/>
                <a:cs typeface="Consolas"/>
                <a:sym typeface="Consolas"/>
              </a:rPr>
            </a:br>
            <a:r>
              <a:rPr lang="en" sz="1900">
                <a:latin typeface="Consolas"/>
                <a:ea typeface="Consolas"/>
                <a:cs typeface="Consolas"/>
                <a:sym typeface="Consolas"/>
              </a:rPr>
              <a:t>var banner = </a:t>
            </a:r>
            <a:r>
              <a:rPr lang="en" sz="1900" b="1">
                <a:latin typeface="Consolas"/>
                <a:ea typeface="Consolas"/>
                <a:cs typeface="Consolas"/>
                <a:sym typeface="Consolas"/>
              </a:rPr>
              <a:t>"It's " + UserApi.getName(user) + "'s turn!"</a:t>
            </a:r>
            <a:r>
              <a:rPr lang="en" sz="1900">
                <a:latin typeface="Consolas"/>
                <a:ea typeface="Consolas"/>
                <a:cs typeface="Consolas"/>
                <a:sym typeface="Consolas"/>
              </a:rPr>
              <a:t>;</a:t>
            </a:r>
            <a:endParaRPr/>
          </a:p>
          <a:p>
            <a:pPr marL="457200" lvl="0" indent="-342900" algn="l" rtl="0">
              <a:lnSpc>
                <a:spcPct val="100000"/>
              </a:lnSpc>
              <a:spcBef>
                <a:spcPts val="1000"/>
              </a:spcBef>
              <a:spcAft>
                <a:spcPts val="0"/>
              </a:spcAft>
              <a:buSzPts val="1800"/>
              <a:buChar char="➔"/>
            </a:pPr>
            <a:r>
              <a:rPr lang="en"/>
              <a:t>Check if the game is done</a:t>
            </a:r>
            <a:br>
              <a:rPr lang="en"/>
            </a:br>
            <a:r>
              <a:rPr lang="en" sz="1900">
                <a:latin typeface="Consolas"/>
                <a:ea typeface="Consolas"/>
                <a:cs typeface="Consolas"/>
                <a:sym typeface="Consolas"/>
              </a:rPr>
              <a:t>var indexOfBlankCell = this.state.cellState.indexOf(".");</a:t>
            </a:r>
            <a:br>
              <a:rPr lang="en" sz="1900">
                <a:latin typeface="Consolas"/>
                <a:ea typeface="Consolas"/>
                <a:cs typeface="Consolas"/>
                <a:sym typeface="Consolas"/>
              </a:rPr>
            </a:br>
            <a:r>
              <a:rPr lang="en" sz="1900">
                <a:latin typeface="Consolas"/>
                <a:ea typeface="Consolas"/>
                <a:cs typeface="Consolas"/>
                <a:sym typeface="Consolas"/>
              </a:rPr>
              <a:t>var isStalemate = indexOfBlankCell === -1;</a:t>
            </a:r>
            <a:endParaRPr sz="1900">
              <a:latin typeface="Consolas"/>
              <a:ea typeface="Consolas"/>
              <a:cs typeface="Consolas"/>
              <a:sym typeface="Consolas"/>
            </a:endParaRPr>
          </a:p>
          <a:p>
            <a:pPr marL="457200" lvl="0" indent="-342900" algn="l" rtl="0">
              <a:lnSpc>
                <a:spcPct val="100000"/>
              </a:lnSpc>
              <a:spcBef>
                <a:spcPts val="1000"/>
              </a:spcBef>
              <a:spcAft>
                <a:spcPts val="1000"/>
              </a:spcAft>
              <a:buSzPts val="1800"/>
              <a:buChar char="➔"/>
            </a:pPr>
            <a:r>
              <a:rPr lang="en"/>
              <a:t>Use Firebase </a:t>
            </a:r>
            <a:r>
              <a:rPr lang="en" b="1">
                <a:solidFill>
                  <a:srgbClr val="38761D"/>
                </a:solidFill>
                <a:latin typeface="Consolas"/>
                <a:ea typeface="Consolas"/>
                <a:cs typeface="Consolas"/>
                <a:sym typeface="Consolas"/>
              </a:rPr>
              <a:t>update()</a:t>
            </a:r>
            <a:r>
              <a:rPr lang="en"/>
              <a:t>, not </a:t>
            </a:r>
            <a:r>
              <a:rPr lang="en" b="1">
                <a:solidFill>
                  <a:srgbClr val="CC0000"/>
                </a:solidFill>
                <a:latin typeface="Consolas"/>
                <a:ea typeface="Consolas"/>
                <a:cs typeface="Consolas"/>
                <a:sym typeface="Consolas"/>
              </a:rPr>
              <a:t>set()</a:t>
            </a:r>
            <a:br>
              <a:rPr lang="en" b="1">
                <a:solidFill>
                  <a:srgbClr val="CC0000"/>
                </a:solidFill>
                <a:latin typeface="Consolas"/>
                <a:ea typeface="Consolas"/>
                <a:cs typeface="Consolas"/>
                <a:sym typeface="Consolas"/>
              </a:rPr>
            </a:br>
            <a:r>
              <a:rPr lang="en" sz="1900">
                <a:latin typeface="Consolas"/>
                <a:ea typeface="Consolas"/>
                <a:cs typeface="Consolas"/>
                <a:sym typeface="Consolas"/>
              </a:rPr>
              <a:t>this.getSessionDatabaseRef().</a:t>
            </a:r>
            <a:r>
              <a:rPr lang="en" sz="1900" b="1">
                <a:latin typeface="Consolas"/>
                <a:ea typeface="Consolas"/>
                <a:cs typeface="Consolas"/>
                <a:sym typeface="Consolas"/>
              </a:rPr>
              <a:t>update</a:t>
            </a:r>
            <a:r>
              <a:rPr lang="en" sz="1900">
                <a:latin typeface="Consolas"/>
                <a:ea typeface="Consolas"/>
                <a:cs typeface="Consolas"/>
                <a:sym typeface="Consolas"/>
              </a:rPr>
              <a:t>({ … });</a:t>
            </a:r>
            <a:endParaRPr/>
          </a:p>
        </p:txBody>
      </p:sp>
      <p:sp>
        <p:nvSpPr>
          <p:cNvPr id="404" name="Google Shape;404;p49"/>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Other things to </a:t>
            </a:r>
            <a:r>
              <a:rPr lang="en" i="1"/>
              <a:t>conditionally</a:t>
            </a:r>
            <a:r>
              <a:rPr lang="en"/>
              <a:t> consider</a:t>
            </a:r>
            <a:endParaRPr/>
          </a:p>
        </p:txBody>
      </p:sp>
    </p:spTree>
    <p:extLst>
      <p:ext uri="{BB962C8B-B14F-4D97-AF65-F5344CB8AC3E}">
        <p14:creationId xmlns:p14="http://schemas.microsoft.com/office/powerpoint/2010/main" val="102459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5"/>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Wireframing</a:t>
            </a:r>
            <a:endParaRPr/>
          </a:p>
        </p:txBody>
      </p:sp>
      <p:pic>
        <p:nvPicPr>
          <p:cNvPr id="333" name="Google Shape;333;p45"/>
          <p:cNvPicPr preferRelativeResize="0"/>
          <p:nvPr/>
        </p:nvPicPr>
        <p:blipFill>
          <a:blip r:embed="rId3">
            <a:alphaModFix/>
          </a:blip>
          <a:stretch>
            <a:fillRect/>
          </a:stretch>
        </p:blipFill>
        <p:spPr>
          <a:xfrm>
            <a:off x="2041661" y="1286937"/>
            <a:ext cx="5060680" cy="3374222"/>
          </a:xfrm>
          <a:prstGeom prst="rect">
            <a:avLst/>
          </a:prstGeom>
          <a:noFill/>
          <a:ln>
            <a:noFill/>
          </a:ln>
        </p:spPr>
      </p:pic>
    </p:spTree>
    <p:extLst>
      <p:ext uri="{BB962C8B-B14F-4D97-AF65-F5344CB8AC3E}">
        <p14:creationId xmlns:p14="http://schemas.microsoft.com/office/powerpoint/2010/main" val="3461951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6"/>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Wireframing</a:t>
            </a:r>
            <a:endParaRPr/>
          </a:p>
        </p:txBody>
      </p:sp>
      <p:sp>
        <p:nvSpPr>
          <p:cNvPr id="339" name="Google Shape;339;p46"/>
          <p:cNvSpPr txBox="1"/>
          <p:nvPr/>
        </p:nvSpPr>
        <p:spPr>
          <a:xfrm>
            <a:off x="4086450" y="3080950"/>
            <a:ext cx="7332300" cy="85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Slab"/>
              <a:ea typeface="Roboto Slab"/>
              <a:cs typeface="Roboto Slab"/>
              <a:sym typeface="Roboto Slab"/>
            </a:endParaRPr>
          </a:p>
        </p:txBody>
      </p:sp>
      <p:sp>
        <p:nvSpPr>
          <p:cNvPr id="340" name="Google Shape;340;p46"/>
          <p:cNvSpPr txBox="1"/>
          <p:nvPr/>
        </p:nvSpPr>
        <p:spPr>
          <a:xfrm>
            <a:off x="532950" y="1257300"/>
            <a:ext cx="8078100" cy="3311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0"/>
              </a:spcAft>
              <a:buNone/>
            </a:pPr>
            <a:r>
              <a:rPr lang="en" sz="1800">
                <a:latin typeface="Helvetica Neue"/>
                <a:ea typeface="Helvetica Neue"/>
                <a:cs typeface="Helvetica Neue"/>
                <a:sym typeface="Helvetica Neue"/>
              </a:rPr>
              <a:t>Use your requirements  to inform your wireframing.</a:t>
            </a:r>
            <a:endParaRPr sz="1800">
              <a:latin typeface="Helvetica Neue"/>
              <a:ea typeface="Helvetica Neue"/>
              <a:cs typeface="Helvetica Neue"/>
              <a:sym typeface="Helvetica Neue"/>
            </a:endParaRPr>
          </a:p>
          <a:p>
            <a:pPr marL="0" lvl="0" indent="0" algn="l" rtl="0">
              <a:lnSpc>
                <a:spcPct val="115000"/>
              </a:lnSpc>
              <a:spcBef>
                <a:spcPts val="1200"/>
              </a:spcBef>
              <a:spcAft>
                <a:spcPts val="0"/>
              </a:spcAft>
              <a:buNone/>
            </a:pPr>
            <a:r>
              <a:rPr lang="en" sz="1800">
                <a:latin typeface="Helvetica Neue"/>
                <a:ea typeface="Helvetica Neue"/>
                <a:cs typeface="Helvetica Neue"/>
                <a:sym typeface="Helvetica Neue"/>
              </a:rPr>
              <a:t>Think about all the different </a:t>
            </a:r>
            <a:r>
              <a:rPr lang="en" sz="1800" b="1">
                <a:latin typeface="Helvetica Neue"/>
                <a:ea typeface="Helvetica Neue"/>
                <a:cs typeface="Helvetica Neue"/>
                <a:sym typeface="Helvetica Neue"/>
              </a:rPr>
              <a:t>states</a:t>
            </a:r>
            <a:r>
              <a:rPr lang="en" sz="1800">
                <a:latin typeface="Helvetica Neue"/>
                <a:ea typeface="Helvetica Neue"/>
                <a:cs typeface="Helvetica Neue"/>
                <a:sym typeface="Helvetica Neue"/>
              </a:rPr>
              <a:t> of your app and make sure you draw wireframes for them.</a:t>
            </a:r>
            <a:endParaRPr sz="1800">
              <a:latin typeface="Helvetica Neue"/>
              <a:ea typeface="Helvetica Neue"/>
              <a:cs typeface="Helvetica Neue"/>
              <a:sym typeface="Helvetica Neue"/>
            </a:endParaRPr>
          </a:p>
          <a:p>
            <a:pPr marL="0" lvl="0" indent="0" algn="l" rtl="0">
              <a:lnSpc>
                <a:spcPct val="115000"/>
              </a:lnSpc>
              <a:spcBef>
                <a:spcPts val="1200"/>
              </a:spcBef>
              <a:spcAft>
                <a:spcPts val="0"/>
              </a:spcAft>
              <a:buNone/>
            </a:pPr>
            <a:r>
              <a:rPr lang="en" sz="1800">
                <a:latin typeface="Helvetica Neue"/>
                <a:ea typeface="Helvetica Neue"/>
                <a:cs typeface="Helvetica Neue"/>
                <a:sym typeface="Helvetica Neue"/>
              </a:rPr>
              <a:t>For example the tic-tac-toe app has:</a:t>
            </a:r>
            <a:endParaRPr sz="1800">
              <a:latin typeface="Helvetica Neue"/>
              <a:ea typeface="Helvetica Neue"/>
              <a:cs typeface="Helvetica Neue"/>
              <a:sym typeface="Helvetica Neue"/>
            </a:endParaRPr>
          </a:p>
          <a:p>
            <a:pPr marL="457200" lvl="0" indent="-342900" algn="l" rtl="0">
              <a:lnSpc>
                <a:spcPct val="115000"/>
              </a:lnSpc>
              <a:spcBef>
                <a:spcPts val="1200"/>
              </a:spcBef>
              <a:spcAft>
                <a:spcPts val="0"/>
              </a:spcAft>
              <a:buSzPts val="1800"/>
              <a:buFont typeface="Helvetica Neue"/>
              <a:buChar char="➔"/>
            </a:pPr>
            <a:r>
              <a:rPr lang="en" sz="1800">
                <a:latin typeface="Helvetica Neue"/>
                <a:ea typeface="Helvetica Neue"/>
                <a:cs typeface="Helvetica Neue"/>
                <a:sym typeface="Helvetica Neue"/>
              </a:rPr>
              <a:t>A message to show when the first user is waiting for the second.</a:t>
            </a:r>
            <a:endParaRPr sz="1800">
              <a:latin typeface="Helvetica Neue"/>
              <a:ea typeface="Helvetica Neue"/>
              <a:cs typeface="Helvetica Neue"/>
              <a:sym typeface="Helvetica Neue"/>
            </a:endParaRPr>
          </a:p>
          <a:p>
            <a:pPr marL="457200" lvl="0" indent="-342900" algn="l" rtl="0">
              <a:lnSpc>
                <a:spcPct val="115000"/>
              </a:lnSpc>
              <a:spcBef>
                <a:spcPts val="0"/>
              </a:spcBef>
              <a:spcAft>
                <a:spcPts val="0"/>
              </a:spcAft>
              <a:buSzPts val="1800"/>
              <a:buFont typeface="Helvetica Neue"/>
              <a:buChar char="➔"/>
            </a:pPr>
            <a:r>
              <a:rPr lang="en" sz="1800">
                <a:latin typeface="Helvetica Neue"/>
                <a:ea typeface="Helvetica Neue"/>
                <a:cs typeface="Helvetica Neue"/>
                <a:sym typeface="Helvetica Neue"/>
              </a:rPr>
              <a:t>A 3x3 grid with X’s and O’s when the game is being played.</a:t>
            </a:r>
            <a:endParaRPr sz="1800">
              <a:latin typeface="Helvetica Neue"/>
              <a:ea typeface="Helvetica Neue"/>
              <a:cs typeface="Helvetica Neue"/>
              <a:sym typeface="Helvetica Neue"/>
            </a:endParaRPr>
          </a:p>
          <a:p>
            <a:pPr marL="457200" lvl="0" indent="-342900" algn="l" rtl="0">
              <a:lnSpc>
                <a:spcPct val="115000"/>
              </a:lnSpc>
              <a:spcBef>
                <a:spcPts val="0"/>
              </a:spcBef>
              <a:spcAft>
                <a:spcPts val="0"/>
              </a:spcAft>
              <a:buSzPts val="1800"/>
              <a:buFont typeface="Helvetica Neue"/>
              <a:buChar char="➔"/>
            </a:pPr>
            <a:r>
              <a:rPr lang="en" sz="1800">
                <a:latin typeface="Helvetica Neue"/>
                <a:ea typeface="Helvetica Neue"/>
                <a:cs typeface="Helvetica Neue"/>
                <a:sym typeface="Helvetica Neue"/>
              </a:rPr>
              <a:t>Three possible messages to display when the game is won or tied.</a:t>
            </a:r>
            <a:endParaRPr sz="1800">
              <a:latin typeface="Helvetica Neue"/>
              <a:ea typeface="Helvetica Neue"/>
              <a:cs typeface="Helvetica Neue"/>
              <a:sym typeface="Helvetica Neue"/>
            </a:endParaRPr>
          </a:p>
        </p:txBody>
      </p:sp>
    </p:spTree>
    <p:extLst>
      <p:ext uri="{BB962C8B-B14F-4D97-AF65-F5344CB8AC3E}">
        <p14:creationId xmlns:p14="http://schemas.microsoft.com/office/powerpoint/2010/main" val="3267280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7"/>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Project Timeline</a:t>
            </a:r>
            <a:endParaRPr/>
          </a:p>
        </p:txBody>
      </p:sp>
      <p:sp>
        <p:nvSpPr>
          <p:cNvPr id="346" name="Google Shape;346;p47"/>
          <p:cNvSpPr txBox="1"/>
          <p:nvPr/>
        </p:nvSpPr>
        <p:spPr>
          <a:xfrm>
            <a:off x="4086450" y="3080950"/>
            <a:ext cx="7332300" cy="85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Slab"/>
              <a:ea typeface="Roboto Slab"/>
              <a:cs typeface="Roboto Slab"/>
              <a:sym typeface="Roboto Slab"/>
            </a:endParaRPr>
          </a:p>
        </p:txBody>
      </p:sp>
      <p:graphicFrame>
        <p:nvGraphicFramePr>
          <p:cNvPr id="347" name="Google Shape;347;p47"/>
          <p:cNvGraphicFramePr/>
          <p:nvPr/>
        </p:nvGraphicFramePr>
        <p:xfrm>
          <a:off x="820788" y="1126550"/>
          <a:ext cx="7502400" cy="3480021"/>
        </p:xfrm>
        <a:graphic>
          <a:graphicData uri="http://schemas.openxmlformats.org/drawingml/2006/table">
            <a:tbl>
              <a:tblPr>
                <a:noFill/>
              </a:tblPr>
              <a:tblGrid>
                <a:gridCol w="1596725">
                  <a:extLst>
                    <a:ext uri="{9D8B030D-6E8A-4147-A177-3AD203B41FA5}">
                      <a16:colId xmlns:a16="http://schemas.microsoft.com/office/drawing/2014/main" val="20000"/>
                    </a:ext>
                  </a:extLst>
                </a:gridCol>
                <a:gridCol w="5905675">
                  <a:extLst>
                    <a:ext uri="{9D8B030D-6E8A-4147-A177-3AD203B41FA5}">
                      <a16:colId xmlns:a16="http://schemas.microsoft.com/office/drawing/2014/main" val="20001"/>
                    </a:ext>
                  </a:extLst>
                </a:gridCol>
              </a:tblGrid>
              <a:tr h="337425">
                <a:tc>
                  <a:txBody>
                    <a:bodyPr/>
                    <a:lstStyle/>
                    <a:p>
                      <a:pPr marL="0" lvl="0" indent="0" algn="ctr" rtl="0">
                        <a:lnSpc>
                          <a:spcPct val="115000"/>
                        </a:lnSpc>
                        <a:spcBef>
                          <a:spcPts val="0"/>
                        </a:spcBef>
                        <a:spcAft>
                          <a:spcPts val="0"/>
                        </a:spcAft>
                        <a:buNone/>
                      </a:pPr>
                      <a:r>
                        <a:rPr lang="en" sz="1000">
                          <a:highlight>
                            <a:srgbClr val="FFFF00"/>
                          </a:highlight>
                          <a:latin typeface="Helvetica Neue"/>
                          <a:ea typeface="Helvetica Neue"/>
                          <a:cs typeface="Helvetica Neue"/>
                          <a:sym typeface="Helvetica Neue"/>
                        </a:rPr>
                        <a:t>April 1st</a:t>
                      </a:r>
                      <a:endParaRPr sz="1000">
                        <a:highlight>
                          <a:srgbClr val="FFFF00"/>
                        </a:highlight>
                        <a:latin typeface="Helvetica Neue"/>
                        <a:ea typeface="Helvetica Neue"/>
                        <a:cs typeface="Helvetica Neue"/>
                        <a:sym typeface="Helvetica Neue"/>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Helvetica Neue"/>
                          <a:ea typeface="Helvetica Neue"/>
                          <a:cs typeface="Helvetica Neue"/>
                          <a:sym typeface="Helvetica Neue"/>
                        </a:rPr>
                        <a:t>Engage in collaborative brainstorming to build consensus around a project idea.</a:t>
                      </a:r>
                      <a:endParaRPr sz="1000">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000">
                          <a:latin typeface="Helvetica Neue"/>
                          <a:ea typeface="Helvetica Neue"/>
                          <a:cs typeface="Helvetica Neue"/>
                          <a:sym typeface="Helvetica Neue"/>
                        </a:rPr>
                        <a:t>Create a project plan to accomplish specific tasks within a predetermined amount of time. (</a:t>
                      </a:r>
                      <a:r>
                        <a:rPr lang="en" sz="1000" b="1">
                          <a:latin typeface="Helvetica Neue"/>
                          <a:ea typeface="Helvetica Neue"/>
                          <a:cs typeface="Helvetica Neue"/>
                          <a:sym typeface="Helvetica Neue"/>
                        </a:rPr>
                        <a:t>TODAY</a:t>
                      </a:r>
                      <a:r>
                        <a:rPr lang="en" sz="1000">
                          <a:latin typeface="Helvetica Neue"/>
                          <a:ea typeface="Helvetica Neue"/>
                          <a:cs typeface="Helvetica Neue"/>
                          <a:sym typeface="Helvetica Neue"/>
                        </a:rPr>
                        <a:t>)</a:t>
                      </a:r>
                      <a:endParaRPr sz="1000">
                        <a:latin typeface="Helvetica Neue"/>
                        <a:ea typeface="Helvetica Neue"/>
                        <a:cs typeface="Helvetica Neue"/>
                        <a:sym typeface="Helvetica Neue"/>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337425">
                <a:tc>
                  <a:txBody>
                    <a:bodyPr/>
                    <a:lstStyle/>
                    <a:p>
                      <a:pPr marL="0" lvl="0" indent="0" algn="ctr" rtl="0">
                        <a:lnSpc>
                          <a:spcPct val="115000"/>
                        </a:lnSpc>
                        <a:spcBef>
                          <a:spcPts val="0"/>
                        </a:spcBef>
                        <a:spcAft>
                          <a:spcPts val="0"/>
                        </a:spcAft>
                        <a:buNone/>
                      </a:pPr>
                      <a:r>
                        <a:rPr lang="en" sz="1000">
                          <a:highlight>
                            <a:srgbClr val="FFFF00"/>
                          </a:highlight>
                          <a:latin typeface="Helvetica Neue"/>
                          <a:ea typeface="Helvetica Neue"/>
                          <a:cs typeface="Helvetica Neue"/>
                          <a:sym typeface="Helvetica Neue"/>
                        </a:rPr>
                        <a:t>April 8th</a:t>
                      </a:r>
                      <a:endParaRPr sz="1000">
                        <a:highlight>
                          <a:srgbClr val="FFFF00"/>
                        </a:highlight>
                        <a:latin typeface="Helvetica Neue"/>
                        <a:ea typeface="Helvetica Neue"/>
                        <a:cs typeface="Helvetica Neue"/>
                        <a:sym typeface="Helvetica Neue"/>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Helvetica Neue"/>
                          <a:ea typeface="Helvetica Neue"/>
                          <a:cs typeface="Helvetica Neue"/>
                          <a:sym typeface="Helvetica Neue"/>
                        </a:rPr>
                        <a:t>Map over an array</a:t>
                      </a:r>
                      <a:endParaRPr sz="1000">
                        <a:latin typeface="Helvetica Neue"/>
                        <a:ea typeface="Helvetica Neue"/>
                        <a:cs typeface="Helvetica Neue"/>
                        <a:sym typeface="Helvetica Neue"/>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337425">
                <a:tc>
                  <a:txBody>
                    <a:bodyPr/>
                    <a:lstStyle/>
                    <a:p>
                      <a:pPr marL="0" lvl="0" indent="0" algn="ctr" rtl="0">
                        <a:lnSpc>
                          <a:spcPct val="115000"/>
                        </a:lnSpc>
                        <a:spcBef>
                          <a:spcPts val="0"/>
                        </a:spcBef>
                        <a:spcAft>
                          <a:spcPts val="0"/>
                        </a:spcAft>
                        <a:buNone/>
                      </a:pPr>
                      <a:r>
                        <a:rPr lang="en" sz="1000">
                          <a:highlight>
                            <a:srgbClr val="FFFF00"/>
                          </a:highlight>
                          <a:latin typeface="Helvetica Neue"/>
                          <a:ea typeface="Helvetica Neue"/>
                          <a:cs typeface="Helvetica Neue"/>
                          <a:sym typeface="Helvetica Neue"/>
                        </a:rPr>
                        <a:t>April 1th</a:t>
                      </a:r>
                      <a:endParaRPr sz="1000">
                        <a:highlight>
                          <a:srgbClr val="FFFF00"/>
                        </a:highlight>
                        <a:latin typeface="Helvetica Neue"/>
                        <a:ea typeface="Helvetica Neue"/>
                        <a:cs typeface="Helvetica Neue"/>
                        <a:sym typeface="Helvetica Neue"/>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chemeClr val="dk1"/>
                          </a:solidFill>
                          <a:latin typeface="Helvetica Neue"/>
                          <a:ea typeface="Helvetica Neue"/>
                          <a:cs typeface="Helvetica Neue"/>
                          <a:sym typeface="Helvetica Neue"/>
                        </a:rPr>
                        <a:t>Read session metadata from Firebase</a:t>
                      </a:r>
                      <a:endParaRPr sz="1000">
                        <a:latin typeface="Helvetica Neue"/>
                        <a:ea typeface="Helvetica Neue"/>
                        <a:cs typeface="Helvetica Neue"/>
                        <a:sym typeface="Helvetica Neue"/>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337425">
                <a:tc>
                  <a:txBody>
                    <a:bodyPr/>
                    <a:lstStyle/>
                    <a:p>
                      <a:pPr marL="0" lvl="0" indent="0" algn="ctr" rtl="0">
                        <a:lnSpc>
                          <a:spcPct val="115000"/>
                        </a:lnSpc>
                        <a:spcBef>
                          <a:spcPts val="0"/>
                        </a:spcBef>
                        <a:spcAft>
                          <a:spcPts val="0"/>
                        </a:spcAft>
                        <a:buNone/>
                      </a:pPr>
                      <a:r>
                        <a:rPr lang="en" sz="1000">
                          <a:highlight>
                            <a:srgbClr val="FFFF00"/>
                          </a:highlight>
                          <a:latin typeface="Helvetica Neue"/>
                          <a:ea typeface="Helvetica Neue"/>
                          <a:cs typeface="Helvetica Neue"/>
                          <a:sym typeface="Helvetica Neue"/>
                        </a:rPr>
                        <a:t>April 22nd</a:t>
                      </a:r>
                      <a:endParaRPr sz="1000">
                        <a:highlight>
                          <a:srgbClr val="FFFF00"/>
                        </a:highlight>
                        <a:latin typeface="Helvetica Neue"/>
                        <a:ea typeface="Helvetica Neue"/>
                        <a:cs typeface="Helvetica Neue"/>
                        <a:sym typeface="Helvetica Neue"/>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l" rtl="0">
                        <a:lnSpc>
                          <a:spcPct val="115000"/>
                        </a:lnSpc>
                        <a:spcBef>
                          <a:spcPts val="0"/>
                        </a:spcBef>
                        <a:spcAft>
                          <a:spcPts val="0"/>
                        </a:spcAft>
                        <a:buNone/>
                      </a:pPr>
                      <a:r>
                        <a:rPr lang="en" sz="1000">
                          <a:latin typeface="Helvetica Neue"/>
                          <a:ea typeface="Helvetica Neue"/>
                          <a:cs typeface="Helvetica Neue"/>
                          <a:sym typeface="Helvetica Neue"/>
                        </a:rPr>
                        <a:t>Holiday: Spring Break</a:t>
                      </a:r>
                      <a:endParaRPr sz="1000">
                        <a:latin typeface="Helvetica Neue"/>
                        <a:ea typeface="Helvetica Neue"/>
                        <a:cs typeface="Helvetica Neue"/>
                        <a:sym typeface="Helvetica Neue"/>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337425">
                <a:tc>
                  <a:txBody>
                    <a:bodyPr/>
                    <a:lstStyle/>
                    <a:p>
                      <a:pPr marL="0" lvl="0" indent="0" algn="ctr" rtl="0">
                        <a:lnSpc>
                          <a:spcPct val="115000"/>
                        </a:lnSpc>
                        <a:spcBef>
                          <a:spcPts val="0"/>
                        </a:spcBef>
                        <a:spcAft>
                          <a:spcPts val="0"/>
                        </a:spcAft>
                        <a:buNone/>
                      </a:pPr>
                      <a:r>
                        <a:rPr lang="en" sz="1000">
                          <a:highlight>
                            <a:srgbClr val="FFFF00"/>
                          </a:highlight>
                          <a:latin typeface="Helvetica Neue"/>
                          <a:ea typeface="Helvetica Neue"/>
                          <a:cs typeface="Helvetica Neue"/>
                          <a:sym typeface="Helvetica Neue"/>
                        </a:rPr>
                        <a:t>April 29th</a:t>
                      </a:r>
                      <a:endParaRPr sz="1000">
                        <a:highlight>
                          <a:srgbClr val="FFFF00"/>
                        </a:highlight>
                        <a:latin typeface="Helvetica Neue"/>
                        <a:ea typeface="Helvetica Neue"/>
                        <a:cs typeface="Helvetica Neue"/>
                        <a:sym typeface="Helvetica Neue"/>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chemeClr val="dk1"/>
                          </a:solidFill>
                          <a:latin typeface="Helvetica Neue"/>
                          <a:ea typeface="Helvetica Neue"/>
                          <a:cs typeface="Helvetica Neue"/>
                          <a:sym typeface="Helvetica Neue"/>
                        </a:rPr>
                        <a:t>Write data to firebase and listen for changes to data from firebase</a:t>
                      </a:r>
                      <a:endParaRPr sz="1000">
                        <a:latin typeface="Helvetica Neue"/>
                        <a:ea typeface="Helvetica Neue"/>
                        <a:cs typeface="Helvetica Neue"/>
                        <a:sym typeface="Helvetica Neue"/>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337425">
                <a:tc>
                  <a:txBody>
                    <a:bodyPr/>
                    <a:lstStyle/>
                    <a:p>
                      <a:pPr marL="0" lvl="0" indent="0" algn="ctr" rtl="0">
                        <a:lnSpc>
                          <a:spcPct val="115000"/>
                        </a:lnSpc>
                        <a:spcBef>
                          <a:spcPts val="0"/>
                        </a:spcBef>
                        <a:spcAft>
                          <a:spcPts val="0"/>
                        </a:spcAft>
                        <a:buNone/>
                      </a:pPr>
                      <a:r>
                        <a:rPr lang="en" sz="1000">
                          <a:highlight>
                            <a:srgbClr val="FFFF00"/>
                          </a:highlight>
                          <a:latin typeface="Helvetica Neue"/>
                          <a:ea typeface="Helvetica Neue"/>
                          <a:cs typeface="Helvetica Neue"/>
                          <a:sym typeface="Helvetica Neue"/>
                        </a:rPr>
                        <a:t>May 6th</a:t>
                      </a:r>
                      <a:endParaRPr sz="1000">
                        <a:highlight>
                          <a:srgbClr val="FFFF00"/>
                        </a:highlight>
                        <a:latin typeface="Helvetica Neue"/>
                        <a:ea typeface="Helvetica Neue"/>
                        <a:cs typeface="Helvetica Neue"/>
                        <a:sym typeface="Helvetica Neue"/>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Helvetica Neue"/>
                          <a:ea typeface="Helvetica Neue"/>
                          <a:cs typeface="Helvetica Neue"/>
                          <a:sym typeface="Helvetica Neue"/>
                        </a:rPr>
                        <a:t>Design and implement a data model</a:t>
                      </a:r>
                      <a:endParaRPr sz="10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000">
                        <a:latin typeface="Helvetica Neue"/>
                        <a:ea typeface="Helvetica Neue"/>
                        <a:cs typeface="Helvetica Neue"/>
                        <a:sym typeface="Helvetica Neue"/>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337425">
                <a:tc>
                  <a:txBody>
                    <a:bodyPr/>
                    <a:lstStyle/>
                    <a:p>
                      <a:pPr marL="0" lvl="0" indent="0" algn="ctr" rtl="0">
                        <a:lnSpc>
                          <a:spcPct val="115000"/>
                        </a:lnSpc>
                        <a:spcBef>
                          <a:spcPts val="0"/>
                        </a:spcBef>
                        <a:spcAft>
                          <a:spcPts val="0"/>
                        </a:spcAft>
                        <a:buNone/>
                      </a:pPr>
                      <a:r>
                        <a:rPr lang="en" sz="1000">
                          <a:highlight>
                            <a:srgbClr val="FFFF00"/>
                          </a:highlight>
                          <a:latin typeface="Helvetica Neue"/>
                          <a:ea typeface="Helvetica Neue"/>
                          <a:cs typeface="Helvetica Neue"/>
                          <a:sym typeface="Helvetica Neue"/>
                        </a:rPr>
                        <a:t>May 13th</a:t>
                      </a:r>
                      <a:endParaRPr sz="1000">
                        <a:highlight>
                          <a:srgbClr val="FFFF00"/>
                        </a:highlight>
                        <a:latin typeface="Helvetica Neue"/>
                        <a:ea typeface="Helvetica Neue"/>
                        <a:cs typeface="Helvetica Neue"/>
                        <a:sym typeface="Helvetica Neue"/>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Helvetica Neue"/>
                          <a:ea typeface="Helvetica Neue"/>
                          <a:cs typeface="Helvetica Neue"/>
                          <a:sym typeface="Helvetica Neue"/>
                        </a:rPr>
                        <a:t>Handle data changes in React</a:t>
                      </a:r>
                      <a:endParaRPr sz="1000">
                        <a:latin typeface="Helvetica Neue"/>
                        <a:ea typeface="Helvetica Neue"/>
                        <a:cs typeface="Helvetica Neue"/>
                        <a:sym typeface="Helvetica Neue"/>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337425">
                <a:tc>
                  <a:txBody>
                    <a:bodyPr/>
                    <a:lstStyle/>
                    <a:p>
                      <a:pPr marL="0" lvl="0" indent="0" algn="ctr" rtl="0">
                        <a:lnSpc>
                          <a:spcPct val="115000"/>
                        </a:lnSpc>
                        <a:spcBef>
                          <a:spcPts val="0"/>
                        </a:spcBef>
                        <a:spcAft>
                          <a:spcPts val="0"/>
                        </a:spcAft>
                        <a:buNone/>
                      </a:pPr>
                      <a:r>
                        <a:rPr lang="en" sz="1000">
                          <a:highlight>
                            <a:srgbClr val="FFFF00"/>
                          </a:highlight>
                          <a:latin typeface="Helvetica Neue"/>
                          <a:ea typeface="Helvetica Neue"/>
                          <a:cs typeface="Helvetica Neue"/>
                          <a:sym typeface="Helvetica Neue"/>
                        </a:rPr>
                        <a:t>May 20th</a:t>
                      </a:r>
                      <a:endParaRPr sz="1000">
                        <a:highlight>
                          <a:srgbClr val="FFFF00"/>
                        </a:highlight>
                        <a:latin typeface="Helvetica Neue"/>
                        <a:ea typeface="Helvetica Neue"/>
                        <a:cs typeface="Helvetica Neue"/>
                        <a:sym typeface="Helvetica Neue"/>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chemeClr val="dk1"/>
                          </a:solidFill>
                          <a:latin typeface="Helvetica Neue"/>
                          <a:ea typeface="Helvetica Neue"/>
                          <a:cs typeface="Helvetica Neue"/>
                          <a:sym typeface="Helvetica Neue"/>
                        </a:rPr>
                        <a:t>Extension idea: Refactor a React component into sub-components and Add styles to a React component</a:t>
                      </a:r>
                      <a:endParaRPr sz="1000">
                        <a:latin typeface="Helvetica Neue"/>
                        <a:ea typeface="Helvetica Neue"/>
                        <a:cs typeface="Helvetica Neue"/>
                        <a:sym typeface="Helvetica Neue"/>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337425">
                <a:tc>
                  <a:txBody>
                    <a:bodyPr/>
                    <a:lstStyle/>
                    <a:p>
                      <a:pPr marL="0" lvl="0" indent="0" algn="ctr" rtl="0">
                        <a:lnSpc>
                          <a:spcPct val="115000"/>
                        </a:lnSpc>
                        <a:spcBef>
                          <a:spcPts val="0"/>
                        </a:spcBef>
                        <a:spcAft>
                          <a:spcPts val="0"/>
                        </a:spcAft>
                        <a:buNone/>
                      </a:pPr>
                      <a:r>
                        <a:rPr lang="en" sz="1000">
                          <a:highlight>
                            <a:srgbClr val="FFFF00"/>
                          </a:highlight>
                          <a:latin typeface="Helvetica Neue"/>
                          <a:ea typeface="Helvetica Neue"/>
                          <a:cs typeface="Helvetica Neue"/>
                          <a:sym typeface="Helvetica Neue"/>
                        </a:rPr>
                        <a:t>May 27th</a:t>
                      </a:r>
                      <a:endParaRPr sz="1000">
                        <a:highlight>
                          <a:srgbClr val="FFFF00"/>
                        </a:highlight>
                        <a:latin typeface="Helvetica Neue"/>
                        <a:ea typeface="Helvetica Neue"/>
                        <a:cs typeface="Helvetica Neue"/>
                        <a:sym typeface="Helvetica Neue"/>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l" rtl="0">
                        <a:lnSpc>
                          <a:spcPct val="115000"/>
                        </a:lnSpc>
                        <a:spcBef>
                          <a:spcPts val="0"/>
                        </a:spcBef>
                        <a:spcAft>
                          <a:spcPts val="0"/>
                        </a:spcAft>
                        <a:buNone/>
                      </a:pPr>
                      <a:r>
                        <a:rPr lang="en" sz="1000">
                          <a:latin typeface="Helvetica Neue"/>
                          <a:ea typeface="Helvetica Neue"/>
                          <a:cs typeface="Helvetica Neue"/>
                          <a:sym typeface="Helvetica Neue"/>
                        </a:rPr>
                        <a:t>Holiday: Memorial Day</a:t>
                      </a:r>
                      <a:endParaRPr sz="1000">
                        <a:latin typeface="Helvetica Neue"/>
                        <a:ea typeface="Helvetica Neue"/>
                        <a:cs typeface="Helvetica Neue"/>
                        <a:sym typeface="Helvetica Neue"/>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extLst>
                  <a:ext uri="{0D108BD9-81ED-4DB2-BD59-A6C34878D82A}">
                    <a16:rowId xmlns:a16="http://schemas.microsoft.com/office/drawing/2014/main" val="10008"/>
                  </a:ext>
                </a:extLst>
              </a:tr>
              <a:tr h="337425">
                <a:tc>
                  <a:txBody>
                    <a:bodyPr/>
                    <a:lstStyle/>
                    <a:p>
                      <a:pPr marL="0" lvl="0" indent="0" algn="ctr" rtl="0">
                        <a:lnSpc>
                          <a:spcPct val="115000"/>
                        </a:lnSpc>
                        <a:spcBef>
                          <a:spcPts val="0"/>
                        </a:spcBef>
                        <a:spcAft>
                          <a:spcPts val="0"/>
                        </a:spcAft>
                        <a:buNone/>
                      </a:pPr>
                      <a:r>
                        <a:rPr lang="en" sz="1000">
                          <a:highlight>
                            <a:srgbClr val="FFFF00"/>
                          </a:highlight>
                          <a:latin typeface="Helvetica Neue"/>
                          <a:ea typeface="Helvetica Neue"/>
                          <a:cs typeface="Helvetica Neue"/>
                          <a:sym typeface="Helvetica Neue"/>
                        </a:rPr>
                        <a:t>June 3rd</a:t>
                      </a:r>
                      <a:endParaRPr sz="1000">
                        <a:highlight>
                          <a:srgbClr val="FFFF00"/>
                        </a:highlight>
                        <a:latin typeface="Helvetica Neue"/>
                        <a:ea typeface="Helvetica Neue"/>
                        <a:cs typeface="Helvetica Neue"/>
                        <a:sym typeface="Helvetica Neue"/>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Helvetica Neue"/>
                          <a:ea typeface="Helvetica Neue"/>
                          <a:cs typeface="Helvetica Neue"/>
                          <a:sym typeface="Helvetica Neue"/>
                        </a:rPr>
                        <a:t>Prepare for and practice a project presentation</a:t>
                      </a:r>
                      <a:endParaRPr sz="1000">
                        <a:latin typeface="Helvetica Neue"/>
                        <a:ea typeface="Helvetica Neue"/>
                        <a:cs typeface="Helvetica Neue"/>
                        <a:sym typeface="Helvetica Neue"/>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966478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8"/>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Objectives</a:t>
            </a:r>
            <a:endParaRPr/>
          </a:p>
        </p:txBody>
      </p:sp>
      <p:sp>
        <p:nvSpPr>
          <p:cNvPr id="353" name="Google Shape;353;p48"/>
          <p:cNvSpPr txBox="1"/>
          <p:nvPr/>
        </p:nvSpPr>
        <p:spPr>
          <a:xfrm>
            <a:off x="4086450" y="3080950"/>
            <a:ext cx="7332300" cy="85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Slab"/>
              <a:ea typeface="Roboto Slab"/>
              <a:cs typeface="Roboto Slab"/>
              <a:sym typeface="Roboto Slab"/>
            </a:endParaRPr>
          </a:p>
        </p:txBody>
      </p:sp>
      <p:sp>
        <p:nvSpPr>
          <p:cNvPr id="354" name="Google Shape;354;p48"/>
          <p:cNvSpPr txBox="1"/>
          <p:nvPr/>
        </p:nvSpPr>
        <p:spPr>
          <a:xfrm>
            <a:off x="532950" y="1257300"/>
            <a:ext cx="8078100" cy="33117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1000"/>
              </a:spcBef>
              <a:spcAft>
                <a:spcPts val="0"/>
              </a:spcAft>
              <a:buSzPts val="1800"/>
              <a:buFont typeface="Helvetica Neue"/>
              <a:buChar char="➔"/>
            </a:pPr>
            <a:r>
              <a:rPr lang="en" sz="1800" b="1">
                <a:solidFill>
                  <a:srgbClr val="FFAA7B"/>
                </a:solidFill>
                <a:latin typeface="Helvetica Neue"/>
                <a:ea typeface="Helvetica Neue"/>
                <a:cs typeface="Helvetica Neue"/>
                <a:sym typeface="Helvetica Neue"/>
              </a:rPr>
              <a:t>Objectives</a:t>
            </a:r>
            <a:r>
              <a:rPr lang="en" sz="1800">
                <a:latin typeface="Helvetica Neue"/>
                <a:ea typeface="Helvetica Neue"/>
                <a:cs typeface="Helvetica Neue"/>
                <a:sym typeface="Helvetica Neue"/>
              </a:rPr>
              <a:t> are the individual goals and requirements you want to complete for your project.</a:t>
            </a:r>
            <a:endParaRPr sz="1800">
              <a:latin typeface="Helvetica Neue"/>
              <a:ea typeface="Helvetica Neue"/>
              <a:cs typeface="Helvetica Neue"/>
              <a:sym typeface="Helvetica Neue"/>
            </a:endParaRPr>
          </a:p>
          <a:p>
            <a:pPr marL="457200" lvl="0" indent="-342900" algn="l" rtl="0">
              <a:lnSpc>
                <a:spcPct val="115000"/>
              </a:lnSpc>
              <a:spcBef>
                <a:spcPts val="0"/>
              </a:spcBef>
              <a:spcAft>
                <a:spcPts val="0"/>
              </a:spcAft>
              <a:buSzPts val="1800"/>
              <a:buFont typeface="Helvetica Neue"/>
              <a:buChar char="➔"/>
            </a:pPr>
            <a:r>
              <a:rPr lang="en" sz="1800">
                <a:latin typeface="Helvetica Neue"/>
                <a:ea typeface="Helvetica Neue"/>
                <a:cs typeface="Helvetica Neue"/>
                <a:sym typeface="Helvetica Neue"/>
              </a:rPr>
              <a:t>Goals and dates will help you track progress and keep focused on the project.</a:t>
            </a:r>
            <a:endParaRPr sz="1800">
              <a:latin typeface="Helvetica Neue"/>
              <a:ea typeface="Helvetica Neue"/>
              <a:cs typeface="Helvetica Neue"/>
              <a:sym typeface="Helvetica Neue"/>
            </a:endParaRPr>
          </a:p>
          <a:p>
            <a:pPr marL="457200" lvl="0" indent="-342900" algn="l" rtl="0">
              <a:lnSpc>
                <a:spcPct val="115000"/>
              </a:lnSpc>
              <a:spcBef>
                <a:spcPts val="0"/>
              </a:spcBef>
              <a:spcAft>
                <a:spcPts val="0"/>
              </a:spcAft>
              <a:buSzPts val="1800"/>
              <a:buFont typeface="Helvetica Neue"/>
              <a:buChar char="➔"/>
            </a:pPr>
            <a:r>
              <a:rPr lang="en" sz="1800">
                <a:latin typeface="Helvetica Neue"/>
                <a:ea typeface="Helvetica Neue"/>
                <a:cs typeface="Helvetica Neue"/>
                <a:sym typeface="Helvetica Neue"/>
              </a:rPr>
              <a:t>Requirements of your app should inform what objectives you pick.</a:t>
            </a:r>
            <a:endParaRPr sz="1800">
              <a:latin typeface="Helvetica Neue"/>
              <a:ea typeface="Helvetica Neue"/>
              <a:cs typeface="Helvetica Neue"/>
              <a:sym typeface="Helvetica Neue"/>
            </a:endParaRPr>
          </a:p>
          <a:p>
            <a:pPr marL="457200" lvl="0" indent="-342900" algn="l" rtl="0">
              <a:lnSpc>
                <a:spcPct val="115000"/>
              </a:lnSpc>
              <a:spcBef>
                <a:spcPts val="0"/>
              </a:spcBef>
              <a:spcAft>
                <a:spcPts val="0"/>
              </a:spcAft>
              <a:buSzPts val="1800"/>
              <a:buFont typeface="Helvetica Neue"/>
              <a:buChar char="➔"/>
            </a:pPr>
            <a:r>
              <a:rPr lang="en" sz="1800">
                <a:latin typeface="Helvetica Neue"/>
                <a:ea typeface="Helvetica Neue"/>
                <a:cs typeface="Helvetica Neue"/>
                <a:sym typeface="Helvetica Neue"/>
              </a:rPr>
              <a:t>Objectives can change (time-constraints, unfeasible, requirements change).</a:t>
            </a:r>
            <a:endParaRPr sz="1800">
              <a:latin typeface="Helvetica Neue"/>
              <a:ea typeface="Helvetica Neue"/>
              <a:cs typeface="Helvetica Neue"/>
              <a:sym typeface="Helvetica Neue"/>
            </a:endParaRPr>
          </a:p>
          <a:p>
            <a:pPr marL="457200" lvl="0" indent="-342900" algn="l" rtl="0">
              <a:lnSpc>
                <a:spcPct val="115000"/>
              </a:lnSpc>
              <a:spcBef>
                <a:spcPts val="0"/>
              </a:spcBef>
              <a:spcAft>
                <a:spcPts val="0"/>
              </a:spcAft>
              <a:buSzPts val="1800"/>
              <a:buFont typeface="Helvetica Neue"/>
              <a:buChar char="➔"/>
            </a:pPr>
            <a:r>
              <a:rPr lang="en" sz="1800">
                <a:latin typeface="Helvetica Neue"/>
                <a:ea typeface="Helvetica Neue"/>
                <a:cs typeface="Helvetica Neue"/>
                <a:sym typeface="Helvetica Neue"/>
              </a:rPr>
              <a:t>But having a plan to start off with helps even if it changes.</a:t>
            </a:r>
            <a:endParaRPr sz="1800">
              <a:latin typeface="Helvetica Neue"/>
              <a:ea typeface="Helvetica Neue"/>
              <a:cs typeface="Helvetica Neue"/>
              <a:sym typeface="Helvetica Neue"/>
            </a:endParaRPr>
          </a:p>
        </p:txBody>
      </p:sp>
    </p:spTree>
    <p:extLst>
      <p:ext uri="{BB962C8B-B14F-4D97-AF65-F5344CB8AC3E}">
        <p14:creationId xmlns:p14="http://schemas.microsoft.com/office/powerpoint/2010/main" val="2812856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9"/>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Tic-tac-toe Objectives</a:t>
            </a:r>
            <a:endParaRPr/>
          </a:p>
        </p:txBody>
      </p:sp>
      <p:sp>
        <p:nvSpPr>
          <p:cNvPr id="360" name="Google Shape;360;p49"/>
          <p:cNvSpPr txBox="1"/>
          <p:nvPr/>
        </p:nvSpPr>
        <p:spPr>
          <a:xfrm>
            <a:off x="4086450" y="3080950"/>
            <a:ext cx="7332300" cy="85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Slab"/>
              <a:ea typeface="Roboto Slab"/>
              <a:cs typeface="Roboto Slab"/>
              <a:sym typeface="Roboto Slab"/>
            </a:endParaRPr>
          </a:p>
        </p:txBody>
      </p:sp>
      <p:sp>
        <p:nvSpPr>
          <p:cNvPr id="361" name="Google Shape;361;p49"/>
          <p:cNvSpPr txBox="1"/>
          <p:nvPr/>
        </p:nvSpPr>
        <p:spPr>
          <a:xfrm>
            <a:off x="532950" y="1257300"/>
            <a:ext cx="8078100" cy="32565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1000"/>
              </a:spcBef>
              <a:spcAft>
                <a:spcPts val="0"/>
              </a:spcAft>
              <a:buSzPts val="1800"/>
              <a:buFont typeface="Helvetica Neue"/>
              <a:buChar char="➔"/>
            </a:pPr>
            <a:r>
              <a:rPr lang="en" sz="1800">
                <a:latin typeface="Helvetica Neue"/>
                <a:ea typeface="Helvetica Neue"/>
                <a:cs typeface="Helvetica Neue"/>
                <a:sym typeface="Helvetica Neue"/>
              </a:rPr>
              <a:t>Players can join the game.</a:t>
            </a:r>
            <a:endParaRPr sz="1800">
              <a:latin typeface="Helvetica Neue"/>
              <a:ea typeface="Helvetica Neue"/>
              <a:cs typeface="Helvetica Neue"/>
              <a:sym typeface="Helvetica Neue"/>
            </a:endParaRPr>
          </a:p>
          <a:p>
            <a:pPr marL="914400" lvl="1" indent="-342900" algn="l" rtl="0">
              <a:lnSpc>
                <a:spcPct val="115000"/>
              </a:lnSpc>
              <a:spcBef>
                <a:spcPts val="0"/>
              </a:spcBef>
              <a:spcAft>
                <a:spcPts val="0"/>
              </a:spcAft>
              <a:buSzPts val="1800"/>
              <a:buFont typeface="Helvetica Neue"/>
              <a:buChar char="◆"/>
            </a:pPr>
            <a:r>
              <a:rPr lang="en" sz="1800">
                <a:latin typeface="Helvetica Neue"/>
                <a:ea typeface="Helvetica Neue"/>
                <a:cs typeface="Helvetica Neue"/>
                <a:sym typeface="Helvetica Neue"/>
              </a:rPr>
              <a:t>Requirement 1</a:t>
            </a:r>
            <a:endParaRPr sz="1800">
              <a:latin typeface="Helvetica Neue"/>
              <a:ea typeface="Helvetica Neue"/>
              <a:cs typeface="Helvetica Neue"/>
              <a:sym typeface="Helvetica Neue"/>
            </a:endParaRPr>
          </a:p>
          <a:p>
            <a:pPr marL="914400" lvl="1" indent="-342900" algn="l" rtl="0">
              <a:lnSpc>
                <a:spcPct val="115000"/>
              </a:lnSpc>
              <a:spcBef>
                <a:spcPts val="0"/>
              </a:spcBef>
              <a:spcAft>
                <a:spcPts val="0"/>
              </a:spcAft>
              <a:buSzPts val="1800"/>
              <a:buFont typeface="Helvetica Neue"/>
              <a:buChar char="◆"/>
            </a:pPr>
            <a:r>
              <a:rPr lang="en" sz="1800">
                <a:latin typeface="Helvetica Neue"/>
                <a:ea typeface="Helvetica Neue"/>
                <a:cs typeface="Helvetica Neue"/>
                <a:sym typeface="Helvetica Neue"/>
              </a:rPr>
              <a:t>Date: 04-15-2020</a:t>
            </a:r>
            <a:endParaRPr sz="1800">
              <a:latin typeface="Helvetica Neue"/>
              <a:ea typeface="Helvetica Neue"/>
              <a:cs typeface="Helvetica Neue"/>
              <a:sym typeface="Helvetica Neue"/>
            </a:endParaRPr>
          </a:p>
          <a:p>
            <a:pPr marL="457200" lvl="0" indent="-342900" algn="l" rtl="0">
              <a:lnSpc>
                <a:spcPct val="115000"/>
              </a:lnSpc>
              <a:spcBef>
                <a:spcPts val="0"/>
              </a:spcBef>
              <a:spcAft>
                <a:spcPts val="0"/>
              </a:spcAft>
              <a:buSzPts val="1800"/>
              <a:buFont typeface="Helvetica Neue"/>
              <a:buChar char="➔"/>
            </a:pPr>
            <a:r>
              <a:rPr lang="en" sz="1800">
                <a:latin typeface="Helvetica Neue"/>
                <a:ea typeface="Helvetica Neue"/>
                <a:cs typeface="Helvetica Neue"/>
                <a:sym typeface="Helvetica Neue"/>
              </a:rPr>
              <a:t>Draw the tic-tac-toe grid when both players have joined.</a:t>
            </a:r>
            <a:endParaRPr sz="1800">
              <a:latin typeface="Helvetica Neue"/>
              <a:ea typeface="Helvetica Neue"/>
              <a:cs typeface="Helvetica Neue"/>
              <a:sym typeface="Helvetica Neue"/>
            </a:endParaRPr>
          </a:p>
          <a:p>
            <a:pPr marL="914400" lvl="1" indent="-342900" algn="l" rtl="0">
              <a:lnSpc>
                <a:spcPct val="115000"/>
              </a:lnSpc>
              <a:spcBef>
                <a:spcPts val="0"/>
              </a:spcBef>
              <a:spcAft>
                <a:spcPts val="0"/>
              </a:spcAft>
              <a:buSzPts val="1800"/>
              <a:buFont typeface="Helvetica Neue"/>
              <a:buChar char="◆"/>
            </a:pPr>
            <a:r>
              <a:rPr lang="en" sz="1800">
                <a:latin typeface="Helvetica Neue"/>
                <a:ea typeface="Helvetica Neue"/>
                <a:cs typeface="Helvetica Neue"/>
                <a:sym typeface="Helvetica Neue"/>
              </a:rPr>
              <a:t>Requirement 2</a:t>
            </a:r>
            <a:endParaRPr sz="1800">
              <a:latin typeface="Helvetica Neue"/>
              <a:ea typeface="Helvetica Neue"/>
              <a:cs typeface="Helvetica Neue"/>
              <a:sym typeface="Helvetica Neue"/>
            </a:endParaRPr>
          </a:p>
          <a:p>
            <a:pPr marL="914400" lvl="1" indent="-342900" algn="l" rtl="0">
              <a:lnSpc>
                <a:spcPct val="115000"/>
              </a:lnSpc>
              <a:spcBef>
                <a:spcPts val="0"/>
              </a:spcBef>
              <a:spcAft>
                <a:spcPts val="0"/>
              </a:spcAft>
              <a:buSzPts val="1800"/>
              <a:buFont typeface="Helvetica Neue"/>
              <a:buChar char="◆"/>
            </a:pPr>
            <a:r>
              <a:rPr lang="en" sz="1800">
                <a:latin typeface="Helvetica Neue"/>
                <a:ea typeface="Helvetica Neue"/>
                <a:cs typeface="Helvetica Neue"/>
                <a:sym typeface="Helvetica Neue"/>
              </a:rPr>
              <a:t>Date: 04-22-2020</a:t>
            </a:r>
            <a:endParaRPr sz="1800">
              <a:latin typeface="Helvetica Neue"/>
              <a:ea typeface="Helvetica Neue"/>
              <a:cs typeface="Helvetica Neue"/>
              <a:sym typeface="Helvetica Neue"/>
            </a:endParaRPr>
          </a:p>
          <a:p>
            <a:pPr marL="457200" lvl="0" indent="-342900" algn="l" rtl="0">
              <a:lnSpc>
                <a:spcPct val="115000"/>
              </a:lnSpc>
              <a:spcBef>
                <a:spcPts val="0"/>
              </a:spcBef>
              <a:spcAft>
                <a:spcPts val="0"/>
              </a:spcAft>
              <a:buSzPts val="1800"/>
              <a:buFont typeface="Helvetica Neue"/>
              <a:buChar char="➔"/>
            </a:pPr>
            <a:r>
              <a:rPr lang="en" sz="1800">
                <a:latin typeface="Helvetica Neue"/>
                <a:ea typeface="Helvetica Neue"/>
                <a:cs typeface="Helvetica Neue"/>
                <a:sym typeface="Helvetica Neue"/>
              </a:rPr>
              <a:t>Clicking a grid square draws an X for the first player and O for the  second player.</a:t>
            </a:r>
            <a:endParaRPr sz="1800">
              <a:latin typeface="Helvetica Neue"/>
              <a:ea typeface="Helvetica Neue"/>
              <a:cs typeface="Helvetica Neue"/>
              <a:sym typeface="Helvetica Neue"/>
            </a:endParaRPr>
          </a:p>
          <a:p>
            <a:pPr marL="914400" lvl="1" indent="-342900" algn="l" rtl="0">
              <a:lnSpc>
                <a:spcPct val="115000"/>
              </a:lnSpc>
              <a:spcBef>
                <a:spcPts val="0"/>
              </a:spcBef>
              <a:spcAft>
                <a:spcPts val="0"/>
              </a:spcAft>
              <a:buSzPts val="1800"/>
              <a:buFont typeface="Helvetica Neue"/>
              <a:buChar char="◆"/>
            </a:pPr>
            <a:r>
              <a:rPr lang="en" sz="1800">
                <a:latin typeface="Helvetica Neue"/>
                <a:ea typeface="Helvetica Neue"/>
                <a:cs typeface="Helvetica Neue"/>
                <a:sym typeface="Helvetica Neue"/>
              </a:rPr>
              <a:t>Requirements 3 &amp; 4</a:t>
            </a:r>
            <a:endParaRPr sz="1800">
              <a:latin typeface="Helvetica Neue"/>
              <a:ea typeface="Helvetica Neue"/>
              <a:cs typeface="Helvetica Neue"/>
              <a:sym typeface="Helvetica Neue"/>
            </a:endParaRPr>
          </a:p>
          <a:p>
            <a:pPr marL="914400" lvl="1" indent="-342900" algn="l" rtl="0">
              <a:lnSpc>
                <a:spcPct val="115000"/>
              </a:lnSpc>
              <a:spcBef>
                <a:spcPts val="0"/>
              </a:spcBef>
              <a:spcAft>
                <a:spcPts val="0"/>
              </a:spcAft>
              <a:buSzPts val="1800"/>
              <a:buFont typeface="Helvetica Neue"/>
              <a:buChar char="◆"/>
            </a:pPr>
            <a:r>
              <a:rPr lang="en" sz="1800">
                <a:latin typeface="Helvetica Neue"/>
                <a:ea typeface="Helvetica Neue"/>
                <a:cs typeface="Helvetica Neue"/>
                <a:sym typeface="Helvetica Neue"/>
              </a:rPr>
              <a:t>Date: 04-29-2020</a:t>
            </a:r>
            <a:endParaRPr sz="1800">
              <a:latin typeface="Helvetica Neue"/>
              <a:ea typeface="Helvetica Neue"/>
              <a:cs typeface="Helvetica Neue"/>
              <a:sym typeface="Helvetica Neue"/>
            </a:endParaRPr>
          </a:p>
          <a:p>
            <a:pPr marL="0" lvl="0" indent="0" algn="l" rtl="0">
              <a:lnSpc>
                <a:spcPct val="115000"/>
              </a:lnSpc>
              <a:spcBef>
                <a:spcPts val="1200"/>
              </a:spcBef>
              <a:spcAft>
                <a:spcPts val="1200"/>
              </a:spcAft>
              <a:buNone/>
            </a:pPr>
            <a:endParaRPr sz="1800">
              <a:solidFill>
                <a:srgbClr val="3F3B39"/>
              </a:solidFill>
              <a:latin typeface="Roboto Slab"/>
              <a:ea typeface="Roboto Slab"/>
              <a:cs typeface="Roboto Slab"/>
              <a:sym typeface="Roboto Slab"/>
            </a:endParaRPr>
          </a:p>
        </p:txBody>
      </p:sp>
    </p:spTree>
    <p:extLst>
      <p:ext uri="{BB962C8B-B14F-4D97-AF65-F5344CB8AC3E}">
        <p14:creationId xmlns:p14="http://schemas.microsoft.com/office/powerpoint/2010/main" val="3867155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0"/>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Tic-tac-toe Objectives</a:t>
            </a:r>
            <a:endParaRPr/>
          </a:p>
        </p:txBody>
      </p:sp>
      <p:sp>
        <p:nvSpPr>
          <p:cNvPr id="367" name="Google Shape;367;p50"/>
          <p:cNvSpPr txBox="1"/>
          <p:nvPr/>
        </p:nvSpPr>
        <p:spPr>
          <a:xfrm>
            <a:off x="4086450" y="3080950"/>
            <a:ext cx="7332300" cy="85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Slab"/>
              <a:ea typeface="Roboto Slab"/>
              <a:cs typeface="Roboto Slab"/>
              <a:sym typeface="Roboto Slab"/>
            </a:endParaRPr>
          </a:p>
        </p:txBody>
      </p:sp>
      <p:sp>
        <p:nvSpPr>
          <p:cNvPr id="368" name="Google Shape;368;p50"/>
          <p:cNvSpPr txBox="1"/>
          <p:nvPr/>
        </p:nvSpPr>
        <p:spPr>
          <a:xfrm>
            <a:off x="532950" y="1313250"/>
            <a:ext cx="8078100" cy="32556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1000"/>
              </a:spcBef>
              <a:spcAft>
                <a:spcPts val="0"/>
              </a:spcAft>
              <a:buSzPts val="1800"/>
              <a:buFont typeface="Helvetica Neue"/>
              <a:buChar char="➔"/>
            </a:pPr>
            <a:r>
              <a:rPr lang="en" sz="1800">
                <a:latin typeface="Helvetica Neue"/>
                <a:ea typeface="Helvetica Neue"/>
                <a:cs typeface="Helvetica Neue"/>
                <a:sym typeface="Helvetica Neue"/>
              </a:rPr>
              <a:t>The game can identify when a player has won and display an appropriate message.</a:t>
            </a:r>
            <a:endParaRPr sz="1800">
              <a:latin typeface="Helvetica Neue"/>
              <a:ea typeface="Helvetica Neue"/>
              <a:cs typeface="Helvetica Neue"/>
              <a:sym typeface="Helvetica Neue"/>
            </a:endParaRPr>
          </a:p>
          <a:p>
            <a:pPr marL="914400" lvl="1" indent="-342900" algn="l" rtl="0">
              <a:lnSpc>
                <a:spcPct val="115000"/>
              </a:lnSpc>
              <a:spcBef>
                <a:spcPts val="0"/>
              </a:spcBef>
              <a:spcAft>
                <a:spcPts val="0"/>
              </a:spcAft>
              <a:buSzPts val="1800"/>
              <a:buFont typeface="Helvetica Neue"/>
              <a:buChar char="◆"/>
            </a:pPr>
            <a:r>
              <a:rPr lang="en" sz="1800">
                <a:latin typeface="Helvetica Neue"/>
                <a:ea typeface="Helvetica Neue"/>
                <a:cs typeface="Helvetica Neue"/>
                <a:sym typeface="Helvetica Neue"/>
              </a:rPr>
              <a:t>Requirements 5 &amp; 6</a:t>
            </a:r>
            <a:endParaRPr sz="1800">
              <a:latin typeface="Helvetica Neue"/>
              <a:ea typeface="Helvetica Neue"/>
              <a:cs typeface="Helvetica Neue"/>
              <a:sym typeface="Helvetica Neue"/>
            </a:endParaRPr>
          </a:p>
          <a:p>
            <a:pPr marL="914400" lvl="1" indent="-342900" algn="l" rtl="0">
              <a:lnSpc>
                <a:spcPct val="115000"/>
              </a:lnSpc>
              <a:spcBef>
                <a:spcPts val="0"/>
              </a:spcBef>
              <a:spcAft>
                <a:spcPts val="0"/>
              </a:spcAft>
              <a:buSzPts val="1800"/>
              <a:buFont typeface="Helvetica Neue"/>
              <a:buChar char="◆"/>
            </a:pPr>
            <a:r>
              <a:rPr lang="en" sz="1800">
                <a:latin typeface="Helvetica Neue"/>
                <a:ea typeface="Helvetica Neue"/>
                <a:cs typeface="Helvetica Neue"/>
                <a:sym typeface="Helvetica Neue"/>
              </a:rPr>
              <a:t>Date: 05-06-2020</a:t>
            </a:r>
            <a:endParaRPr sz="1800">
              <a:latin typeface="Helvetica Neue"/>
              <a:ea typeface="Helvetica Neue"/>
              <a:cs typeface="Helvetica Neue"/>
              <a:sym typeface="Helvetica Neue"/>
            </a:endParaRPr>
          </a:p>
          <a:p>
            <a:pPr marL="457200" lvl="0" indent="-342900" algn="l" rtl="0">
              <a:lnSpc>
                <a:spcPct val="115000"/>
              </a:lnSpc>
              <a:spcBef>
                <a:spcPts val="0"/>
              </a:spcBef>
              <a:spcAft>
                <a:spcPts val="0"/>
              </a:spcAft>
              <a:buSzPts val="1800"/>
              <a:buFont typeface="Helvetica Neue"/>
              <a:buChar char="➔"/>
            </a:pPr>
            <a:r>
              <a:rPr lang="en" sz="1800">
                <a:latin typeface="Helvetica Neue"/>
                <a:ea typeface="Helvetica Neue"/>
                <a:cs typeface="Helvetica Neue"/>
                <a:sym typeface="Helvetica Neue"/>
              </a:rPr>
              <a:t>The game can identify when a player has lost and display an appropriate message.</a:t>
            </a:r>
            <a:endParaRPr sz="1800">
              <a:latin typeface="Helvetica Neue"/>
              <a:ea typeface="Helvetica Neue"/>
              <a:cs typeface="Helvetica Neue"/>
              <a:sym typeface="Helvetica Neue"/>
            </a:endParaRPr>
          </a:p>
          <a:p>
            <a:pPr marL="914400" lvl="1" indent="-342900" algn="l" rtl="0">
              <a:lnSpc>
                <a:spcPct val="115000"/>
              </a:lnSpc>
              <a:spcBef>
                <a:spcPts val="0"/>
              </a:spcBef>
              <a:spcAft>
                <a:spcPts val="0"/>
              </a:spcAft>
              <a:buSzPts val="1800"/>
              <a:buFont typeface="Helvetica Neue"/>
              <a:buChar char="◆"/>
            </a:pPr>
            <a:r>
              <a:rPr lang="en" sz="1800">
                <a:latin typeface="Helvetica Neue"/>
                <a:ea typeface="Helvetica Neue"/>
                <a:cs typeface="Helvetica Neue"/>
                <a:sym typeface="Helvetica Neue"/>
              </a:rPr>
              <a:t>Requirements 5 &amp; 6</a:t>
            </a:r>
            <a:endParaRPr sz="1800">
              <a:latin typeface="Helvetica Neue"/>
              <a:ea typeface="Helvetica Neue"/>
              <a:cs typeface="Helvetica Neue"/>
              <a:sym typeface="Helvetica Neue"/>
            </a:endParaRPr>
          </a:p>
          <a:p>
            <a:pPr marL="914400" lvl="1" indent="-342900" algn="l" rtl="0">
              <a:lnSpc>
                <a:spcPct val="115000"/>
              </a:lnSpc>
              <a:spcBef>
                <a:spcPts val="0"/>
              </a:spcBef>
              <a:spcAft>
                <a:spcPts val="0"/>
              </a:spcAft>
              <a:buSzPts val="1800"/>
              <a:buFont typeface="Helvetica Neue"/>
              <a:buChar char="◆"/>
            </a:pPr>
            <a:r>
              <a:rPr lang="en" sz="1800">
                <a:latin typeface="Helvetica Neue"/>
                <a:ea typeface="Helvetica Neue"/>
                <a:cs typeface="Helvetica Neue"/>
                <a:sym typeface="Helvetica Neue"/>
              </a:rPr>
              <a:t>Date: 05-13-2020</a:t>
            </a:r>
            <a:endParaRPr sz="1800">
              <a:latin typeface="Helvetica Neue"/>
              <a:ea typeface="Helvetica Neue"/>
              <a:cs typeface="Helvetica Neue"/>
              <a:sym typeface="Helvetica Neue"/>
            </a:endParaRPr>
          </a:p>
          <a:p>
            <a:pPr marL="0" lvl="0" indent="0" algn="l" rtl="0">
              <a:lnSpc>
                <a:spcPct val="115000"/>
              </a:lnSpc>
              <a:spcBef>
                <a:spcPts val="1200"/>
              </a:spcBef>
              <a:spcAft>
                <a:spcPts val="1200"/>
              </a:spcAft>
              <a:buNone/>
            </a:pPr>
            <a:endParaRPr sz="1800">
              <a:solidFill>
                <a:srgbClr val="3F3B39"/>
              </a:solidFill>
              <a:latin typeface="Roboto Slab"/>
              <a:ea typeface="Roboto Slab"/>
              <a:cs typeface="Roboto Slab"/>
              <a:sym typeface="Roboto Slab"/>
            </a:endParaRPr>
          </a:p>
        </p:txBody>
      </p:sp>
    </p:spTree>
    <p:extLst>
      <p:ext uri="{BB962C8B-B14F-4D97-AF65-F5344CB8AC3E}">
        <p14:creationId xmlns:p14="http://schemas.microsoft.com/office/powerpoint/2010/main" val="320441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6"/>
          <p:cNvSpPr txBox="1">
            <a:spLocks noGrp="1"/>
          </p:cNvSpPr>
          <p:nvPr>
            <p:ph type="title"/>
          </p:nvPr>
        </p:nvSpPr>
        <p:spPr>
          <a:xfrm>
            <a:off x="835375" y="2548700"/>
            <a:ext cx="7473300" cy="102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a:t>read</a:t>
            </a:r>
            <a:r>
              <a:rPr lang="en" sz="1800">
                <a:solidFill>
                  <a:srgbClr val="FFFFFF"/>
                </a:solidFill>
              </a:rPr>
              <a:t> </a:t>
            </a:r>
            <a:r>
              <a:rPr lang="en" sz="1800">
                <a:solidFill>
                  <a:srgbClr val="FFAA7B"/>
                </a:solidFill>
              </a:rPr>
              <a:t>session metadata </a:t>
            </a:r>
            <a:r>
              <a:rPr lang="en" sz="1800">
                <a:solidFill>
                  <a:srgbClr val="FFFFFF"/>
                </a:solidFill>
              </a:rPr>
              <a:t>from Firebase</a:t>
            </a:r>
            <a:endParaRPr sz="1800">
              <a:solidFill>
                <a:srgbClr val="EF5330"/>
              </a:solidFill>
            </a:endParaRPr>
          </a:p>
          <a:p>
            <a:pPr marL="0" lvl="0" indent="0" algn="ctr" rtl="0">
              <a:spcBef>
                <a:spcPts val="0"/>
              </a:spcBef>
              <a:spcAft>
                <a:spcPts val="0"/>
              </a:spcAft>
              <a:buNone/>
            </a:pPr>
            <a:endParaRPr sz="1800"/>
          </a:p>
        </p:txBody>
      </p:sp>
      <p:sp>
        <p:nvSpPr>
          <p:cNvPr id="264" name="Google Shape;264;p36"/>
          <p:cNvSpPr txBox="1">
            <a:spLocks noGrp="1"/>
          </p:cNvSpPr>
          <p:nvPr>
            <p:ph type="subTitle" idx="1"/>
          </p:nvPr>
        </p:nvSpPr>
        <p:spPr>
          <a:xfrm>
            <a:off x="2082600" y="4083275"/>
            <a:ext cx="4978800" cy="3936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a:solidFill>
                  <a:srgbClr val="FFFFFF"/>
                </a:solidFill>
              </a:rPr>
              <a:t>Vocabulary: </a:t>
            </a:r>
            <a:r>
              <a:rPr lang="en" sz="1800">
                <a:solidFill>
                  <a:srgbClr val="FFAA7B"/>
                </a:solidFill>
              </a:rPr>
              <a:t>session metadata</a:t>
            </a:r>
            <a:endParaRPr sz="1800">
              <a:solidFill>
                <a:srgbClr val="FFAA7B"/>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7"/>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Session Metadata</a:t>
            </a:r>
            <a:endParaRPr/>
          </a:p>
        </p:txBody>
      </p:sp>
      <p:sp>
        <p:nvSpPr>
          <p:cNvPr id="270" name="Google Shape;270;p37"/>
          <p:cNvSpPr txBox="1">
            <a:spLocks noGrp="1"/>
          </p:cNvSpPr>
          <p:nvPr>
            <p:ph type="body" idx="1"/>
          </p:nvPr>
        </p:nvSpPr>
        <p:spPr>
          <a:xfrm>
            <a:off x="3271500" y="1538800"/>
            <a:ext cx="5323800" cy="30879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sz="2400"/>
              <a:t>A</a:t>
            </a:r>
            <a:r>
              <a:rPr lang="en" sz="2400">
                <a:solidFill>
                  <a:srgbClr val="EF5330"/>
                </a:solidFill>
              </a:rPr>
              <a:t> </a:t>
            </a:r>
            <a:r>
              <a:rPr lang="en" sz="2400">
                <a:solidFill>
                  <a:srgbClr val="FFAA7B"/>
                </a:solidFill>
              </a:rPr>
              <a:t>session</a:t>
            </a:r>
            <a:r>
              <a:rPr lang="en" sz="2400"/>
              <a:t> starts when user logs on or accesses a web page/app/program and ends when they log out.</a:t>
            </a:r>
            <a:endParaRPr sz="2400"/>
          </a:p>
          <a:p>
            <a:pPr marL="457200" lvl="0" indent="-381000" algn="l" rtl="0">
              <a:spcBef>
                <a:spcPts val="1500"/>
              </a:spcBef>
              <a:spcAft>
                <a:spcPts val="1500"/>
              </a:spcAft>
              <a:buSzPts val="2400"/>
              <a:buChar char="➔"/>
            </a:pPr>
            <a:r>
              <a:rPr lang="en" sz="2400"/>
              <a:t>Can temporarily store information related to the connected user(s)</a:t>
            </a:r>
            <a:endParaRPr sz="2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Session Metadata</a:t>
            </a:r>
            <a:endParaRPr/>
          </a:p>
        </p:txBody>
      </p:sp>
      <p:sp>
        <p:nvSpPr>
          <p:cNvPr id="276" name="Google Shape;276;p38"/>
          <p:cNvSpPr txBox="1">
            <a:spLocks noGrp="1"/>
          </p:cNvSpPr>
          <p:nvPr>
            <p:ph type="body" idx="1"/>
          </p:nvPr>
        </p:nvSpPr>
        <p:spPr>
          <a:xfrm>
            <a:off x="3271500" y="1538800"/>
            <a:ext cx="5323800" cy="3087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To support collaboration:</a:t>
            </a:r>
            <a:endParaRPr/>
          </a:p>
          <a:p>
            <a:pPr marL="914400" lvl="1" indent="-317500" algn="l" rtl="0">
              <a:spcBef>
                <a:spcPts val="1000"/>
              </a:spcBef>
              <a:spcAft>
                <a:spcPts val="0"/>
              </a:spcAft>
              <a:buSzPts val="1400"/>
              <a:buChar char="◆"/>
            </a:pPr>
            <a:r>
              <a:rPr lang="en"/>
              <a:t>need to identify when multiple people are participating in app</a:t>
            </a:r>
            <a:endParaRPr/>
          </a:p>
          <a:p>
            <a:pPr marL="914400" lvl="1" indent="-317500" algn="l" rtl="0">
              <a:spcBef>
                <a:spcPts val="1000"/>
              </a:spcBef>
              <a:spcAft>
                <a:spcPts val="0"/>
              </a:spcAft>
              <a:buSzPts val="1400"/>
              <a:buChar char="◆"/>
            </a:pPr>
            <a:r>
              <a:rPr lang="en"/>
              <a:t>need to distinguish one user from another</a:t>
            </a:r>
            <a:endParaRPr/>
          </a:p>
          <a:p>
            <a:pPr marL="457200" lvl="0" indent="-342900" algn="l" rtl="0">
              <a:spcBef>
                <a:spcPts val="1000"/>
              </a:spcBef>
              <a:spcAft>
                <a:spcPts val="1000"/>
              </a:spcAft>
              <a:buSzPts val="1800"/>
              <a:buChar char="➔"/>
            </a:pPr>
            <a:r>
              <a:rPr lang="en"/>
              <a:t>We use session metadata to do this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5"/>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Demo</a:t>
            </a:r>
            <a:endParaRPr/>
          </a:p>
        </p:txBody>
      </p:sp>
      <p:sp>
        <p:nvSpPr>
          <p:cNvPr id="265" name="Google Shape;265;p35"/>
          <p:cNvSpPr txBox="1"/>
          <p:nvPr/>
        </p:nvSpPr>
        <p:spPr>
          <a:xfrm>
            <a:off x="4086450" y="3080950"/>
            <a:ext cx="7332300" cy="85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Slab"/>
              <a:ea typeface="Roboto Slab"/>
              <a:cs typeface="Roboto Slab"/>
              <a:sym typeface="Roboto Slab"/>
            </a:endParaRPr>
          </a:p>
        </p:txBody>
      </p:sp>
      <p:sp>
        <p:nvSpPr>
          <p:cNvPr id="266" name="Google Shape;266;p35"/>
          <p:cNvSpPr txBox="1"/>
          <p:nvPr/>
        </p:nvSpPr>
        <p:spPr>
          <a:xfrm>
            <a:off x="400800" y="2455150"/>
            <a:ext cx="8342400" cy="63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u="sng">
                <a:solidFill>
                  <a:schemeClr val="hlink"/>
                </a:solidFill>
                <a:latin typeface="Helvetica Neue"/>
                <a:ea typeface="Helvetica Neue"/>
                <a:cs typeface="Helvetica Neue"/>
                <a:sym typeface="Helvetica Neue"/>
                <a:hlinkClick r:id="rId3"/>
              </a:rPr>
              <a:t>https://studio-multiplayer-game.firebaseapp.com</a:t>
            </a:r>
            <a:endParaRPr sz="2200" b="1">
              <a:latin typeface="Helvetica Neue"/>
              <a:ea typeface="Helvetica Neue"/>
              <a:cs typeface="Helvetica Neue"/>
              <a:sym typeface="Helvetica Neue"/>
            </a:endParaRPr>
          </a:p>
        </p:txBody>
      </p:sp>
    </p:spTree>
    <p:extLst>
      <p:ext uri="{BB962C8B-B14F-4D97-AF65-F5344CB8AC3E}">
        <p14:creationId xmlns:p14="http://schemas.microsoft.com/office/powerpoint/2010/main" val="24654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9"/>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Create New Game Data</a:t>
            </a:r>
            <a:endParaRPr/>
          </a:p>
        </p:txBody>
      </p:sp>
      <p:sp>
        <p:nvSpPr>
          <p:cNvPr id="282" name="Google Shape;282;p39"/>
          <p:cNvSpPr txBox="1">
            <a:spLocks noGrp="1"/>
          </p:cNvSpPr>
          <p:nvPr>
            <p:ph type="body" idx="1"/>
          </p:nvPr>
        </p:nvSpPr>
        <p:spPr>
          <a:xfrm>
            <a:off x="539500" y="1257300"/>
            <a:ext cx="4032600" cy="33192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chemeClr val="dk1"/>
              </a:buClr>
              <a:buSzPts val="2000"/>
              <a:buFont typeface="Arial"/>
              <a:buChar char="➔"/>
            </a:pPr>
            <a:r>
              <a:rPr lang="en" sz="2000">
                <a:solidFill>
                  <a:schemeClr val="dk1"/>
                </a:solidFill>
              </a:rPr>
              <a:t>Add data about your game into </a:t>
            </a:r>
            <a:r>
              <a:rPr lang="en" sz="2000">
                <a:solidFill>
                  <a:srgbClr val="24292E"/>
                </a:solidFill>
                <a:highlight>
                  <a:srgbClr val="CCCCCC"/>
                </a:highlight>
              </a:rPr>
              <a:t>src/gameData.js </a:t>
            </a:r>
            <a:endParaRPr sz="2000">
              <a:solidFill>
                <a:srgbClr val="24292E"/>
              </a:solidFill>
            </a:endParaRPr>
          </a:p>
          <a:p>
            <a:pPr marL="457200" lvl="0" indent="-355600" algn="l" rtl="0">
              <a:spcBef>
                <a:spcPts val="1000"/>
              </a:spcBef>
              <a:spcAft>
                <a:spcPts val="1000"/>
              </a:spcAft>
              <a:buClr>
                <a:schemeClr val="dk1"/>
              </a:buClr>
              <a:buSzPts val="2000"/>
              <a:buFont typeface="Helvetica Neue"/>
              <a:buChar char="➔"/>
            </a:pPr>
            <a:r>
              <a:rPr lang="en" sz="2000">
                <a:solidFill>
                  <a:schemeClr val="dk1"/>
                </a:solidFill>
              </a:rPr>
              <a:t>min/maxUsers number will be different if have variable number of “players” (e.g. chatroom)</a:t>
            </a:r>
            <a:endParaRPr/>
          </a:p>
        </p:txBody>
      </p:sp>
      <p:sp>
        <p:nvSpPr>
          <p:cNvPr id="283" name="Google Shape;283;p39"/>
          <p:cNvSpPr txBox="1">
            <a:spLocks noGrp="1"/>
          </p:cNvSpPr>
          <p:nvPr>
            <p:ph type="body" idx="1"/>
          </p:nvPr>
        </p:nvSpPr>
        <p:spPr>
          <a:xfrm>
            <a:off x="4572100" y="1257300"/>
            <a:ext cx="3999900" cy="3208800"/>
          </a:xfrm>
          <a:prstGeom prst="rect">
            <a:avLst/>
          </a:prstGeom>
          <a:solidFill>
            <a:srgbClr val="F3F3F3"/>
          </a:solidFill>
          <a:ln w="28575"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3F51B5"/>
                </a:solidFill>
                <a:latin typeface="Roboto Mono"/>
                <a:ea typeface="Roboto Mono"/>
                <a:cs typeface="Roboto Mono"/>
                <a:sym typeface="Roboto Mono"/>
              </a:rPr>
              <a:t>const</a:t>
            </a:r>
            <a:r>
              <a:rPr lang="en" sz="1200">
                <a:solidFill>
                  <a:srgbClr val="37474F"/>
                </a:solidFill>
                <a:latin typeface="Roboto Mono"/>
                <a:ea typeface="Roboto Mono"/>
                <a:cs typeface="Roboto Mono"/>
                <a:sym typeface="Roboto Mono"/>
              </a:rPr>
              <a:t> gameData = {</a:t>
            </a:r>
            <a:endParaRPr sz="1200">
              <a:solidFill>
                <a:srgbClr val="37474F"/>
              </a:solidFill>
              <a:latin typeface="Roboto Mono"/>
              <a:ea typeface="Roboto Mono"/>
              <a:cs typeface="Roboto Mono"/>
              <a:sym typeface="Roboto Mono"/>
            </a:endParaRPr>
          </a:p>
          <a:p>
            <a:pPr marL="0" lvl="0" indent="0" algn="l" rtl="0">
              <a:spcBef>
                <a:spcPts val="0"/>
              </a:spcBef>
              <a:spcAft>
                <a:spcPts val="0"/>
              </a:spcAft>
              <a:buNone/>
            </a:pPr>
            <a:r>
              <a:rPr lang="en" sz="1200">
                <a:solidFill>
                  <a:srgbClr val="37474F"/>
                </a:solidFill>
                <a:latin typeface="Roboto Mono"/>
                <a:ea typeface="Roboto Mono"/>
                <a:cs typeface="Roboto Mono"/>
                <a:sym typeface="Roboto Mono"/>
              </a:rPr>
              <a:t>  chatroom: { ... },</a:t>
            </a:r>
            <a:endParaRPr sz="1200">
              <a:solidFill>
                <a:srgbClr val="37474F"/>
              </a:solidFill>
              <a:latin typeface="Roboto Mono"/>
              <a:ea typeface="Roboto Mono"/>
              <a:cs typeface="Roboto Mono"/>
              <a:sym typeface="Roboto Mono"/>
            </a:endParaRPr>
          </a:p>
          <a:p>
            <a:pPr marL="0" lvl="0" indent="0" algn="l" rtl="0">
              <a:spcBef>
                <a:spcPts val="0"/>
              </a:spcBef>
              <a:spcAft>
                <a:spcPts val="0"/>
              </a:spcAft>
              <a:buNone/>
            </a:pPr>
            <a:r>
              <a:rPr lang="en" sz="1200">
                <a:solidFill>
                  <a:srgbClr val="37474F"/>
                </a:solidFill>
                <a:latin typeface="Roboto Mono"/>
                <a:ea typeface="Roboto Mono"/>
                <a:cs typeface="Roboto Mono"/>
                <a:sym typeface="Roboto Mono"/>
              </a:rPr>
              <a:t>  tictactoe: {</a:t>
            </a:r>
            <a:endParaRPr sz="1200">
              <a:solidFill>
                <a:srgbClr val="37474F"/>
              </a:solidFill>
              <a:latin typeface="Roboto Mono"/>
              <a:ea typeface="Roboto Mono"/>
              <a:cs typeface="Roboto Mono"/>
              <a:sym typeface="Roboto Mono"/>
            </a:endParaRPr>
          </a:p>
          <a:p>
            <a:pPr marL="0" lvl="0" indent="0" algn="l" rtl="0">
              <a:spcBef>
                <a:spcPts val="0"/>
              </a:spcBef>
              <a:spcAft>
                <a:spcPts val="0"/>
              </a:spcAft>
              <a:buNone/>
            </a:pPr>
            <a:r>
              <a:rPr lang="en" sz="1200">
                <a:solidFill>
                  <a:srgbClr val="37474F"/>
                </a:solidFill>
                <a:latin typeface="Roboto Mono"/>
                <a:ea typeface="Roboto Mono"/>
                <a:cs typeface="Roboto Mono"/>
                <a:sym typeface="Roboto Mono"/>
              </a:rPr>
              <a:t>    title: </a:t>
            </a:r>
            <a:r>
              <a:rPr lang="en" sz="1200">
                <a:solidFill>
                  <a:srgbClr val="388E3C"/>
                </a:solidFill>
                <a:latin typeface="Roboto Mono"/>
                <a:ea typeface="Roboto Mono"/>
                <a:cs typeface="Roboto Mono"/>
                <a:sym typeface="Roboto Mono"/>
              </a:rPr>
              <a:t>"Tic Tac Toe"</a:t>
            </a:r>
            <a:r>
              <a:rPr lang="en" sz="1200">
                <a:solidFill>
                  <a:srgbClr val="37474F"/>
                </a:solidFill>
                <a:latin typeface="Roboto Mono"/>
                <a:ea typeface="Roboto Mono"/>
                <a:cs typeface="Roboto Mono"/>
                <a:sym typeface="Roboto Mono"/>
              </a:rPr>
              <a:t>,</a:t>
            </a:r>
            <a:endParaRPr sz="1200">
              <a:solidFill>
                <a:srgbClr val="37474F"/>
              </a:solidFill>
              <a:latin typeface="Roboto Mono"/>
              <a:ea typeface="Roboto Mono"/>
              <a:cs typeface="Roboto Mono"/>
              <a:sym typeface="Roboto Mono"/>
            </a:endParaRPr>
          </a:p>
          <a:p>
            <a:pPr marL="0" lvl="0" indent="0" algn="l" rtl="0">
              <a:spcBef>
                <a:spcPts val="0"/>
              </a:spcBef>
              <a:spcAft>
                <a:spcPts val="0"/>
              </a:spcAft>
              <a:buNone/>
            </a:pPr>
            <a:r>
              <a:rPr lang="en" sz="1200">
                <a:solidFill>
                  <a:srgbClr val="37474F"/>
                </a:solidFill>
                <a:latin typeface="Roboto Mono"/>
                <a:ea typeface="Roboto Mono"/>
                <a:cs typeface="Roboto Mono"/>
                <a:sym typeface="Roboto Mono"/>
              </a:rPr>
              <a:t>    authors: </a:t>
            </a:r>
            <a:r>
              <a:rPr lang="en" sz="1200">
                <a:solidFill>
                  <a:srgbClr val="388E3C"/>
                </a:solidFill>
                <a:latin typeface="Roboto Mono"/>
                <a:ea typeface="Roboto Mono"/>
                <a:cs typeface="Roboto Mono"/>
                <a:sym typeface="Roboto Mono"/>
              </a:rPr>
              <a:t>"Joe Tessler"</a:t>
            </a:r>
            <a:r>
              <a:rPr lang="en" sz="1200">
                <a:solidFill>
                  <a:srgbClr val="37474F"/>
                </a:solidFill>
                <a:latin typeface="Roboto Mono"/>
                <a:ea typeface="Roboto Mono"/>
                <a:cs typeface="Roboto Mono"/>
                <a:sym typeface="Roboto Mono"/>
              </a:rPr>
              <a:t>,</a:t>
            </a:r>
            <a:endParaRPr sz="1200">
              <a:solidFill>
                <a:srgbClr val="37474F"/>
              </a:solidFill>
              <a:latin typeface="Roboto Mono"/>
              <a:ea typeface="Roboto Mono"/>
              <a:cs typeface="Roboto Mono"/>
              <a:sym typeface="Roboto Mono"/>
            </a:endParaRPr>
          </a:p>
          <a:p>
            <a:pPr marL="0" lvl="0" indent="0" algn="l" rtl="0">
              <a:spcBef>
                <a:spcPts val="0"/>
              </a:spcBef>
              <a:spcAft>
                <a:spcPts val="0"/>
              </a:spcAft>
              <a:buNone/>
            </a:pPr>
            <a:r>
              <a:rPr lang="en" sz="1200">
                <a:solidFill>
                  <a:srgbClr val="37474F"/>
                </a:solidFill>
                <a:latin typeface="Roboto Mono"/>
                <a:ea typeface="Roboto Mono"/>
                <a:cs typeface="Roboto Mono"/>
                <a:sym typeface="Roboto Mono"/>
              </a:rPr>
              <a:t>    description: </a:t>
            </a:r>
            <a:r>
              <a:rPr lang="en" sz="1200">
                <a:solidFill>
                  <a:srgbClr val="388E3C"/>
                </a:solidFill>
                <a:latin typeface="Roboto Mono"/>
                <a:ea typeface="Roboto Mono"/>
                <a:cs typeface="Roboto Mono"/>
                <a:sym typeface="Roboto Mono"/>
              </a:rPr>
              <a:t>"The classic two-player game with Xs and Os"</a:t>
            </a:r>
            <a:r>
              <a:rPr lang="en" sz="1200">
                <a:solidFill>
                  <a:srgbClr val="37474F"/>
                </a:solidFill>
                <a:latin typeface="Roboto Mono"/>
                <a:ea typeface="Roboto Mono"/>
                <a:cs typeface="Roboto Mono"/>
                <a:sym typeface="Roboto Mono"/>
              </a:rPr>
              <a:t>,</a:t>
            </a:r>
            <a:endParaRPr sz="1200">
              <a:solidFill>
                <a:srgbClr val="37474F"/>
              </a:solidFill>
              <a:latin typeface="Roboto Mono"/>
              <a:ea typeface="Roboto Mono"/>
              <a:cs typeface="Roboto Mono"/>
              <a:sym typeface="Roboto Mono"/>
            </a:endParaRPr>
          </a:p>
          <a:p>
            <a:pPr marL="0" lvl="0" indent="0" algn="l" rtl="0">
              <a:spcBef>
                <a:spcPts val="0"/>
              </a:spcBef>
              <a:spcAft>
                <a:spcPts val="0"/>
              </a:spcAft>
              <a:buNone/>
            </a:pPr>
            <a:r>
              <a:rPr lang="en" sz="1200">
                <a:solidFill>
                  <a:srgbClr val="37474F"/>
                </a:solidFill>
                <a:latin typeface="Roboto Mono"/>
                <a:ea typeface="Roboto Mono"/>
                <a:cs typeface="Roboto Mono"/>
                <a:sym typeface="Roboto Mono"/>
              </a:rPr>
              <a:t>    minUsers: </a:t>
            </a:r>
            <a:r>
              <a:rPr lang="en" sz="1200">
                <a:solidFill>
                  <a:srgbClr val="C53929"/>
                </a:solidFill>
                <a:latin typeface="Roboto Mono"/>
                <a:ea typeface="Roboto Mono"/>
                <a:cs typeface="Roboto Mono"/>
                <a:sym typeface="Roboto Mono"/>
              </a:rPr>
              <a:t>2</a:t>
            </a:r>
            <a:r>
              <a:rPr lang="en" sz="1200">
                <a:solidFill>
                  <a:srgbClr val="37474F"/>
                </a:solidFill>
                <a:latin typeface="Roboto Mono"/>
                <a:ea typeface="Roboto Mono"/>
                <a:cs typeface="Roboto Mono"/>
                <a:sym typeface="Roboto Mono"/>
              </a:rPr>
              <a:t>,</a:t>
            </a:r>
            <a:endParaRPr sz="1200">
              <a:solidFill>
                <a:srgbClr val="37474F"/>
              </a:solidFill>
              <a:latin typeface="Roboto Mono"/>
              <a:ea typeface="Roboto Mono"/>
              <a:cs typeface="Roboto Mono"/>
              <a:sym typeface="Roboto Mono"/>
            </a:endParaRPr>
          </a:p>
          <a:p>
            <a:pPr marL="0" lvl="0" indent="0" algn="l" rtl="0">
              <a:spcBef>
                <a:spcPts val="0"/>
              </a:spcBef>
              <a:spcAft>
                <a:spcPts val="0"/>
              </a:spcAft>
              <a:buNone/>
            </a:pPr>
            <a:r>
              <a:rPr lang="en" sz="1200">
                <a:solidFill>
                  <a:srgbClr val="37474F"/>
                </a:solidFill>
                <a:latin typeface="Roboto Mono"/>
                <a:ea typeface="Roboto Mono"/>
                <a:cs typeface="Roboto Mono"/>
                <a:sym typeface="Roboto Mono"/>
              </a:rPr>
              <a:t>    maxUsers: </a:t>
            </a:r>
            <a:r>
              <a:rPr lang="en" sz="1200">
                <a:solidFill>
                  <a:srgbClr val="C53929"/>
                </a:solidFill>
                <a:latin typeface="Roboto Mono"/>
                <a:ea typeface="Roboto Mono"/>
                <a:cs typeface="Roboto Mono"/>
                <a:sym typeface="Roboto Mono"/>
              </a:rPr>
              <a:t>2</a:t>
            </a:r>
            <a:r>
              <a:rPr lang="en" sz="1200">
                <a:solidFill>
                  <a:srgbClr val="37474F"/>
                </a:solidFill>
                <a:latin typeface="Roboto Mono"/>
                <a:ea typeface="Roboto Mono"/>
                <a:cs typeface="Roboto Mono"/>
                <a:sym typeface="Roboto Mono"/>
              </a:rPr>
              <a:t>,</a:t>
            </a:r>
            <a:endParaRPr sz="1200">
              <a:solidFill>
                <a:srgbClr val="37474F"/>
              </a:solidFill>
              <a:latin typeface="Roboto Mono"/>
              <a:ea typeface="Roboto Mono"/>
              <a:cs typeface="Roboto Mono"/>
              <a:sym typeface="Roboto Mono"/>
            </a:endParaRPr>
          </a:p>
          <a:p>
            <a:pPr marL="0" lvl="0" indent="0" algn="l" rtl="0">
              <a:spcBef>
                <a:spcPts val="0"/>
              </a:spcBef>
              <a:spcAft>
                <a:spcPts val="0"/>
              </a:spcAft>
              <a:buNone/>
            </a:pPr>
            <a:r>
              <a:rPr lang="en" sz="1200">
                <a:solidFill>
                  <a:srgbClr val="37474F"/>
                </a:solidFill>
                <a:latin typeface="Roboto Mono"/>
                <a:ea typeface="Roboto Mono"/>
                <a:cs typeface="Roboto Mono"/>
                <a:sym typeface="Roboto Mono"/>
              </a:rPr>
              <a:t>    component: </a:t>
            </a:r>
            <a:r>
              <a:rPr lang="en" sz="1200">
                <a:solidFill>
                  <a:srgbClr val="9C27B0"/>
                </a:solidFill>
                <a:latin typeface="Roboto Mono"/>
                <a:ea typeface="Roboto Mono"/>
                <a:cs typeface="Roboto Mono"/>
                <a:sym typeface="Roboto Mono"/>
              </a:rPr>
              <a:t>TicTacToe</a:t>
            </a:r>
            <a:r>
              <a:rPr lang="en" sz="1200">
                <a:solidFill>
                  <a:srgbClr val="37474F"/>
                </a:solidFill>
                <a:latin typeface="Roboto Mono"/>
                <a:ea typeface="Roboto Mono"/>
                <a:cs typeface="Roboto Mono"/>
                <a:sym typeface="Roboto Mono"/>
              </a:rPr>
              <a:t>,</a:t>
            </a:r>
            <a:endParaRPr sz="1200">
              <a:solidFill>
                <a:srgbClr val="37474F"/>
              </a:solidFill>
              <a:latin typeface="Roboto Mono"/>
              <a:ea typeface="Roboto Mono"/>
              <a:cs typeface="Roboto Mono"/>
              <a:sym typeface="Roboto Mono"/>
            </a:endParaRPr>
          </a:p>
          <a:p>
            <a:pPr marL="0" lvl="0" indent="0" algn="l" rtl="0">
              <a:spcBef>
                <a:spcPts val="0"/>
              </a:spcBef>
              <a:spcAft>
                <a:spcPts val="0"/>
              </a:spcAft>
              <a:buNone/>
            </a:pPr>
            <a:r>
              <a:rPr lang="en" sz="1200">
                <a:solidFill>
                  <a:srgbClr val="37474F"/>
                </a:solidFill>
                <a:latin typeface="Roboto Mono"/>
                <a:ea typeface="Roboto Mono"/>
                <a:cs typeface="Roboto Mono"/>
                <a:sym typeface="Roboto Mono"/>
              </a:rPr>
              <a:t>  },</a:t>
            </a:r>
            <a:endParaRPr sz="1200">
              <a:solidFill>
                <a:srgbClr val="37474F"/>
              </a:solidFill>
              <a:latin typeface="Roboto Mono"/>
              <a:ea typeface="Roboto Mono"/>
              <a:cs typeface="Roboto Mono"/>
              <a:sym typeface="Roboto Mono"/>
            </a:endParaRPr>
          </a:p>
          <a:p>
            <a:pPr marL="0" lvl="0" indent="0" algn="l" rtl="0">
              <a:lnSpc>
                <a:spcPct val="150000"/>
              </a:lnSpc>
              <a:spcBef>
                <a:spcPts val="0"/>
              </a:spcBef>
              <a:spcAft>
                <a:spcPts val="0"/>
              </a:spcAft>
              <a:buClr>
                <a:schemeClr val="dk1"/>
              </a:buClr>
              <a:buSzPts val="1100"/>
              <a:buFont typeface="Arial"/>
              <a:buNone/>
            </a:pPr>
            <a:r>
              <a:rPr lang="en" sz="1200">
                <a:solidFill>
                  <a:srgbClr val="37474F"/>
                </a:solidFill>
                <a:latin typeface="Roboto Mono"/>
                <a:ea typeface="Roboto Mono"/>
                <a:cs typeface="Roboto Mono"/>
                <a:sym typeface="Roboto Mono"/>
              </a:rPr>
              <a:t>}</a:t>
            </a:r>
            <a:endParaRPr sz="1200">
              <a:solidFill>
                <a:srgbClr val="37474F"/>
              </a:solidFill>
              <a:latin typeface="Roboto Mono"/>
              <a:ea typeface="Roboto Mono"/>
              <a:cs typeface="Roboto Mono"/>
              <a:sym typeface="Roboto Mono"/>
            </a:endParaRPr>
          </a:p>
          <a:p>
            <a:pPr marL="0" lvl="0" indent="0" algn="l" rtl="0">
              <a:spcBef>
                <a:spcPts val="0"/>
              </a:spcBef>
              <a:spcAft>
                <a:spcPts val="0"/>
              </a:spcAft>
              <a:buNone/>
            </a:pPr>
            <a:endParaRPr sz="12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0"/>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Create Component for your App</a:t>
            </a:r>
            <a:endParaRPr/>
          </a:p>
        </p:txBody>
      </p:sp>
      <p:sp>
        <p:nvSpPr>
          <p:cNvPr id="289" name="Google Shape;289;p40"/>
          <p:cNvSpPr txBox="1">
            <a:spLocks noGrp="1"/>
          </p:cNvSpPr>
          <p:nvPr>
            <p:ph type="body" idx="1"/>
          </p:nvPr>
        </p:nvSpPr>
        <p:spPr>
          <a:xfrm>
            <a:off x="539500" y="1257300"/>
            <a:ext cx="4032600" cy="33192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000"/>
              <a:t>Create a new directory for you app under </a:t>
            </a:r>
            <a:r>
              <a:rPr lang="en" sz="2000">
                <a:solidFill>
                  <a:srgbClr val="24292E"/>
                </a:solidFill>
                <a:highlight>
                  <a:srgbClr val="D9D9D9"/>
                </a:highlight>
                <a:latin typeface="Consolas"/>
                <a:ea typeface="Consolas"/>
                <a:cs typeface="Consolas"/>
                <a:sym typeface="Consolas"/>
              </a:rPr>
              <a:t>src/game/nameofyourapp</a:t>
            </a:r>
            <a:endParaRPr sz="2000">
              <a:highlight>
                <a:srgbClr val="D9D9D9"/>
              </a:highlight>
            </a:endParaRPr>
          </a:p>
          <a:p>
            <a:pPr marL="457200" lvl="0" indent="-355600" algn="l" rtl="0">
              <a:spcBef>
                <a:spcPts val="1000"/>
              </a:spcBef>
              <a:spcAft>
                <a:spcPts val="0"/>
              </a:spcAft>
              <a:buSzPts val="2000"/>
              <a:buChar char="➔"/>
            </a:pPr>
            <a:r>
              <a:rPr lang="en" sz="2000"/>
              <a:t>Create a new component for your application.</a:t>
            </a:r>
            <a:endParaRPr sz="2000"/>
          </a:p>
          <a:p>
            <a:pPr marL="457200" lvl="0" indent="-355600" algn="l" rtl="0">
              <a:spcBef>
                <a:spcPts val="1000"/>
              </a:spcBef>
              <a:spcAft>
                <a:spcPts val="1000"/>
              </a:spcAft>
              <a:buSzPts val="2000"/>
              <a:buChar char="➔"/>
            </a:pPr>
            <a:r>
              <a:rPr lang="en" sz="2000"/>
              <a:t>Make sure that your component </a:t>
            </a:r>
            <a:r>
              <a:rPr lang="en" sz="2000">
                <a:solidFill>
                  <a:srgbClr val="24292E"/>
                </a:solidFill>
                <a:highlight>
                  <a:srgbClr val="D9D9D9"/>
                </a:highlight>
                <a:latin typeface="Consolas"/>
                <a:ea typeface="Consolas"/>
                <a:cs typeface="Consolas"/>
                <a:sym typeface="Consolas"/>
              </a:rPr>
              <a:t>extends GameComponent</a:t>
            </a:r>
            <a:endParaRPr sz="2000"/>
          </a:p>
        </p:txBody>
      </p:sp>
      <p:sp>
        <p:nvSpPr>
          <p:cNvPr id="290" name="Google Shape;290;p40"/>
          <p:cNvSpPr txBox="1">
            <a:spLocks noGrp="1"/>
          </p:cNvSpPr>
          <p:nvPr>
            <p:ph type="body" idx="1"/>
          </p:nvPr>
        </p:nvSpPr>
        <p:spPr>
          <a:xfrm>
            <a:off x="4832400" y="1249675"/>
            <a:ext cx="3698700" cy="3319200"/>
          </a:xfrm>
          <a:prstGeom prst="rect">
            <a:avLst/>
          </a:prstGeom>
          <a:solidFill>
            <a:srgbClr val="EFEFE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3F51B5"/>
                </a:solidFill>
                <a:latin typeface="Roboto Mono"/>
                <a:ea typeface="Roboto Mono"/>
                <a:cs typeface="Roboto Mono"/>
                <a:sym typeface="Roboto Mono"/>
              </a:rPr>
              <a:t>import</a:t>
            </a:r>
            <a:r>
              <a:rPr lang="en" sz="900">
                <a:solidFill>
                  <a:srgbClr val="37474F"/>
                </a:solidFill>
                <a:latin typeface="Roboto Mono"/>
                <a:ea typeface="Roboto Mono"/>
                <a:cs typeface="Roboto Mono"/>
                <a:sym typeface="Roboto Mono"/>
              </a:rPr>
              <a:t> </a:t>
            </a:r>
            <a:r>
              <a:rPr lang="en" sz="900">
                <a:solidFill>
                  <a:srgbClr val="9C27B0"/>
                </a:solidFill>
                <a:latin typeface="Roboto Mono"/>
                <a:ea typeface="Roboto Mono"/>
                <a:cs typeface="Roboto Mono"/>
                <a:sym typeface="Roboto Mono"/>
              </a:rPr>
              <a:t>GameComponent</a:t>
            </a:r>
            <a:r>
              <a:rPr lang="en" sz="900">
                <a:solidFill>
                  <a:srgbClr val="37474F"/>
                </a:solidFill>
                <a:latin typeface="Roboto Mono"/>
                <a:ea typeface="Roboto Mono"/>
                <a:cs typeface="Roboto Mono"/>
                <a:sym typeface="Roboto Mono"/>
              </a:rPr>
              <a:t> </a:t>
            </a:r>
            <a:r>
              <a:rPr lang="en" sz="900">
                <a:solidFill>
                  <a:srgbClr val="3F51B5"/>
                </a:solidFill>
                <a:latin typeface="Roboto Mono"/>
                <a:ea typeface="Roboto Mono"/>
                <a:cs typeface="Roboto Mono"/>
                <a:sym typeface="Roboto Mono"/>
              </a:rPr>
              <a:t>from</a:t>
            </a:r>
            <a:r>
              <a:rPr lang="en" sz="900">
                <a:solidFill>
                  <a:srgbClr val="37474F"/>
                </a:solidFill>
                <a:latin typeface="Roboto Mono"/>
                <a:ea typeface="Roboto Mono"/>
                <a:cs typeface="Roboto Mono"/>
                <a:sym typeface="Roboto Mono"/>
              </a:rPr>
              <a:t> </a:t>
            </a:r>
            <a:r>
              <a:rPr lang="en" sz="900">
                <a:solidFill>
                  <a:srgbClr val="388E3C"/>
                </a:solidFill>
                <a:latin typeface="Roboto Mono"/>
                <a:ea typeface="Roboto Mono"/>
                <a:cs typeface="Roboto Mono"/>
                <a:sym typeface="Roboto Mono"/>
              </a:rPr>
              <a:t>'../../GameComponent.js'</a:t>
            </a:r>
            <a:r>
              <a:rPr lang="en" sz="900">
                <a:solidFill>
                  <a:srgbClr val="37474F"/>
                </a:solidFill>
                <a:latin typeface="Roboto Mono"/>
                <a:ea typeface="Roboto Mono"/>
                <a:cs typeface="Roboto Mono"/>
                <a:sym typeface="Roboto Mono"/>
              </a:rPr>
              <a:t>;</a:t>
            </a:r>
            <a:endParaRPr sz="900">
              <a:solidFill>
                <a:srgbClr val="37474F"/>
              </a:solidFill>
              <a:latin typeface="Roboto Mono"/>
              <a:ea typeface="Roboto Mono"/>
              <a:cs typeface="Roboto Mono"/>
              <a:sym typeface="Roboto Mono"/>
            </a:endParaRPr>
          </a:p>
          <a:p>
            <a:pPr marL="0" lvl="0" indent="0" algn="l" rtl="0">
              <a:spcBef>
                <a:spcPts val="0"/>
              </a:spcBef>
              <a:spcAft>
                <a:spcPts val="0"/>
              </a:spcAft>
              <a:buNone/>
            </a:pPr>
            <a:r>
              <a:rPr lang="en" sz="900">
                <a:solidFill>
                  <a:srgbClr val="3F51B5"/>
                </a:solidFill>
                <a:latin typeface="Roboto Mono"/>
                <a:ea typeface="Roboto Mono"/>
                <a:cs typeface="Roboto Mono"/>
                <a:sym typeface="Roboto Mono"/>
              </a:rPr>
              <a:t>import</a:t>
            </a:r>
            <a:r>
              <a:rPr lang="en" sz="900">
                <a:solidFill>
                  <a:srgbClr val="37474F"/>
                </a:solidFill>
                <a:latin typeface="Roboto Mono"/>
                <a:ea typeface="Roboto Mono"/>
                <a:cs typeface="Roboto Mono"/>
                <a:sym typeface="Roboto Mono"/>
              </a:rPr>
              <a:t> </a:t>
            </a:r>
            <a:r>
              <a:rPr lang="en" sz="900">
                <a:solidFill>
                  <a:srgbClr val="9C27B0"/>
                </a:solidFill>
                <a:latin typeface="Roboto Mono"/>
                <a:ea typeface="Roboto Mono"/>
                <a:cs typeface="Roboto Mono"/>
                <a:sym typeface="Roboto Mono"/>
              </a:rPr>
              <a:t>React</a:t>
            </a:r>
            <a:r>
              <a:rPr lang="en" sz="900">
                <a:solidFill>
                  <a:srgbClr val="37474F"/>
                </a:solidFill>
                <a:latin typeface="Roboto Mono"/>
                <a:ea typeface="Roboto Mono"/>
                <a:cs typeface="Roboto Mono"/>
                <a:sym typeface="Roboto Mono"/>
              </a:rPr>
              <a:t> </a:t>
            </a:r>
            <a:r>
              <a:rPr lang="en" sz="900">
                <a:solidFill>
                  <a:srgbClr val="3F51B5"/>
                </a:solidFill>
                <a:latin typeface="Roboto Mono"/>
                <a:ea typeface="Roboto Mono"/>
                <a:cs typeface="Roboto Mono"/>
                <a:sym typeface="Roboto Mono"/>
              </a:rPr>
              <a:t>from</a:t>
            </a:r>
            <a:r>
              <a:rPr lang="en" sz="900">
                <a:solidFill>
                  <a:srgbClr val="37474F"/>
                </a:solidFill>
                <a:latin typeface="Roboto Mono"/>
                <a:ea typeface="Roboto Mono"/>
                <a:cs typeface="Roboto Mono"/>
                <a:sym typeface="Roboto Mono"/>
              </a:rPr>
              <a:t> </a:t>
            </a:r>
            <a:r>
              <a:rPr lang="en" sz="900">
                <a:solidFill>
                  <a:srgbClr val="388E3C"/>
                </a:solidFill>
                <a:latin typeface="Roboto Mono"/>
                <a:ea typeface="Roboto Mono"/>
                <a:cs typeface="Roboto Mono"/>
                <a:sym typeface="Roboto Mono"/>
              </a:rPr>
              <a:t>'react'</a:t>
            </a:r>
            <a:r>
              <a:rPr lang="en" sz="900">
                <a:solidFill>
                  <a:srgbClr val="37474F"/>
                </a:solidFill>
                <a:latin typeface="Roboto Mono"/>
                <a:ea typeface="Roboto Mono"/>
                <a:cs typeface="Roboto Mono"/>
                <a:sym typeface="Roboto Mono"/>
              </a:rPr>
              <a:t>;</a:t>
            </a:r>
            <a:endParaRPr sz="900">
              <a:solidFill>
                <a:srgbClr val="37474F"/>
              </a:solidFill>
              <a:latin typeface="Roboto Mono"/>
              <a:ea typeface="Roboto Mono"/>
              <a:cs typeface="Roboto Mono"/>
              <a:sym typeface="Roboto Mono"/>
            </a:endParaRPr>
          </a:p>
          <a:p>
            <a:pPr marL="0" lvl="0" indent="0" algn="l" rtl="0">
              <a:spcBef>
                <a:spcPts val="0"/>
              </a:spcBef>
              <a:spcAft>
                <a:spcPts val="0"/>
              </a:spcAft>
              <a:buNone/>
            </a:pPr>
            <a:endParaRPr sz="900">
              <a:solidFill>
                <a:srgbClr val="37474F"/>
              </a:solidFill>
              <a:latin typeface="Roboto Mono"/>
              <a:ea typeface="Roboto Mono"/>
              <a:cs typeface="Roboto Mono"/>
              <a:sym typeface="Roboto Mono"/>
            </a:endParaRPr>
          </a:p>
          <a:p>
            <a:pPr marL="0" lvl="0" indent="0" algn="l" rtl="0">
              <a:spcBef>
                <a:spcPts val="0"/>
              </a:spcBef>
              <a:spcAft>
                <a:spcPts val="0"/>
              </a:spcAft>
              <a:buNone/>
            </a:pPr>
            <a:r>
              <a:rPr lang="en" sz="900">
                <a:solidFill>
                  <a:srgbClr val="3F51B5"/>
                </a:solidFill>
                <a:latin typeface="Roboto Mono"/>
                <a:ea typeface="Roboto Mono"/>
                <a:cs typeface="Roboto Mono"/>
                <a:sym typeface="Roboto Mono"/>
              </a:rPr>
              <a:t>export</a:t>
            </a:r>
            <a:r>
              <a:rPr lang="en" sz="900">
                <a:solidFill>
                  <a:srgbClr val="37474F"/>
                </a:solidFill>
                <a:latin typeface="Roboto Mono"/>
                <a:ea typeface="Roboto Mono"/>
                <a:cs typeface="Roboto Mono"/>
                <a:sym typeface="Roboto Mono"/>
              </a:rPr>
              <a:t> </a:t>
            </a:r>
            <a:r>
              <a:rPr lang="en" sz="900">
                <a:solidFill>
                  <a:srgbClr val="3F51B5"/>
                </a:solidFill>
                <a:latin typeface="Roboto Mono"/>
                <a:ea typeface="Roboto Mono"/>
                <a:cs typeface="Roboto Mono"/>
                <a:sym typeface="Roboto Mono"/>
              </a:rPr>
              <a:t>default</a:t>
            </a:r>
            <a:r>
              <a:rPr lang="en" sz="900">
                <a:solidFill>
                  <a:srgbClr val="37474F"/>
                </a:solidFill>
                <a:latin typeface="Roboto Mono"/>
                <a:ea typeface="Roboto Mono"/>
                <a:cs typeface="Roboto Mono"/>
                <a:sym typeface="Roboto Mono"/>
              </a:rPr>
              <a:t> </a:t>
            </a:r>
            <a:r>
              <a:rPr lang="en" sz="900">
                <a:solidFill>
                  <a:srgbClr val="3F51B5"/>
                </a:solidFill>
                <a:latin typeface="Roboto Mono"/>
                <a:ea typeface="Roboto Mono"/>
                <a:cs typeface="Roboto Mono"/>
                <a:sym typeface="Roboto Mono"/>
              </a:rPr>
              <a:t>class</a:t>
            </a:r>
            <a:r>
              <a:rPr lang="en" sz="900">
                <a:solidFill>
                  <a:srgbClr val="37474F"/>
                </a:solidFill>
                <a:latin typeface="Roboto Mono"/>
                <a:ea typeface="Roboto Mono"/>
                <a:cs typeface="Roboto Mono"/>
                <a:sym typeface="Roboto Mono"/>
              </a:rPr>
              <a:t> </a:t>
            </a:r>
            <a:r>
              <a:rPr lang="en" sz="900">
                <a:solidFill>
                  <a:srgbClr val="9C27B0"/>
                </a:solidFill>
                <a:latin typeface="Roboto Mono"/>
                <a:ea typeface="Roboto Mono"/>
                <a:cs typeface="Roboto Mono"/>
                <a:sym typeface="Roboto Mono"/>
              </a:rPr>
              <a:t>TicTacToe</a:t>
            </a:r>
            <a:r>
              <a:rPr lang="en" sz="900">
                <a:solidFill>
                  <a:srgbClr val="37474F"/>
                </a:solidFill>
                <a:latin typeface="Roboto Mono"/>
                <a:ea typeface="Roboto Mono"/>
                <a:cs typeface="Roboto Mono"/>
                <a:sym typeface="Roboto Mono"/>
              </a:rPr>
              <a:t> </a:t>
            </a:r>
            <a:r>
              <a:rPr lang="en" sz="900">
                <a:solidFill>
                  <a:srgbClr val="3F51B5"/>
                </a:solidFill>
                <a:latin typeface="Roboto Mono"/>
                <a:ea typeface="Roboto Mono"/>
                <a:cs typeface="Roboto Mono"/>
                <a:sym typeface="Roboto Mono"/>
              </a:rPr>
              <a:t>extends</a:t>
            </a:r>
            <a:r>
              <a:rPr lang="en" sz="900">
                <a:solidFill>
                  <a:srgbClr val="37474F"/>
                </a:solidFill>
                <a:latin typeface="Roboto Mono"/>
                <a:ea typeface="Roboto Mono"/>
                <a:cs typeface="Roboto Mono"/>
                <a:sym typeface="Roboto Mono"/>
              </a:rPr>
              <a:t> </a:t>
            </a:r>
            <a:r>
              <a:rPr lang="en" sz="900">
                <a:solidFill>
                  <a:srgbClr val="9C27B0"/>
                </a:solidFill>
                <a:latin typeface="Roboto Mono"/>
                <a:ea typeface="Roboto Mono"/>
                <a:cs typeface="Roboto Mono"/>
                <a:sym typeface="Roboto Mono"/>
              </a:rPr>
              <a:t>GameComponent</a:t>
            </a:r>
            <a:r>
              <a:rPr lang="en" sz="900">
                <a:solidFill>
                  <a:srgbClr val="37474F"/>
                </a:solidFill>
                <a:latin typeface="Roboto Mono"/>
                <a:ea typeface="Roboto Mono"/>
                <a:cs typeface="Roboto Mono"/>
                <a:sym typeface="Roboto Mono"/>
              </a:rPr>
              <a:t> {</a:t>
            </a:r>
            <a:endParaRPr sz="900">
              <a:solidFill>
                <a:srgbClr val="37474F"/>
              </a:solidFill>
              <a:latin typeface="Roboto Mono"/>
              <a:ea typeface="Roboto Mono"/>
              <a:cs typeface="Roboto Mono"/>
              <a:sym typeface="Roboto Mono"/>
            </a:endParaRPr>
          </a:p>
          <a:p>
            <a:pPr marL="0" lvl="0" indent="0" algn="l" rtl="0">
              <a:spcBef>
                <a:spcPts val="0"/>
              </a:spcBef>
              <a:spcAft>
                <a:spcPts val="0"/>
              </a:spcAft>
              <a:buNone/>
            </a:pPr>
            <a:endParaRPr sz="900">
              <a:solidFill>
                <a:srgbClr val="37474F"/>
              </a:solidFill>
              <a:latin typeface="Roboto Mono"/>
              <a:ea typeface="Roboto Mono"/>
              <a:cs typeface="Roboto Mono"/>
              <a:sym typeface="Roboto Mono"/>
            </a:endParaRPr>
          </a:p>
          <a:p>
            <a:pPr marL="0" lvl="0" indent="0" algn="l" rtl="0">
              <a:spcBef>
                <a:spcPts val="0"/>
              </a:spcBef>
              <a:spcAft>
                <a:spcPts val="0"/>
              </a:spcAft>
              <a:buNone/>
            </a:pPr>
            <a:r>
              <a:rPr lang="en" sz="900">
                <a:solidFill>
                  <a:srgbClr val="37474F"/>
                </a:solidFill>
                <a:latin typeface="Roboto Mono"/>
                <a:ea typeface="Roboto Mono"/>
                <a:cs typeface="Roboto Mono"/>
                <a:sym typeface="Roboto Mono"/>
              </a:rPr>
              <a:t>  render() {</a:t>
            </a:r>
            <a:endParaRPr sz="900">
              <a:solidFill>
                <a:srgbClr val="37474F"/>
              </a:solidFill>
              <a:latin typeface="Roboto Mono"/>
              <a:ea typeface="Roboto Mono"/>
              <a:cs typeface="Roboto Mono"/>
              <a:sym typeface="Roboto Mono"/>
            </a:endParaRPr>
          </a:p>
          <a:p>
            <a:pPr marL="0" lvl="0" indent="0" algn="l" rtl="0">
              <a:spcBef>
                <a:spcPts val="0"/>
              </a:spcBef>
              <a:spcAft>
                <a:spcPts val="0"/>
              </a:spcAft>
              <a:buNone/>
            </a:pPr>
            <a:r>
              <a:rPr lang="en" sz="900">
                <a:solidFill>
                  <a:srgbClr val="37474F"/>
                </a:solidFill>
                <a:latin typeface="Roboto Mono"/>
                <a:ea typeface="Roboto Mono"/>
                <a:cs typeface="Roboto Mono"/>
                <a:sym typeface="Roboto Mono"/>
              </a:rPr>
              <a:t>    </a:t>
            </a:r>
            <a:r>
              <a:rPr lang="en" sz="900">
                <a:solidFill>
                  <a:srgbClr val="3F51B5"/>
                </a:solidFill>
                <a:latin typeface="Roboto Mono"/>
                <a:ea typeface="Roboto Mono"/>
                <a:cs typeface="Roboto Mono"/>
                <a:sym typeface="Roboto Mono"/>
              </a:rPr>
              <a:t>return</a:t>
            </a:r>
            <a:r>
              <a:rPr lang="en" sz="900">
                <a:solidFill>
                  <a:srgbClr val="37474F"/>
                </a:solidFill>
                <a:latin typeface="Roboto Mono"/>
                <a:ea typeface="Roboto Mono"/>
                <a:cs typeface="Roboto Mono"/>
                <a:sym typeface="Roboto Mono"/>
              </a:rPr>
              <a:t> (</a:t>
            </a:r>
            <a:endParaRPr sz="900">
              <a:solidFill>
                <a:srgbClr val="37474F"/>
              </a:solidFill>
              <a:latin typeface="Roboto Mono"/>
              <a:ea typeface="Roboto Mono"/>
              <a:cs typeface="Roboto Mono"/>
              <a:sym typeface="Roboto Mono"/>
            </a:endParaRPr>
          </a:p>
          <a:p>
            <a:pPr marL="0" lvl="0" indent="0" algn="l" rtl="0">
              <a:spcBef>
                <a:spcPts val="0"/>
              </a:spcBef>
              <a:spcAft>
                <a:spcPts val="0"/>
              </a:spcAft>
              <a:buNone/>
            </a:pPr>
            <a:r>
              <a:rPr lang="en" sz="900">
                <a:solidFill>
                  <a:srgbClr val="37474F"/>
                </a:solidFill>
                <a:latin typeface="Roboto Mono"/>
                <a:ea typeface="Roboto Mono"/>
                <a:cs typeface="Roboto Mono"/>
                <a:sym typeface="Roboto Mono"/>
              </a:rPr>
              <a:t>      </a:t>
            </a:r>
            <a:r>
              <a:rPr lang="en" sz="900">
                <a:solidFill>
                  <a:srgbClr val="388E3C"/>
                </a:solidFill>
                <a:latin typeface="Roboto Mono"/>
                <a:ea typeface="Roboto Mono"/>
                <a:cs typeface="Roboto Mono"/>
                <a:sym typeface="Roboto Mono"/>
              </a:rPr>
              <a:t>&lt;div&gt;</a:t>
            </a:r>
            <a:r>
              <a:rPr lang="en" sz="900">
                <a:solidFill>
                  <a:srgbClr val="37474F"/>
                </a:solidFill>
                <a:latin typeface="Roboto Mono"/>
                <a:ea typeface="Roboto Mono"/>
                <a:cs typeface="Roboto Mono"/>
                <a:sym typeface="Roboto Mono"/>
              </a:rPr>
              <a:t> </a:t>
            </a:r>
            <a:r>
              <a:rPr lang="en" sz="900">
                <a:solidFill>
                  <a:srgbClr val="000000"/>
                </a:solidFill>
                <a:latin typeface="Roboto Mono"/>
                <a:ea typeface="Roboto Mono"/>
                <a:cs typeface="Roboto Mono"/>
                <a:sym typeface="Roboto Mono"/>
              </a:rPr>
              <a:t>This is my component </a:t>
            </a:r>
            <a:r>
              <a:rPr lang="en" sz="900">
                <a:solidFill>
                  <a:srgbClr val="37474F"/>
                </a:solidFill>
                <a:latin typeface="Roboto Mono"/>
                <a:ea typeface="Roboto Mono"/>
                <a:cs typeface="Roboto Mono"/>
                <a:sym typeface="Roboto Mono"/>
              </a:rPr>
              <a:t>&lt;/div&gt;</a:t>
            </a:r>
            <a:endParaRPr sz="900">
              <a:solidFill>
                <a:srgbClr val="37474F"/>
              </a:solidFill>
              <a:latin typeface="Roboto Mono"/>
              <a:ea typeface="Roboto Mono"/>
              <a:cs typeface="Roboto Mono"/>
              <a:sym typeface="Roboto Mono"/>
            </a:endParaRPr>
          </a:p>
          <a:p>
            <a:pPr marL="0" lvl="0" indent="0" algn="l" rtl="0">
              <a:spcBef>
                <a:spcPts val="0"/>
              </a:spcBef>
              <a:spcAft>
                <a:spcPts val="0"/>
              </a:spcAft>
              <a:buNone/>
            </a:pPr>
            <a:r>
              <a:rPr lang="en" sz="900">
                <a:solidFill>
                  <a:srgbClr val="37474F"/>
                </a:solidFill>
                <a:latin typeface="Roboto Mono"/>
                <a:ea typeface="Roboto Mono"/>
                <a:cs typeface="Roboto Mono"/>
                <a:sym typeface="Roboto Mono"/>
              </a:rPr>
              <a:t>    );</a:t>
            </a:r>
            <a:endParaRPr sz="900">
              <a:solidFill>
                <a:srgbClr val="37474F"/>
              </a:solidFill>
              <a:latin typeface="Roboto Mono"/>
              <a:ea typeface="Roboto Mono"/>
              <a:cs typeface="Roboto Mono"/>
              <a:sym typeface="Roboto Mono"/>
            </a:endParaRPr>
          </a:p>
          <a:p>
            <a:pPr marL="0" lvl="0" indent="0" algn="l" rtl="0">
              <a:spcBef>
                <a:spcPts val="0"/>
              </a:spcBef>
              <a:spcAft>
                <a:spcPts val="0"/>
              </a:spcAft>
              <a:buNone/>
            </a:pPr>
            <a:r>
              <a:rPr lang="en" sz="900">
                <a:solidFill>
                  <a:srgbClr val="37474F"/>
                </a:solidFill>
                <a:latin typeface="Roboto Mono"/>
                <a:ea typeface="Roboto Mono"/>
                <a:cs typeface="Roboto Mono"/>
                <a:sym typeface="Roboto Mono"/>
              </a:rPr>
              <a:t>  }</a:t>
            </a:r>
            <a:endParaRPr sz="900">
              <a:solidFill>
                <a:srgbClr val="37474F"/>
              </a:solidFill>
              <a:latin typeface="Roboto Mono"/>
              <a:ea typeface="Roboto Mono"/>
              <a:cs typeface="Roboto Mono"/>
              <a:sym typeface="Roboto Mono"/>
            </a:endParaRPr>
          </a:p>
          <a:p>
            <a:pPr marL="0" lvl="0" indent="0" algn="l" rtl="0">
              <a:lnSpc>
                <a:spcPct val="150000"/>
              </a:lnSpc>
              <a:spcBef>
                <a:spcPts val="0"/>
              </a:spcBef>
              <a:spcAft>
                <a:spcPts val="0"/>
              </a:spcAft>
              <a:buClr>
                <a:schemeClr val="dk1"/>
              </a:buClr>
              <a:buSzPts val="1100"/>
              <a:buFont typeface="Arial"/>
              <a:buNone/>
            </a:pPr>
            <a:r>
              <a:rPr lang="en" sz="900">
                <a:solidFill>
                  <a:srgbClr val="37474F"/>
                </a:solidFill>
                <a:latin typeface="Roboto Mono"/>
                <a:ea typeface="Roboto Mono"/>
                <a:cs typeface="Roboto Mono"/>
                <a:sym typeface="Roboto Mono"/>
              </a:rPr>
              <a:t>}</a:t>
            </a:r>
            <a:endParaRPr sz="900">
              <a:solidFill>
                <a:srgbClr val="37474F"/>
              </a:solidFill>
              <a:latin typeface="Roboto Mono"/>
              <a:ea typeface="Roboto Mono"/>
              <a:cs typeface="Roboto Mono"/>
              <a:sym typeface="Roboto Mono"/>
            </a:endParaRPr>
          </a:p>
          <a:p>
            <a:pPr marL="0" lvl="0" indent="0" algn="l" rtl="0">
              <a:spcBef>
                <a:spcPts val="0"/>
              </a:spcBef>
              <a:spcAft>
                <a:spcPts val="0"/>
              </a:spcAft>
              <a:buNone/>
            </a:pPr>
            <a:endParaRPr sz="1000">
              <a:solidFill>
                <a:srgbClr val="D73A49"/>
              </a:solidFill>
              <a:highlight>
                <a:srgbClr val="F6F8FA"/>
              </a:highlight>
              <a:latin typeface="Consolas"/>
              <a:ea typeface="Consolas"/>
              <a:cs typeface="Consolas"/>
              <a:sym typeface="Consola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1"/>
          <p:cNvSpPr txBox="1">
            <a:spLocks noGrp="1"/>
          </p:cNvSpPr>
          <p:nvPr>
            <p:ph type="body" idx="1"/>
          </p:nvPr>
        </p:nvSpPr>
        <p:spPr>
          <a:xfrm>
            <a:off x="539500" y="1257300"/>
            <a:ext cx="8141700" cy="3319200"/>
          </a:xfrm>
          <a:prstGeom prst="rect">
            <a:avLst/>
          </a:prstGeom>
          <a:solidFill>
            <a:srgbClr val="F3F3F3"/>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000">
                <a:solidFill>
                  <a:srgbClr val="D73A49"/>
                </a:solidFill>
                <a:latin typeface="Consolas"/>
                <a:ea typeface="Consolas"/>
                <a:cs typeface="Consolas"/>
                <a:sym typeface="Consolas"/>
              </a:rPr>
              <a:t>import</a:t>
            </a:r>
            <a:r>
              <a:rPr lang="en" sz="1000">
                <a:solidFill>
                  <a:srgbClr val="24292E"/>
                </a:solidFill>
                <a:latin typeface="Consolas"/>
                <a:ea typeface="Consolas"/>
                <a:cs typeface="Consolas"/>
                <a:sym typeface="Consolas"/>
              </a:rPr>
              <a:t> GameComponent </a:t>
            </a:r>
            <a:r>
              <a:rPr lang="en" sz="1000">
                <a:solidFill>
                  <a:srgbClr val="D73A49"/>
                </a:solidFill>
                <a:latin typeface="Consolas"/>
                <a:ea typeface="Consolas"/>
                <a:cs typeface="Consolas"/>
                <a:sym typeface="Consolas"/>
              </a:rPr>
              <a:t>from</a:t>
            </a:r>
            <a:r>
              <a:rPr lang="en" sz="1000">
                <a:solidFill>
                  <a:srgbClr val="24292E"/>
                </a:solidFill>
                <a:latin typeface="Consolas"/>
                <a:ea typeface="Consolas"/>
                <a:cs typeface="Consolas"/>
                <a:sym typeface="Consolas"/>
              </a:rPr>
              <a:t> </a:t>
            </a:r>
            <a:r>
              <a:rPr lang="en" sz="1000">
                <a:solidFill>
                  <a:srgbClr val="032F62"/>
                </a:solidFill>
                <a:latin typeface="Consolas"/>
                <a:ea typeface="Consolas"/>
                <a:cs typeface="Consolas"/>
                <a:sym typeface="Consolas"/>
              </a:rPr>
              <a:t>'../../GameComponent.js'</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D73A49"/>
                </a:solidFill>
                <a:latin typeface="Consolas"/>
                <a:ea typeface="Consolas"/>
                <a:cs typeface="Consolas"/>
                <a:sym typeface="Consolas"/>
              </a:rPr>
              <a:t>import</a:t>
            </a:r>
            <a:r>
              <a:rPr lang="en" sz="1000">
                <a:solidFill>
                  <a:srgbClr val="24292E"/>
                </a:solidFill>
                <a:latin typeface="Consolas"/>
                <a:ea typeface="Consolas"/>
                <a:cs typeface="Consolas"/>
                <a:sym typeface="Consolas"/>
              </a:rPr>
              <a:t> React </a:t>
            </a:r>
            <a:r>
              <a:rPr lang="en" sz="1000">
                <a:solidFill>
                  <a:srgbClr val="D73A49"/>
                </a:solidFill>
                <a:latin typeface="Consolas"/>
                <a:ea typeface="Consolas"/>
                <a:cs typeface="Consolas"/>
                <a:sym typeface="Consolas"/>
              </a:rPr>
              <a:t>from</a:t>
            </a:r>
            <a:r>
              <a:rPr lang="en" sz="1000">
                <a:solidFill>
                  <a:srgbClr val="24292E"/>
                </a:solidFill>
                <a:latin typeface="Consolas"/>
                <a:ea typeface="Consolas"/>
                <a:cs typeface="Consolas"/>
                <a:sym typeface="Consolas"/>
              </a:rPr>
              <a:t> </a:t>
            </a:r>
            <a:r>
              <a:rPr lang="en" sz="1000">
                <a:solidFill>
                  <a:srgbClr val="032F62"/>
                </a:solidFill>
                <a:latin typeface="Consolas"/>
                <a:ea typeface="Consolas"/>
                <a:cs typeface="Consolas"/>
                <a:sym typeface="Consolas"/>
              </a:rPr>
              <a:t>'react'</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D73A49"/>
                </a:solidFill>
                <a:latin typeface="Consolas"/>
                <a:ea typeface="Consolas"/>
                <a:cs typeface="Consolas"/>
                <a:sym typeface="Consolas"/>
              </a:rPr>
              <a:t>export</a:t>
            </a:r>
            <a:r>
              <a:rPr lang="en" sz="1000">
                <a:solidFill>
                  <a:srgbClr val="24292E"/>
                </a:solidFill>
                <a:latin typeface="Consolas"/>
                <a:ea typeface="Consolas"/>
                <a:cs typeface="Consolas"/>
                <a:sym typeface="Consolas"/>
              </a:rPr>
              <a:t> </a:t>
            </a:r>
            <a:r>
              <a:rPr lang="en" sz="1000">
                <a:solidFill>
                  <a:srgbClr val="005CC5"/>
                </a:solidFill>
                <a:latin typeface="Consolas"/>
                <a:ea typeface="Consolas"/>
                <a:cs typeface="Consolas"/>
                <a:sym typeface="Consolas"/>
              </a:rPr>
              <a:t>default</a:t>
            </a: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class</a:t>
            </a:r>
            <a:r>
              <a:rPr lang="en" sz="1000">
                <a:solidFill>
                  <a:srgbClr val="24292E"/>
                </a:solidFill>
                <a:latin typeface="Consolas"/>
                <a:ea typeface="Consolas"/>
                <a:cs typeface="Consolas"/>
                <a:sym typeface="Consolas"/>
              </a:rPr>
              <a:t> </a:t>
            </a:r>
            <a:r>
              <a:rPr lang="en" sz="1000">
                <a:solidFill>
                  <a:srgbClr val="6F42C1"/>
                </a:solidFill>
                <a:latin typeface="Consolas"/>
                <a:ea typeface="Consolas"/>
                <a:cs typeface="Consolas"/>
                <a:sym typeface="Consolas"/>
              </a:rPr>
              <a:t>TicTacToe</a:t>
            </a: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extends</a:t>
            </a:r>
            <a:r>
              <a:rPr lang="en" sz="1000">
                <a:solidFill>
                  <a:srgbClr val="24292E"/>
                </a:solidFill>
                <a:latin typeface="Consolas"/>
                <a:ea typeface="Consolas"/>
                <a:cs typeface="Consolas"/>
                <a:sym typeface="Consolas"/>
              </a:rPr>
              <a:t> </a:t>
            </a:r>
            <a:r>
              <a:rPr lang="en" sz="1000">
                <a:solidFill>
                  <a:srgbClr val="6F42C1"/>
                </a:solidFill>
                <a:latin typeface="Consolas"/>
                <a:ea typeface="Consolas"/>
                <a:cs typeface="Consolas"/>
                <a:sym typeface="Consolas"/>
              </a:rPr>
              <a:t>GameComponent</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6F42C1"/>
                </a:solidFill>
                <a:latin typeface="Consolas"/>
                <a:ea typeface="Consolas"/>
                <a:cs typeface="Consolas"/>
                <a:sym typeface="Consolas"/>
              </a:rPr>
              <a:t>render</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var</a:t>
            </a:r>
            <a:r>
              <a:rPr lang="en" sz="1000">
                <a:solidFill>
                  <a:srgbClr val="24292E"/>
                </a:solidFill>
                <a:latin typeface="Consolas"/>
                <a:ea typeface="Consolas"/>
                <a:cs typeface="Consolas"/>
                <a:sym typeface="Consolas"/>
              </a:rPr>
              <a:t> id </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a:t>
            </a:r>
            <a:r>
              <a:rPr lang="en" sz="1000">
                <a:solidFill>
                  <a:srgbClr val="005CC5"/>
                </a:solidFill>
                <a:latin typeface="Consolas"/>
                <a:ea typeface="Consolas"/>
                <a:cs typeface="Consolas"/>
                <a:sym typeface="Consolas"/>
              </a:rPr>
              <a:t>this</a:t>
            </a:r>
            <a:r>
              <a:rPr lang="en" sz="1000">
                <a:solidFill>
                  <a:srgbClr val="24292E"/>
                </a:solidFill>
                <a:latin typeface="Consolas"/>
                <a:ea typeface="Consolas"/>
                <a:cs typeface="Consolas"/>
                <a:sym typeface="Consolas"/>
              </a:rPr>
              <a:t>.</a:t>
            </a:r>
            <a:r>
              <a:rPr lang="en" sz="1000">
                <a:solidFill>
                  <a:srgbClr val="6F42C1"/>
                </a:solidFill>
                <a:latin typeface="Consolas"/>
                <a:ea typeface="Consolas"/>
                <a:cs typeface="Consolas"/>
                <a:sym typeface="Consolas"/>
              </a:rPr>
              <a:t>getSessionId</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var</a:t>
            </a:r>
            <a:r>
              <a:rPr lang="en" sz="1000">
                <a:solidFill>
                  <a:srgbClr val="24292E"/>
                </a:solidFill>
                <a:latin typeface="Consolas"/>
                <a:ea typeface="Consolas"/>
                <a:cs typeface="Consolas"/>
                <a:sym typeface="Consolas"/>
              </a:rPr>
              <a:t> users </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a:t>
            </a:r>
            <a:r>
              <a:rPr lang="en" sz="1000">
                <a:solidFill>
                  <a:srgbClr val="005CC5"/>
                </a:solidFill>
                <a:latin typeface="Consolas"/>
                <a:ea typeface="Consolas"/>
                <a:cs typeface="Consolas"/>
                <a:sym typeface="Consolas"/>
              </a:rPr>
              <a:t>this</a:t>
            </a:r>
            <a:r>
              <a:rPr lang="en" sz="1000">
                <a:solidFill>
                  <a:srgbClr val="24292E"/>
                </a:solidFill>
                <a:latin typeface="Consolas"/>
                <a:ea typeface="Consolas"/>
                <a:cs typeface="Consolas"/>
                <a:sym typeface="Consolas"/>
              </a:rPr>
              <a:t>.</a:t>
            </a:r>
            <a:r>
              <a:rPr lang="en" sz="1000">
                <a:solidFill>
                  <a:srgbClr val="6F42C1"/>
                </a:solidFill>
                <a:latin typeface="Consolas"/>
                <a:ea typeface="Consolas"/>
                <a:cs typeface="Consolas"/>
                <a:sym typeface="Consolas"/>
              </a:rPr>
              <a:t>getSessionUserIds</a:t>
            </a:r>
            <a:r>
              <a:rPr lang="en" sz="1000">
                <a:solidFill>
                  <a:srgbClr val="24292E"/>
                </a:solidFill>
                <a:latin typeface="Consolas"/>
                <a:ea typeface="Consolas"/>
                <a:cs typeface="Consolas"/>
                <a:sym typeface="Consolas"/>
              </a:rPr>
              <a:t>().</a:t>
            </a:r>
            <a:r>
              <a:rPr lang="en" sz="1000">
                <a:solidFill>
                  <a:srgbClr val="6F42C1"/>
                </a:solidFill>
                <a:latin typeface="Consolas"/>
                <a:ea typeface="Consolas"/>
                <a:cs typeface="Consolas"/>
                <a:sym typeface="Consolas"/>
              </a:rPr>
              <a:t>map</a:t>
            </a:r>
            <a:r>
              <a:rPr lang="en" sz="1000">
                <a:solidFill>
                  <a:srgbClr val="24292E"/>
                </a:solidFill>
                <a:latin typeface="Consolas"/>
                <a:ea typeface="Consolas"/>
                <a:cs typeface="Consolas"/>
                <a:sym typeface="Consolas"/>
              </a:rPr>
              <a:t>((user_id) </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li key</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{user_id}</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{user_id}</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li</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var</a:t>
            </a:r>
            <a:r>
              <a:rPr lang="en" sz="1000">
                <a:solidFill>
                  <a:srgbClr val="24292E"/>
                </a:solidFill>
                <a:latin typeface="Consolas"/>
                <a:ea typeface="Consolas"/>
                <a:cs typeface="Consolas"/>
                <a:sym typeface="Consolas"/>
              </a:rPr>
              <a:t> creator </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a:t>
            </a:r>
            <a:r>
              <a:rPr lang="en" sz="1000">
                <a:solidFill>
                  <a:srgbClr val="005CC5"/>
                </a:solidFill>
                <a:latin typeface="Consolas"/>
                <a:ea typeface="Consolas"/>
                <a:cs typeface="Consolas"/>
                <a:sym typeface="Consolas"/>
              </a:rPr>
              <a:t>this</a:t>
            </a:r>
            <a:r>
              <a:rPr lang="en" sz="1000">
                <a:solidFill>
                  <a:srgbClr val="24292E"/>
                </a:solidFill>
                <a:latin typeface="Consolas"/>
                <a:ea typeface="Consolas"/>
                <a:cs typeface="Consolas"/>
                <a:sym typeface="Consolas"/>
              </a:rPr>
              <a:t>.</a:t>
            </a:r>
            <a:r>
              <a:rPr lang="en" sz="1000">
                <a:solidFill>
                  <a:srgbClr val="6F42C1"/>
                </a:solidFill>
                <a:latin typeface="Consolas"/>
                <a:ea typeface="Consolas"/>
                <a:cs typeface="Consolas"/>
                <a:sym typeface="Consolas"/>
              </a:rPr>
              <a:t>getSessionCreatorUserId</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return</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div</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Session </a:t>
            </a:r>
            <a:r>
              <a:rPr lang="en" sz="1000">
                <a:solidFill>
                  <a:srgbClr val="005CC5"/>
                </a:solidFill>
                <a:latin typeface="Consolas"/>
                <a:ea typeface="Consolas"/>
                <a:cs typeface="Consolas"/>
                <a:sym typeface="Consolas"/>
              </a:rPr>
              <a:t>ID</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{id}</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Session creator</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{creator}</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Session users</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ul</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 {users}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ul</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div</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marR="15240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a:t>
            </a:r>
            <a:endParaRPr/>
          </a:p>
        </p:txBody>
      </p:sp>
      <p:sp>
        <p:nvSpPr>
          <p:cNvPr id="296" name="Google Shape;296;p41"/>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Retrieve Session Data</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2"/>
          <p:cNvSpPr txBox="1">
            <a:spLocks noGrp="1"/>
          </p:cNvSpPr>
          <p:nvPr>
            <p:ph type="body" idx="1"/>
          </p:nvPr>
        </p:nvSpPr>
        <p:spPr>
          <a:xfrm>
            <a:off x="539500" y="1257300"/>
            <a:ext cx="8141700" cy="3319200"/>
          </a:xfrm>
          <a:prstGeom prst="rect">
            <a:avLst/>
          </a:prstGeom>
          <a:solidFill>
            <a:srgbClr val="F3F3F3"/>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000">
                <a:solidFill>
                  <a:srgbClr val="D73A49"/>
                </a:solidFill>
                <a:latin typeface="Consolas"/>
                <a:ea typeface="Consolas"/>
                <a:cs typeface="Consolas"/>
                <a:sym typeface="Consolas"/>
              </a:rPr>
              <a:t>import</a:t>
            </a:r>
            <a:r>
              <a:rPr lang="en" sz="1000">
                <a:solidFill>
                  <a:srgbClr val="24292E"/>
                </a:solidFill>
                <a:latin typeface="Consolas"/>
                <a:ea typeface="Consolas"/>
                <a:cs typeface="Consolas"/>
                <a:sym typeface="Consolas"/>
              </a:rPr>
              <a:t> GameComponent </a:t>
            </a:r>
            <a:r>
              <a:rPr lang="en" sz="1000">
                <a:solidFill>
                  <a:srgbClr val="D73A49"/>
                </a:solidFill>
                <a:latin typeface="Consolas"/>
                <a:ea typeface="Consolas"/>
                <a:cs typeface="Consolas"/>
                <a:sym typeface="Consolas"/>
              </a:rPr>
              <a:t>from</a:t>
            </a:r>
            <a:r>
              <a:rPr lang="en" sz="1000">
                <a:solidFill>
                  <a:srgbClr val="24292E"/>
                </a:solidFill>
                <a:latin typeface="Consolas"/>
                <a:ea typeface="Consolas"/>
                <a:cs typeface="Consolas"/>
                <a:sym typeface="Consolas"/>
              </a:rPr>
              <a:t> </a:t>
            </a:r>
            <a:r>
              <a:rPr lang="en" sz="1000">
                <a:solidFill>
                  <a:srgbClr val="032F62"/>
                </a:solidFill>
                <a:latin typeface="Consolas"/>
                <a:ea typeface="Consolas"/>
                <a:cs typeface="Consolas"/>
                <a:sym typeface="Consolas"/>
              </a:rPr>
              <a:t>'../../GameComponent.js'</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D73A49"/>
                </a:solidFill>
                <a:latin typeface="Consolas"/>
                <a:ea typeface="Consolas"/>
                <a:cs typeface="Consolas"/>
                <a:sym typeface="Consolas"/>
              </a:rPr>
              <a:t>import</a:t>
            </a:r>
            <a:r>
              <a:rPr lang="en" sz="1000">
                <a:solidFill>
                  <a:srgbClr val="24292E"/>
                </a:solidFill>
                <a:latin typeface="Consolas"/>
                <a:ea typeface="Consolas"/>
                <a:cs typeface="Consolas"/>
                <a:sym typeface="Consolas"/>
              </a:rPr>
              <a:t> React </a:t>
            </a:r>
            <a:r>
              <a:rPr lang="en" sz="1000">
                <a:solidFill>
                  <a:srgbClr val="D73A49"/>
                </a:solidFill>
                <a:latin typeface="Consolas"/>
                <a:ea typeface="Consolas"/>
                <a:cs typeface="Consolas"/>
                <a:sym typeface="Consolas"/>
              </a:rPr>
              <a:t>from</a:t>
            </a:r>
            <a:r>
              <a:rPr lang="en" sz="1000">
                <a:solidFill>
                  <a:srgbClr val="24292E"/>
                </a:solidFill>
                <a:latin typeface="Consolas"/>
                <a:ea typeface="Consolas"/>
                <a:cs typeface="Consolas"/>
                <a:sym typeface="Consolas"/>
              </a:rPr>
              <a:t> </a:t>
            </a:r>
            <a:r>
              <a:rPr lang="en" sz="1000">
                <a:solidFill>
                  <a:srgbClr val="032F62"/>
                </a:solidFill>
                <a:latin typeface="Consolas"/>
                <a:ea typeface="Consolas"/>
                <a:cs typeface="Consolas"/>
                <a:sym typeface="Consolas"/>
              </a:rPr>
              <a:t>'react'</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D73A49"/>
                </a:solidFill>
                <a:latin typeface="Consolas"/>
                <a:ea typeface="Consolas"/>
                <a:cs typeface="Consolas"/>
                <a:sym typeface="Consolas"/>
              </a:rPr>
              <a:t>export</a:t>
            </a:r>
            <a:r>
              <a:rPr lang="en" sz="1000">
                <a:solidFill>
                  <a:srgbClr val="24292E"/>
                </a:solidFill>
                <a:latin typeface="Consolas"/>
                <a:ea typeface="Consolas"/>
                <a:cs typeface="Consolas"/>
                <a:sym typeface="Consolas"/>
              </a:rPr>
              <a:t> </a:t>
            </a:r>
            <a:r>
              <a:rPr lang="en" sz="1000">
                <a:solidFill>
                  <a:srgbClr val="005CC5"/>
                </a:solidFill>
                <a:latin typeface="Consolas"/>
                <a:ea typeface="Consolas"/>
                <a:cs typeface="Consolas"/>
                <a:sym typeface="Consolas"/>
              </a:rPr>
              <a:t>default</a:t>
            </a: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class</a:t>
            </a:r>
            <a:r>
              <a:rPr lang="en" sz="1000">
                <a:solidFill>
                  <a:srgbClr val="24292E"/>
                </a:solidFill>
                <a:latin typeface="Consolas"/>
                <a:ea typeface="Consolas"/>
                <a:cs typeface="Consolas"/>
                <a:sym typeface="Consolas"/>
              </a:rPr>
              <a:t> </a:t>
            </a:r>
            <a:r>
              <a:rPr lang="en" sz="1000">
                <a:solidFill>
                  <a:srgbClr val="6F42C1"/>
                </a:solidFill>
                <a:latin typeface="Consolas"/>
                <a:ea typeface="Consolas"/>
                <a:cs typeface="Consolas"/>
                <a:sym typeface="Consolas"/>
              </a:rPr>
              <a:t>TicTacToe</a:t>
            </a: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extends</a:t>
            </a:r>
            <a:r>
              <a:rPr lang="en" sz="1000">
                <a:solidFill>
                  <a:srgbClr val="24292E"/>
                </a:solidFill>
                <a:latin typeface="Consolas"/>
                <a:ea typeface="Consolas"/>
                <a:cs typeface="Consolas"/>
                <a:sym typeface="Consolas"/>
              </a:rPr>
              <a:t> </a:t>
            </a:r>
            <a:r>
              <a:rPr lang="en" sz="1000">
                <a:solidFill>
                  <a:srgbClr val="6F42C1"/>
                </a:solidFill>
                <a:latin typeface="Consolas"/>
                <a:ea typeface="Consolas"/>
                <a:cs typeface="Consolas"/>
                <a:sym typeface="Consolas"/>
              </a:rPr>
              <a:t>GameComponent</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6F42C1"/>
                </a:solidFill>
                <a:latin typeface="Consolas"/>
                <a:ea typeface="Consolas"/>
                <a:cs typeface="Consolas"/>
                <a:sym typeface="Consolas"/>
              </a:rPr>
              <a:t>render</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var</a:t>
            </a:r>
            <a:r>
              <a:rPr lang="en" sz="1000">
                <a:solidFill>
                  <a:srgbClr val="24292E"/>
                </a:solidFill>
                <a:latin typeface="Consolas"/>
                <a:ea typeface="Consolas"/>
                <a:cs typeface="Consolas"/>
                <a:sym typeface="Consolas"/>
              </a:rPr>
              <a:t> id </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a:t>
            </a:r>
            <a:r>
              <a:rPr lang="en" sz="1000">
                <a:solidFill>
                  <a:srgbClr val="005CC5"/>
                </a:solidFill>
                <a:highlight>
                  <a:srgbClr val="FFFF00"/>
                </a:highlight>
                <a:latin typeface="Consolas"/>
                <a:ea typeface="Consolas"/>
                <a:cs typeface="Consolas"/>
                <a:sym typeface="Consolas"/>
              </a:rPr>
              <a:t>this</a:t>
            </a:r>
            <a:r>
              <a:rPr lang="en" sz="1000">
                <a:solidFill>
                  <a:srgbClr val="24292E"/>
                </a:solidFill>
                <a:highlight>
                  <a:srgbClr val="FFFF00"/>
                </a:highlight>
                <a:latin typeface="Consolas"/>
                <a:ea typeface="Consolas"/>
                <a:cs typeface="Consolas"/>
                <a:sym typeface="Consolas"/>
              </a:rPr>
              <a:t>.</a:t>
            </a:r>
            <a:r>
              <a:rPr lang="en" sz="1000">
                <a:solidFill>
                  <a:srgbClr val="6F42C1"/>
                </a:solidFill>
                <a:highlight>
                  <a:srgbClr val="FFFF00"/>
                </a:highlight>
                <a:latin typeface="Consolas"/>
                <a:ea typeface="Consolas"/>
                <a:cs typeface="Consolas"/>
                <a:sym typeface="Consolas"/>
              </a:rPr>
              <a:t>getSessionId</a:t>
            </a:r>
            <a:r>
              <a:rPr lang="en" sz="1000">
                <a:solidFill>
                  <a:srgbClr val="24292E"/>
                </a:solidFill>
                <a:highlight>
                  <a:srgbClr val="FFFF00"/>
                </a:highlight>
                <a:latin typeface="Consolas"/>
                <a:ea typeface="Consolas"/>
                <a:cs typeface="Consolas"/>
                <a:sym typeface="Consolas"/>
              </a:rPr>
              <a:t>()</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var</a:t>
            </a:r>
            <a:r>
              <a:rPr lang="en" sz="1000">
                <a:solidFill>
                  <a:srgbClr val="24292E"/>
                </a:solidFill>
                <a:latin typeface="Consolas"/>
                <a:ea typeface="Consolas"/>
                <a:cs typeface="Consolas"/>
                <a:sym typeface="Consolas"/>
              </a:rPr>
              <a:t> users </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a:t>
            </a:r>
            <a:r>
              <a:rPr lang="en" sz="1000">
                <a:solidFill>
                  <a:srgbClr val="005CC5"/>
                </a:solidFill>
                <a:latin typeface="Consolas"/>
                <a:ea typeface="Consolas"/>
                <a:cs typeface="Consolas"/>
                <a:sym typeface="Consolas"/>
              </a:rPr>
              <a:t>this</a:t>
            </a:r>
            <a:r>
              <a:rPr lang="en" sz="1000">
                <a:solidFill>
                  <a:srgbClr val="24292E"/>
                </a:solidFill>
                <a:latin typeface="Consolas"/>
                <a:ea typeface="Consolas"/>
                <a:cs typeface="Consolas"/>
                <a:sym typeface="Consolas"/>
              </a:rPr>
              <a:t>.</a:t>
            </a:r>
            <a:r>
              <a:rPr lang="en" sz="1000">
                <a:solidFill>
                  <a:srgbClr val="6F42C1"/>
                </a:solidFill>
                <a:latin typeface="Consolas"/>
                <a:ea typeface="Consolas"/>
                <a:cs typeface="Consolas"/>
                <a:sym typeface="Consolas"/>
              </a:rPr>
              <a:t>getSessionUserIds</a:t>
            </a:r>
            <a:r>
              <a:rPr lang="en" sz="1000">
                <a:solidFill>
                  <a:srgbClr val="24292E"/>
                </a:solidFill>
                <a:latin typeface="Consolas"/>
                <a:ea typeface="Consolas"/>
                <a:cs typeface="Consolas"/>
                <a:sym typeface="Consolas"/>
              </a:rPr>
              <a:t>().</a:t>
            </a:r>
            <a:r>
              <a:rPr lang="en" sz="1000">
                <a:solidFill>
                  <a:srgbClr val="6F42C1"/>
                </a:solidFill>
                <a:latin typeface="Consolas"/>
                <a:ea typeface="Consolas"/>
                <a:cs typeface="Consolas"/>
                <a:sym typeface="Consolas"/>
              </a:rPr>
              <a:t>map</a:t>
            </a:r>
            <a:r>
              <a:rPr lang="en" sz="1000">
                <a:solidFill>
                  <a:srgbClr val="24292E"/>
                </a:solidFill>
                <a:latin typeface="Consolas"/>
                <a:ea typeface="Consolas"/>
                <a:cs typeface="Consolas"/>
                <a:sym typeface="Consolas"/>
              </a:rPr>
              <a:t>((user_id) </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li key</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{user_id}</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{user_id}</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li</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var</a:t>
            </a:r>
            <a:r>
              <a:rPr lang="en" sz="1000">
                <a:solidFill>
                  <a:srgbClr val="24292E"/>
                </a:solidFill>
                <a:latin typeface="Consolas"/>
                <a:ea typeface="Consolas"/>
                <a:cs typeface="Consolas"/>
                <a:sym typeface="Consolas"/>
              </a:rPr>
              <a:t> creator </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a:t>
            </a:r>
            <a:r>
              <a:rPr lang="en" sz="1000">
                <a:solidFill>
                  <a:srgbClr val="005CC5"/>
                </a:solidFill>
                <a:latin typeface="Consolas"/>
                <a:ea typeface="Consolas"/>
                <a:cs typeface="Consolas"/>
                <a:sym typeface="Consolas"/>
              </a:rPr>
              <a:t>this</a:t>
            </a:r>
            <a:r>
              <a:rPr lang="en" sz="1000">
                <a:solidFill>
                  <a:srgbClr val="24292E"/>
                </a:solidFill>
                <a:latin typeface="Consolas"/>
                <a:ea typeface="Consolas"/>
                <a:cs typeface="Consolas"/>
                <a:sym typeface="Consolas"/>
              </a:rPr>
              <a:t>.</a:t>
            </a:r>
            <a:r>
              <a:rPr lang="en" sz="1000">
                <a:solidFill>
                  <a:srgbClr val="6F42C1"/>
                </a:solidFill>
                <a:latin typeface="Consolas"/>
                <a:ea typeface="Consolas"/>
                <a:cs typeface="Consolas"/>
                <a:sym typeface="Consolas"/>
              </a:rPr>
              <a:t>getSessionCreatorUserId</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return</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div</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Session </a:t>
            </a:r>
            <a:r>
              <a:rPr lang="en" sz="1000">
                <a:solidFill>
                  <a:srgbClr val="005CC5"/>
                </a:solidFill>
                <a:latin typeface="Consolas"/>
                <a:ea typeface="Consolas"/>
                <a:cs typeface="Consolas"/>
                <a:sym typeface="Consolas"/>
              </a:rPr>
              <a:t>ID</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{id}</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Session creator</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{creator}</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Session users</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ul</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 {users}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ul</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div</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marR="15240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a:t>
            </a:r>
            <a:endParaRPr/>
          </a:p>
        </p:txBody>
      </p:sp>
      <p:sp>
        <p:nvSpPr>
          <p:cNvPr id="302" name="Google Shape;302;p42"/>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Retrieve Session Data</a:t>
            </a:r>
            <a:endParaRPr/>
          </a:p>
        </p:txBody>
      </p:sp>
      <p:cxnSp>
        <p:nvCxnSpPr>
          <p:cNvPr id="303" name="Google Shape;303;p42"/>
          <p:cNvCxnSpPr/>
          <p:nvPr/>
        </p:nvCxnSpPr>
        <p:spPr>
          <a:xfrm rot="10800000" flipH="1">
            <a:off x="2813550" y="1461600"/>
            <a:ext cx="2220000" cy="945300"/>
          </a:xfrm>
          <a:prstGeom prst="straightConnector1">
            <a:avLst/>
          </a:prstGeom>
          <a:noFill/>
          <a:ln w="19050" cap="flat" cmpd="sng">
            <a:solidFill>
              <a:schemeClr val="dk2"/>
            </a:solidFill>
            <a:prstDash val="solid"/>
            <a:round/>
            <a:headEnd type="stealth" w="med" len="med"/>
            <a:tailEnd type="stealth" w="med" len="med"/>
          </a:ln>
        </p:spPr>
      </p:cxnSp>
      <p:sp>
        <p:nvSpPr>
          <p:cNvPr id="304" name="Google Shape;304;p42"/>
          <p:cNvSpPr txBox="1"/>
          <p:nvPr/>
        </p:nvSpPr>
        <p:spPr>
          <a:xfrm>
            <a:off x="5194425" y="1208875"/>
            <a:ext cx="34950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Helvetica Neue"/>
                <a:ea typeface="Helvetica Neue"/>
                <a:cs typeface="Helvetica Neue"/>
                <a:sym typeface="Helvetica Neue"/>
              </a:rPr>
              <a:t>gets the ID for the current session (as stored in Firebase)</a:t>
            </a:r>
            <a:endParaRPr>
              <a:latin typeface="Helvetica Neue"/>
              <a:ea typeface="Helvetica Neue"/>
              <a:cs typeface="Helvetica Neue"/>
              <a:sym typeface="Helvetica Neue"/>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3"/>
          <p:cNvSpPr txBox="1">
            <a:spLocks noGrp="1"/>
          </p:cNvSpPr>
          <p:nvPr>
            <p:ph type="body" idx="1"/>
          </p:nvPr>
        </p:nvSpPr>
        <p:spPr>
          <a:xfrm>
            <a:off x="539500" y="1257300"/>
            <a:ext cx="8141700" cy="3319200"/>
          </a:xfrm>
          <a:prstGeom prst="rect">
            <a:avLst/>
          </a:prstGeom>
          <a:solidFill>
            <a:srgbClr val="F3F3F3"/>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000">
                <a:solidFill>
                  <a:srgbClr val="D73A49"/>
                </a:solidFill>
                <a:latin typeface="Consolas"/>
                <a:ea typeface="Consolas"/>
                <a:cs typeface="Consolas"/>
                <a:sym typeface="Consolas"/>
              </a:rPr>
              <a:t>import</a:t>
            </a:r>
            <a:r>
              <a:rPr lang="en" sz="1000">
                <a:solidFill>
                  <a:srgbClr val="24292E"/>
                </a:solidFill>
                <a:latin typeface="Consolas"/>
                <a:ea typeface="Consolas"/>
                <a:cs typeface="Consolas"/>
                <a:sym typeface="Consolas"/>
              </a:rPr>
              <a:t> GameComponent </a:t>
            </a:r>
            <a:r>
              <a:rPr lang="en" sz="1000">
                <a:solidFill>
                  <a:srgbClr val="D73A49"/>
                </a:solidFill>
                <a:latin typeface="Consolas"/>
                <a:ea typeface="Consolas"/>
                <a:cs typeface="Consolas"/>
                <a:sym typeface="Consolas"/>
              </a:rPr>
              <a:t>from</a:t>
            </a:r>
            <a:r>
              <a:rPr lang="en" sz="1000">
                <a:solidFill>
                  <a:srgbClr val="24292E"/>
                </a:solidFill>
                <a:latin typeface="Consolas"/>
                <a:ea typeface="Consolas"/>
                <a:cs typeface="Consolas"/>
                <a:sym typeface="Consolas"/>
              </a:rPr>
              <a:t> </a:t>
            </a:r>
            <a:r>
              <a:rPr lang="en" sz="1000">
                <a:solidFill>
                  <a:srgbClr val="032F62"/>
                </a:solidFill>
                <a:latin typeface="Consolas"/>
                <a:ea typeface="Consolas"/>
                <a:cs typeface="Consolas"/>
                <a:sym typeface="Consolas"/>
              </a:rPr>
              <a:t>'../../GameComponent.js'</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D73A49"/>
                </a:solidFill>
                <a:latin typeface="Consolas"/>
                <a:ea typeface="Consolas"/>
                <a:cs typeface="Consolas"/>
                <a:sym typeface="Consolas"/>
              </a:rPr>
              <a:t>import</a:t>
            </a:r>
            <a:r>
              <a:rPr lang="en" sz="1000">
                <a:solidFill>
                  <a:srgbClr val="24292E"/>
                </a:solidFill>
                <a:latin typeface="Consolas"/>
                <a:ea typeface="Consolas"/>
                <a:cs typeface="Consolas"/>
                <a:sym typeface="Consolas"/>
              </a:rPr>
              <a:t> React </a:t>
            </a:r>
            <a:r>
              <a:rPr lang="en" sz="1000">
                <a:solidFill>
                  <a:srgbClr val="D73A49"/>
                </a:solidFill>
                <a:latin typeface="Consolas"/>
                <a:ea typeface="Consolas"/>
                <a:cs typeface="Consolas"/>
                <a:sym typeface="Consolas"/>
              </a:rPr>
              <a:t>from</a:t>
            </a:r>
            <a:r>
              <a:rPr lang="en" sz="1000">
                <a:solidFill>
                  <a:srgbClr val="24292E"/>
                </a:solidFill>
                <a:latin typeface="Consolas"/>
                <a:ea typeface="Consolas"/>
                <a:cs typeface="Consolas"/>
                <a:sym typeface="Consolas"/>
              </a:rPr>
              <a:t> </a:t>
            </a:r>
            <a:r>
              <a:rPr lang="en" sz="1000">
                <a:solidFill>
                  <a:srgbClr val="032F62"/>
                </a:solidFill>
                <a:latin typeface="Consolas"/>
                <a:ea typeface="Consolas"/>
                <a:cs typeface="Consolas"/>
                <a:sym typeface="Consolas"/>
              </a:rPr>
              <a:t>'react'</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D73A49"/>
                </a:solidFill>
                <a:latin typeface="Consolas"/>
                <a:ea typeface="Consolas"/>
                <a:cs typeface="Consolas"/>
                <a:sym typeface="Consolas"/>
              </a:rPr>
              <a:t>export</a:t>
            </a:r>
            <a:r>
              <a:rPr lang="en" sz="1000">
                <a:solidFill>
                  <a:srgbClr val="24292E"/>
                </a:solidFill>
                <a:latin typeface="Consolas"/>
                <a:ea typeface="Consolas"/>
                <a:cs typeface="Consolas"/>
                <a:sym typeface="Consolas"/>
              </a:rPr>
              <a:t> </a:t>
            </a:r>
            <a:r>
              <a:rPr lang="en" sz="1000">
                <a:solidFill>
                  <a:srgbClr val="005CC5"/>
                </a:solidFill>
                <a:latin typeface="Consolas"/>
                <a:ea typeface="Consolas"/>
                <a:cs typeface="Consolas"/>
                <a:sym typeface="Consolas"/>
              </a:rPr>
              <a:t>default</a:t>
            </a: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class</a:t>
            </a:r>
            <a:r>
              <a:rPr lang="en" sz="1000">
                <a:solidFill>
                  <a:srgbClr val="24292E"/>
                </a:solidFill>
                <a:latin typeface="Consolas"/>
                <a:ea typeface="Consolas"/>
                <a:cs typeface="Consolas"/>
                <a:sym typeface="Consolas"/>
              </a:rPr>
              <a:t> </a:t>
            </a:r>
            <a:r>
              <a:rPr lang="en" sz="1000">
                <a:solidFill>
                  <a:srgbClr val="6F42C1"/>
                </a:solidFill>
                <a:latin typeface="Consolas"/>
                <a:ea typeface="Consolas"/>
                <a:cs typeface="Consolas"/>
                <a:sym typeface="Consolas"/>
              </a:rPr>
              <a:t>TicTacToe</a:t>
            </a: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extends</a:t>
            </a:r>
            <a:r>
              <a:rPr lang="en" sz="1000">
                <a:solidFill>
                  <a:srgbClr val="24292E"/>
                </a:solidFill>
                <a:latin typeface="Consolas"/>
                <a:ea typeface="Consolas"/>
                <a:cs typeface="Consolas"/>
                <a:sym typeface="Consolas"/>
              </a:rPr>
              <a:t> </a:t>
            </a:r>
            <a:r>
              <a:rPr lang="en" sz="1000">
                <a:solidFill>
                  <a:srgbClr val="6F42C1"/>
                </a:solidFill>
                <a:latin typeface="Consolas"/>
                <a:ea typeface="Consolas"/>
                <a:cs typeface="Consolas"/>
                <a:sym typeface="Consolas"/>
              </a:rPr>
              <a:t>GameComponent</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6F42C1"/>
                </a:solidFill>
                <a:latin typeface="Consolas"/>
                <a:ea typeface="Consolas"/>
                <a:cs typeface="Consolas"/>
                <a:sym typeface="Consolas"/>
              </a:rPr>
              <a:t>render</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var</a:t>
            </a:r>
            <a:r>
              <a:rPr lang="en" sz="1000">
                <a:solidFill>
                  <a:srgbClr val="24292E"/>
                </a:solidFill>
                <a:latin typeface="Consolas"/>
                <a:ea typeface="Consolas"/>
                <a:cs typeface="Consolas"/>
                <a:sym typeface="Consolas"/>
              </a:rPr>
              <a:t> id </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a:t>
            </a:r>
            <a:r>
              <a:rPr lang="en" sz="1000">
                <a:solidFill>
                  <a:srgbClr val="005CC5"/>
                </a:solidFill>
                <a:latin typeface="Consolas"/>
                <a:ea typeface="Consolas"/>
                <a:cs typeface="Consolas"/>
                <a:sym typeface="Consolas"/>
              </a:rPr>
              <a:t>this</a:t>
            </a:r>
            <a:r>
              <a:rPr lang="en" sz="1000">
                <a:solidFill>
                  <a:srgbClr val="24292E"/>
                </a:solidFill>
                <a:latin typeface="Consolas"/>
                <a:ea typeface="Consolas"/>
                <a:cs typeface="Consolas"/>
                <a:sym typeface="Consolas"/>
              </a:rPr>
              <a:t>.</a:t>
            </a:r>
            <a:r>
              <a:rPr lang="en" sz="1000">
                <a:solidFill>
                  <a:srgbClr val="6F42C1"/>
                </a:solidFill>
                <a:latin typeface="Consolas"/>
                <a:ea typeface="Consolas"/>
                <a:cs typeface="Consolas"/>
                <a:sym typeface="Consolas"/>
              </a:rPr>
              <a:t>getSessionId</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var</a:t>
            </a:r>
            <a:r>
              <a:rPr lang="en" sz="1000">
                <a:solidFill>
                  <a:srgbClr val="24292E"/>
                </a:solidFill>
                <a:latin typeface="Consolas"/>
                <a:ea typeface="Consolas"/>
                <a:cs typeface="Consolas"/>
                <a:sym typeface="Consolas"/>
              </a:rPr>
              <a:t> users </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a:t>
            </a:r>
            <a:r>
              <a:rPr lang="en" sz="1000">
                <a:solidFill>
                  <a:srgbClr val="005CC5"/>
                </a:solidFill>
                <a:highlight>
                  <a:srgbClr val="FFFF00"/>
                </a:highlight>
                <a:latin typeface="Consolas"/>
                <a:ea typeface="Consolas"/>
                <a:cs typeface="Consolas"/>
                <a:sym typeface="Consolas"/>
              </a:rPr>
              <a:t>this</a:t>
            </a:r>
            <a:r>
              <a:rPr lang="en" sz="1000">
                <a:solidFill>
                  <a:srgbClr val="24292E"/>
                </a:solidFill>
                <a:highlight>
                  <a:srgbClr val="FFFF00"/>
                </a:highlight>
                <a:latin typeface="Consolas"/>
                <a:ea typeface="Consolas"/>
                <a:cs typeface="Consolas"/>
                <a:sym typeface="Consolas"/>
              </a:rPr>
              <a:t>.</a:t>
            </a:r>
            <a:r>
              <a:rPr lang="en" sz="1000">
                <a:solidFill>
                  <a:srgbClr val="6F42C1"/>
                </a:solidFill>
                <a:highlight>
                  <a:srgbClr val="FFFF00"/>
                </a:highlight>
                <a:latin typeface="Consolas"/>
                <a:ea typeface="Consolas"/>
                <a:cs typeface="Consolas"/>
                <a:sym typeface="Consolas"/>
              </a:rPr>
              <a:t>getSessionUserIds</a:t>
            </a:r>
            <a:r>
              <a:rPr lang="en" sz="1000">
                <a:solidFill>
                  <a:srgbClr val="24292E"/>
                </a:solidFill>
                <a:highlight>
                  <a:srgbClr val="FFFF00"/>
                </a:highlight>
                <a:latin typeface="Consolas"/>
                <a:ea typeface="Consolas"/>
                <a:cs typeface="Consolas"/>
                <a:sym typeface="Consolas"/>
              </a:rPr>
              <a:t>()</a:t>
            </a:r>
            <a:r>
              <a:rPr lang="en" sz="1000">
                <a:solidFill>
                  <a:srgbClr val="24292E"/>
                </a:solidFill>
                <a:latin typeface="Consolas"/>
                <a:ea typeface="Consolas"/>
                <a:cs typeface="Consolas"/>
                <a:sym typeface="Consolas"/>
              </a:rPr>
              <a:t>.</a:t>
            </a:r>
            <a:r>
              <a:rPr lang="en" sz="1000">
                <a:solidFill>
                  <a:srgbClr val="6F42C1"/>
                </a:solidFill>
                <a:latin typeface="Consolas"/>
                <a:ea typeface="Consolas"/>
                <a:cs typeface="Consolas"/>
                <a:sym typeface="Consolas"/>
              </a:rPr>
              <a:t>map</a:t>
            </a:r>
            <a:r>
              <a:rPr lang="en" sz="1000">
                <a:solidFill>
                  <a:srgbClr val="24292E"/>
                </a:solidFill>
                <a:latin typeface="Consolas"/>
                <a:ea typeface="Consolas"/>
                <a:cs typeface="Consolas"/>
                <a:sym typeface="Consolas"/>
              </a:rPr>
              <a:t>((user_id) </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li key</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{user_id}</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{user_id}</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li</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var</a:t>
            </a:r>
            <a:r>
              <a:rPr lang="en" sz="1000">
                <a:solidFill>
                  <a:srgbClr val="24292E"/>
                </a:solidFill>
                <a:latin typeface="Consolas"/>
                <a:ea typeface="Consolas"/>
                <a:cs typeface="Consolas"/>
                <a:sym typeface="Consolas"/>
              </a:rPr>
              <a:t> creator </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a:t>
            </a:r>
            <a:r>
              <a:rPr lang="en" sz="1000">
                <a:solidFill>
                  <a:srgbClr val="005CC5"/>
                </a:solidFill>
                <a:latin typeface="Consolas"/>
                <a:ea typeface="Consolas"/>
                <a:cs typeface="Consolas"/>
                <a:sym typeface="Consolas"/>
              </a:rPr>
              <a:t>this</a:t>
            </a:r>
            <a:r>
              <a:rPr lang="en" sz="1000">
                <a:solidFill>
                  <a:srgbClr val="24292E"/>
                </a:solidFill>
                <a:latin typeface="Consolas"/>
                <a:ea typeface="Consolas"/>
                <a:cs typeface="Consolas"/>
                <a:sym typeface="Consolas"/>
              </a:rPr>
              <a:t>.</a:t>
            </a:r>
            <a:r>
              <a:rPr lang="en" sz="1000">
                <a:solidFill>
                  <a:srgbClr val="6F42C1"/>
                </a:solidFill>
                <a:latin typeface="Consolas"/>
                <a:ea typeface="Consolas"/>
                <a:cs typeface="Consolas"/>
                <a:sym typeface="Consolas"/>
              </a:rPr>
              <a:t>getSessionCreatorUserId</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return</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div</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Session </a:t>
            </a:r>
            <a:r>
              <a:rPr lang="en" sz="1000">
                <a:solidFill>
                  <a:srgbClr val="005CC5"/>
                </a:solidFill>
                <a:latin typeface="Consolas"/>
                <a:ea typeface="Consolas"/>
                <a:cs typeface="Consolas"/>
                <a:sym typeface="Consolas"/>
              </a:rPr>
              <a:t>ID</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{id}</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Session creator</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{creator}</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Session users</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ul</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 {users}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ul</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div</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marR="15240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a:t>
            </a:r>
            <a:endParaRPr/>
          </a:p>
        </p:txBody>
      </p:sp>
      <p:sp>
        <p:nvSpPr>
          <p:cNvPr id="310" name="Google Shape;310;p43"/>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Retrieve Session Data</a:t>
            </a:r>
            <a:endParaRPr/>
          </a:p>
        </p:txBody>
      </p:sp>
      <p:cxnSp>
        <p:nvCxnSpPr>
          <p:cNvPr id="311" name="Google Shape;311;p43"/>
          <p:cNvCxnSpPr/>
          <p:nvPr/>
        </p:nvCxnSpPr>
        <p:spPr>
          <a:xfrm rot="10800000" flipH="1">
            <a:off x="3099300" y="1580575"/>
            <a:ext cx="2154000" cy="837300"/>
          </a:xfrm>
          <a:prstGeom prst="straightConnector1">
            <a:avLst/>
          </a:prstGeom>
          <a:noFill/>
          <a:ln w="19050" cap="flat" cmpd="sng">
            <a:solidFill>
              <a:schemeClr val="dk2"/>
            </a:solidFill>
            <a:prstDash val="solid"/>
            <a:round/>
            <a:headEnd type="stealth" w="med" len="med"/>
            <a:tailEnd type="stealth" w="med" len="med"/>
          </a:ln>
        </p:spPr>
      </p:cxnSp>
      <p:sp>
        <p:nvSpPr>
          <p:cNvPr id="312" name="Google Shape;312;p43"/>
          <p:cNvSpPr txBox="1"/>
          <p:nvPr/>
        </p:nvSpPr>
        <p:spPr>
          <a:xfrm>
            <a:off x="5414225" y="1327825"/>
            <a:ext cx="3147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Helvetica Neue"/>
                <a:ea typeface="Helvetica Neue"/>
                <a:cs typeface="Helvetica Neue"/>
                <a:sym typeface="Helvetica Neue"/>
              </a:rPr>
              <a:t>gets list of IDs for users connected to the current session</a:t>
            </a:r>
            <a:endParaRPr>
              <a:latin typeface="Helvetica Neue"/>
              <a:ea typeface="Helvetica Neue"/>
              <a:cs typeface="Helvetica Neue"/>
              <a:sym typeface="Helvetica Neue"/>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4"/>
          <p:cNvSpPr txBox="1">
            <a:spLocks noGrp="1"/>
          </p:cNvSpPr>
          <p:nvPr>
            <p:ph type="body" idx="1"/>
          </p:nvPr>
        </p:nvSpPr>
        <p:spPr>
          <a:xfrm>
            <a:off x="539500" y="1257300"/>
            <a:ext cx="8141700" cy="3319200"/>
          </a:xfrm>
          <a:prstGeom prst="rect">
            <a:avLst/>
          </a:prstGeom>
          <a:solidFill>
            <a:srgbClr val="F3F3F3"/>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000">
                <a:solidFill>
                  <a:srgbClr val="D73A49"/>
                </a:solidFill>
                <a:latin typeface="Consolas"/>
                <a:ea typeface="Consolas"/>
                <a:cs typeface="Consolas"/>
                <a:sym typeface="Consolas"/>
              </a:rPr>
              <a:t>import</a:t>
            </a:r>
            <a:r>
              <a:rPr lang="en" sz="1000">
                <a:solidFill>
                  <a:srgbClr val="24292E"/>
                </a:solidFill>
                <a:latin typeface="Consolas"/>
                <a:ea typeface="Consolas"/>
                <a:cs typeface="Consolas"/>
                <a:sym typeface="Consolas"/>
              </a:rPr>
              <a:t> GameComponent </a:t>
            </a:r>
            <a:r>
              <a:rPr lang="en" sz="1000">
                <a:solidFill>
                  <a:srgbClr val="D73A49"/>
                </a:solidFill>
                <a:latin typeface="Consolas"/>
                <a:ea typeface="Consolas"/>
                <a:cs typeface="Consolas"/>
                <a:sym typeface="Consolas"/>
              </a:rPr>
              <a:t>from</a:t>
            </a:r>
            <a:r>
              <a:rPr lang="en" sz="1000">
                <a:solidFill>
                  <a:srgbClr val="24292E"/>
                </a:solidFill>
                <a:latin typeface="Consolas"/>
                <a:ea typeface="Consolas"/>
                <a:cs typeface="Consolas"/>
                <a:sym typeface="Consolas"/>
              </a:rPr>
              <a:t> </a:t>
            </a:r>
            <a:r>
              <a:rPr lang="en" sz="1000">
                <a:solidFill>
                  <a:srgbClr val="032F62"/>
                </a:solidFill>
                <a:latin typeface="Consolas"/>
                <a:ea typeface="Consolas"/>
                <a:cs typeface="Consolas"/>
                <a:sym typeface="Consolas"/>
              </a:rPr>
              <a:t>'../../GameComponent.js'</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D73A49"/>
                </a:solidFill>
                <a:latin typeface="Consolas"/>
                <a:ea typeface="Consolas"/>
                <a:cs typeface="Consolas"/>
                <a:sym typeface="Consolas"/>
              </a:rPr>
              <a:t>import</a:t>
            </a:r>
            <a:r>
              <a:rPr lang="en" sz="1000">
                <a:solidFill>
                  <a:srgbClr val="24292E"/>
                </a:solidFill>
                <a:latin typeface="Consolas"/>
                <a:ea typeface="Consolas"/>
                <a:cs typeface="Consolas"/>
                <a:sym typeface="Consolas"/>
              </a:rPr>
              <a:t> React </a:t>
            </a:r>
            <a:r>
              <a:rPr lang="en" sz="1000">
                <a:solidFill>
                  <a:srgbClr val="D73A49"/>
                </a:solidFill>
                <a:latin typeface="Consolas"/>
                <a:ea typeface="Consolas"/>
                <a:cs typeface="Consolas"/>
                <a:sym typeface="Consolas"/>
              </a:rPr>
              <a:t>from</a:t>
            </a:r>
            <a:r>
              <a:rPr lang="en" sz="1000">
                <a:solidFill>
                  <a:srgbClr val="24292E"/>
                </a:solidFill>
                <a:latin typeface="Consolas"/>
                <a:ea typeface="Consolas"/>
                <a:cs typeface="Consolas"/>
                <a:sym typeface="Consolas"/>
              </a:rPr>
              <a:t> </a:t>
            </a:r>
            <a:r>
              <a:rPr lang="en" sz="1000">
                <a:solidFill>
                  <a:srgbClr val="032F62"/>
                </a:solidFill>
                <a:latin typeface="Consolas"/>
                <a:ea typeface="Consolas"/>
                <a:cs typeface="Consolas"/>
                <a:sym typeface="Consolas"/>
              </a:rPr>
              <a:t>'react'</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D73A49"/>
                </a:solidFill>
                <a:latin typeface="Consolas"/>
                <a:ea typeface="Consolas"/>
                <a:cs typeface="Consolas"/>
                <a:sym typeface="Consolas"/>
              </a:rPr>
              <a:t>export</a:t>
            </a:r>
            <a:r>
              <a:rPr lang="en" sz="1000">
                <a:solidFill>
                  <a:srgbClr val="24292E"/>
                </a:solidFill>
                <a:latin typeface="Consolas"/>
                <a:ea typeface="Consolas"/>
                <a:cs typeface="Consolas"/>
                <a:sym typeface="Consolas"/>
              </a:rPr>
              <a:t> </a:t>
            </a:r>
            <a:r>
              <a:rPr lang="en" sz="1000">
                <a:solidFill>
                  <a:srgbClr val="005CC5"/>
                </a:solidFill>
                <a:latin typeface="Consolas"/>
                <a:ea typeface="Consolas"/>
                <a:cs typeface="Consolas"/>
                <a:sym typeface="Consolas"/>
              </a:rPr>
              <a:t>default</a:t>
            </a: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class</a:t>
            </a:r>
            <a:r>
              <a:rPr lang="en" sz="1000">
                <a:solidFill>
                  <a:srgbClr val="24292E"/>
                </a:solidFill>
                <a:latin typeface="Consolas"/>
                <a:ea typeface="Consolas"/>
                <a:cs typeface="Consolas"/>
                <a:sym typeface="Consolas"/>
              </a:rPr>
              <a:t> </a:t>
            </a:r>
            <a:r>
              <a:rPr lang="en" sz="1000">
                <a:solidFill>
                  <a:srgbClr val="6F42C1"/>
                </a:solidFill>
                <a:latin typeface="Consolas"/>
                <a:ea typeface="Consolas"/>
                <a:cs typeface="Consolas"/>
                <a:sym typeface="Consolas"/>
              </a:rPr>
              <a:t>TicTacToe</a:t>
            </a: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extends</a:t>
            </a:r>
            <a:r>
              <a:rPr lang="en" sz="1000">
                <a:solidFill>
                  <a:srgbClr val="24292E"/>
                </a:solidFill>
                <a:latin typeface="Consolas"/>
                <a:ea typeface="Consolas"/>
                <a:cs typeface="Consolas"/>
                <a:sym typeface="Consolas"/>
              </a:rPr>
              <a:t> </a:t>
            </a:r>
            <a:r>
              <a:rPr lang="en" sz="1000">
                <a:solidFill>
                  <a:srgbClr val="6F42C1"/>
                </a:solidFill>
                <a:latin typeface="Consolas"/>
                <a:ea typeface="Consolas"/>
                <a:cs typeface="Consolas"/>
                <a:sym typeface="Consolas"/>
              </a:rPr>
              <a:t>GameComponent</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6F42C1"/>
                </a:solidFill>
                <a:latin typeface="Consolas"/>
                <a:ea typeface="Consolas"/>
                <a:cs typeface="Consolas"/>
                <a:sym typeface="Consolas"/>
              </a:rPr>
              <a:t>render</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var</a:t>
            </a:r>
            <a:r>
              <a:rPr lang="en" sz="1000">
                <a:solidFill>
                  <a:srgbClr val="24292E"/>
                </a:solidFill>
                <a:latin typeface="Consolas"/>
                <a:ea typeface="Consolas"/>
                <a:cs typeface="Consolas"/>
                <a:sym typeface="Consolas"/>
              </a:rPr>
              <a:t> id </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a:t>
            </a:r>
            <a:r>
              <a:rPr lang="en" sz="1000">
                <a:solidFill>
                  <a:srgbClr val="005CC5"/>
                </a:solidFill>
                <a:latin typeface="Consolas"/>
                <a:ea typeface="Consolas"/>
                <a:cs typeface="Consolas"/>
                <a:sym typeface="Consolas"/>
              </a:rPr>
              <a:t>this</a:t>
            </a:r>
            <a:r>
              <a:rPr lang="en" sz="1000">
                <a:solidFill>
                  <a:srgbClr val="24292E"/>
                </a:solidFill>
                <a:latin typeface="Consolas"/>
                <a:ea typeface="Consolas"/>
                <a:cs typeface="Consolas"/>
                <a:sym typeface="Consolas"/>
              </a:rPr>
              <a:t>.</a:t>
            </a:r>
            <a:r>
              <a:rPr lang="en" sz="1000">
                <a:solidFill>
                  <a:srgbClr val="6F42C1"/>
                </a:solidFill>
                <a:latin typeface="Consolas"/>
                <a:ea typeface="Consolas"/>
                <a:cs typeface="Consolas"/>
                <a:sym typeface="Consolas"/>
              </a:rPr>
              <a:t>getSessionId</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var</a:t>
            </a:r>
            <a:r>
              <a:rPr lang="en" sz="1000">
                <a:solidFill>
                  <a:srgbClr val="24292E"/>
                </a:solidFill>
                <a:latin typeface="Consolas"/>
                <a:ea typeface="Consolas"/>
                <a:cs typeface="Consolas"/>
                <a:sym typeface="Consolas"/>
              </a:rPr>
              <a:t> users </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a:t>
            </a:r>
            <a:r>
              <a:rPr lang="en" sz="1000">
                <a:solidFill>
                  <a:srgbClr val="005CC5"/>
                </a:solidFill>
                <a:latin typeface="Consolas"/>
                <a:ea typeface="Consolas"/>
                <a:cs typeface="Consolas"/>
                <a:sym typeface="Consolas"/>
              </a:rPr>
              <a:t>this</a:t>
            </a:r>
            <a:r>
              <a:rPr lang="en" sz="1000">
                <a:solidFill>
                  <a:srgbClr val="24292E"/>
                </a:solidFill>
                <a:latin typeface="Consolas"/>
                <a:ea typeface="Consolas"/>
                <a:cs typeface="Consolas"/>
                <a:sym typeface="Consolas"/>
              </a:rPr>
              <a:t>.</a:t>
            </a:r>
            <a:r>
              <a:rPr lang="en" sz="1000">
                <a:solidFill>
                  <a:srgbClr val="6F42C1"/>
                </a:solidFill>
                <a:latin typeface="Consolas"/>
                <a:ea typeface="Consolas"/>
                <a:cs typeface="Consolas"/>
                <a:sym typeface="Consolas"/>
              </a:rPr>
              <a:t>getSessionUserIds</a:t>
            </a:r>
            <a:r>
              <a:rPr lang="en" sz="1000">
                <a:solidFill>
                  <a:srgbClr val="24292E"/>
                </a:solidFill>
                <a:latin typeface="Consolas"/>
                <a:ea typeface="Consolas"/>
                <a:cs typeface="Consolas"/>
                <a:sym typeface="Consolas"/>
              </a:rPr>
              <a:t>().</a:t>
            </a:r>
            <a:r>
              <a:rPr lang="en" sz="1000">
                <a:solidFill>
                  <a:srgbClr val="6F42C1"/>
                </a:solidFill>
                <a:latin typeface="Consolas"/>
                <a:ea typeface="Consolas"/>
                <a:cs typeface="Consolas"/>
                <a:sym typeface="Consolas"/>
              </a:rPr>
              <a:t>map</a:t>
            </a:r>
            <a:r>
              <a:rPr lang="en" sz="1000">
                <a:solidFill>
                  <a:srgbClr val="24292E"/>
                </a:solidFill>
                <a:latin typeface="Consolas"/>
                <a:ea typeface="Consolas"/>
                <a:cs typeface="Consolas"/>
                <a:sym typeface="Consolas"/>
              </a:rPr>
              <a:t>((user_id) </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li key</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{user_id}</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{user_id}</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li</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var</a:t>
            </a:r>
            <a:r>
              <a:rPr lang="en" sz="1000">
                <a:solidFill>
                  <a:srgbClr val="24292E"/>
                </a:solidFill>
                <a:latin typeface="Consolas"/>
                <a:ea typeface="Consolas"/>
                <a:cs typeface="Consolas"/>
                <a:sym typeface="Consolas"/>
              </a:rPr>
              <a:t> creator </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a:t>
            </a:r>
            <a:r>
              <a:rPr lang="en" sz="1000">
                <a:solidFill>
                  <a:srgbClr val="005CC5"/>
                </a:solidFill>
                <a:highlight>
                  <a:srgbClr val="FFFF00"/>
                </a:highlight>
                <a:latin typeface="Consolas"/>
                <a:ea typeface="Consolas"/>
                <a:cs typeface="Consolas"/>
                <a:sym typeface="Consolas"/>
              </a:rPr>
              <a:t>this</a:t>
            </a:r>
            <a:r>
              <a:rPr lang="en" sz="1000">
                <a:solidFill>
                  <a:srgbClr val="24292E"/>
                </a:solidFill>
                <a:highlight>
                  <a:srgbClr val="FFFF00"/>
                </a:highlight>
                <a:latin typeface="Consolas"/>
                <a:ea typeface="Consolas"/>
                <a:cs typeface="Consolas"/>
                <a:sym typeface="Consolas"/>
              </a:rPr>
              <a:t>.</a:t>
            </a:r>
            <a:r>
              <a:rPr lang="en" sz="1000">
                <a:solidFill>
                  <a:srgbClr val="6F42C1"/>
                </a:solidFill>
                <a:highlight>
                  <a:srgbClr val="FFFF00"/>
                </a:highlight>
                <a:latin typeface="Consolas"/>
                <a:ea typeface="Consolas"/>
                <a:cs typeface="Consolas"/>
                <a:sym typeface="Consolas"/>
              </a:rPr>
              <a:t>getSessionCreatorUserId</a:t>
            </a:r>
            <a:r>
              <a:rPr lang="en" sz="1000">
                <a:solidFill>
                  <a:srgbClr val="24292E"/>
                </a:solidFill>
                <a:highlight>
                  <a:srgbClr val="FFFF00"/>
                </a:highlight>
                <a:latin typeface="Consolas"/>
                <a:ea typeface="Consolas"/>
                <a:cs typeface="Consolas"/>
                <a:sym typeface="Consolas"/>
              </a:rPr>
              <a:t>()</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return</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div</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Session </a:t>
            </a:r>
            <a:r>
              <a:rPr lang="en" sz="1000">
                <a:solidFill>
                  <a:srgbClr val="005CC5"/>
                </a:solidFill>
                <a:latin typeface="Consolas"/>
                <a:ea typeface="Consolas"/>
                <a:cs typeface="Consolas"/>
                <a:sym typeface="Consolas"/>
              </a:rPr>
              <a:t>ID</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{id}</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Session creator</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{creator}</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Session users</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ul</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 {users}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ul</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div</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marR="15240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a:t>
            </a:r>
            <a:endParaRPr/>
          </a:p>
        </p:txBody>
      </p:sp>
      <p:sp>
        <p:nvSpPr>
          <p:cNvPr id="318" name="Google Shape;318;p44"/>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Retrieve Session Data</a:t>
            </a:r>
            <a:endParaRPr/>
          </a:p>
        </p:txBody>
      </p:sp>
      <p:cxnSp>
        <p:nvCxnSpPr>
          <p:cNvPr id="319" name="Google Shape;319;p44"/>
          <p:cNvCxnSpPr/>
          <p:nvPr/>
        </p:nvCxnSpPr>
        <p:spPr>
          <a:xfrm rot="10800000" flipH="1">
            <a:off x="3165250" y="2549625"/>
            <a:ext cx="2132100" cy="373800"/>
          </a:xfrm>
          <a:prstGeom prst="straightConnector1">
            <a:avLst/>
          </a:prstGeom>
          <a:noFill/>
          <a:ln w="19050" cap="flat" cmpd="sng">
            <a:solidFill>
              <a:schemeClr val="dk2"/>
            </a:solidFill>
            <a:prstDash val="solid"/>
            <a:round/>
            <a:headEnd type="stealth" w="med" len="med"/>
            <a:tailEnd type="stealth" w="med" len="med"/>
          </a:ln>
        </p:spPr>
      </p:cxnSp>
      <p:sp>
        <p:nvSpPr>
          <p:cNvPr id="320" name="Google Shape;320;p44"/>
          <p:cNvSpPr txBox="1"/>
          <p:nvPr/>
        </p:nvSpPr>
        <p:spPr>
          <a:xfrm>
            <a:off x="5414225" y="2143125"/>
            <a:ext cx="3196800" cy="6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Helvetica Neue"/>
                <a:ea typeface="Helvetica Neue"/>
                <a:cs typeface="Helvetica Neue"/>
                <a:sym typeface="Helvetica Neue"/>
              </a:rPr>
              <a:t>gets the ID of the user who created this current session </a:t>
            </a:r>
            <a:endParaRPr>
              <a:latin typeface="Helvetica Neue"/>
              <a:ea typeface="Helvetica Neue"/>
              <a:cs typeface="Helvetica Neue"/>
              <a:sym typeface="Helvetica Neue"/>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5"/>
          <p:cNvSpPr txBox="1">
            <a:spLocks noGrp="1"/>
          </p:cNvSpPr>
          <p:nvPr>
            <p:ph type="body" idx="1"/>
          </p:nvPr>
        </p:nvSpPr>
        <p:spPr>
          <a:xfrm>
            <a:off x="539500" y="1257300"/>
            <a:ext cx="8141700" cy="3319200"/>
          </a:xfrm>
          <a:prstGeom prst="rect">
            <a:avLst/>
          </a:prstGeom>
          <a:solidFill>
            <a:srgbClr val="F3F3F3"/>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000">
                <a:solidFill>
                  <a:srgbClr val="D73A49"/>
                </a:solidFill>
                <a:latin typeface="Consolas"/>
                <a:ea typeface="Consolas"/>
                <a:cs typeface="Consolas"/>
                <a:sym typeface="Consolas"/>
              </a:rPr>
              <a:t>import</a:t>
            </a:r>
            <a:r>
              <a:rPr lang="en" sz="1000">
                <a:solidFill>
                  <a:srgbClr val="24292E"/>
                </a:solidFill>
                <a:latin typeface="Consolas"/>
                <a:ea typeface="Consolas"/>
                <a:cs typeface="Consolas"/>
                <a:sym typeface="Consolas"/>
              </a:rPr>
              <a:t> GameComponent </a:t>
            </a:r>
            <a:r>
              <a:rPr lang="en" sz="1000">
                <a:solidFill>
                  <a:srgbClr val="D73A49"/>
                </a:solidFill>
                <a:latin typeface="Consolas"/>
                <a:ea typeface="Consolas"/>
                <a:cs typeface="Consolas"/>
                <a:sym typeface="Consolas"/>
              </a:rPr>
              <a:t>from</a:t>
            </a:r>
            <a:r>
              <a:rPr lang="en" sz="1000">
                <a:solidFill>
                  <a:srgbClr val="24292E"/>
                </a:solidFill>
                <a:latin typeface="Consolas"/>
                <a:ea typeface="Consolas"/>
                <a:cs typeface="Consolas"/>
                <a:sym typeface="Consolas"/>
              </a:rPr>
              <a:t> </a:t>
            </a:r>
            <a:r>
              <a:rPr lang="en" sz="1000">
                <a:solidFill>
                  <a:srgbClr val="032F62"/>
                </a:solidFill>
                <a:latin typeface="Consolas"/>
                <a:ea typeface="Consolas"/>
                <a:cs typeface="Consolas"/>
                <a:sym typeface="Consolas"/>
              </a:rPr>
              <a:t>'../../GameComponent.js'</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D73A49"/>
                </a:solidFill>
                <a:latin typeface="Consolas"/>
                <a:ea typeface="Consolas"/>
                <a:cs typeface="Consolas"/>
                <a:sym typeface="Consolas"/>
              </a:rPr>
              <a:t>import</a:t>
            </a:r>
            <a:r>
              <a:rPr lang="en" sz="1000">
                <a:solidFill>
                  <a:srgbClr val="24292E"/>
                </a:solidFill>
                <a:latin typeface="Consolas"/>
                <a:ea typeface="Consolas"/>
                <a:cs typeface="Consolas"/>
                <a:sym typeface="Consolas"/>
              </a:rPr>
              <a:t> React </a:t>
            </a:r>
            <a:r>
              <a:rPr lang="en" sz="1000">
                <a:solidFill>
                  <a:srgbClr val="D73A49"/>
                </a:solidFill>
                <a:latin typeface="Consolas"/>
                <a:ea typeface="Consolas"/>
                <a:cs typeface="Consolas"/>
                <a:sym typeface="Consolas"/>
              </a:rPr>
              <a:t>from</a:t>
            </a:r>
            <a:r>
              <a:rPr lang="en" sz="1000">
                <a:solidFill>
                  <a:srgbClr val="24292E"/>
                </a:solidFill>
                <a:latin typeface="Consolas"/>
                <a:ea typeface="Consolas"/>
                <a:cs typeface="Consolas"/>
                <a:sym typeface="Consolas"/>
              </a:rPr>
              <a:t> </a:t>
            </a:r>
            <a:r>
              <a:rPr lang="en" sz="1000">
                <a:solidFill>
                  <a:srgbClr val="032F62"/>
                </a:solidFill>
                <a:latin typeface="Consolas"/>
                <a:ea typeface="Consolas"/>
                <a:cs typeface="Consolas"/>
                <a:sym typeface="Consolas"/>
              </a:rPr>
              <a:t>'react'</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D73A49"/>
                </a:solidFill>
                <a:latin typeface="Consolas"/>
                <a:ea typeface="Consolas"/>
                <a:cs typeface="Consolas"/>
                <a:sym typeface="Consolas"/>
              </a:rPr>
              <a:t>export</a:t>
            </a:r>
            <a:r>
              <a:rPr lang="en" sz="1000">
                <a:solidFill>
                  <a:srgbClr val="24292E"/>
                </a:solidFill>
                <a:latin typeface="Consolas"/>
                <a:ea typeface="Consolas"/>
                <a:cs typeface="Consolas"/>
                <a:sym typeface="Consolas"/>
              </a:rPr>
              <a:t> </a:t>
            </a:r>
            <a:r>
              <a:rPr lang="en" sz="1000">
                <a:solidFill>
                  <a:srgbClr val="005CC5"/>
                </a:solidFill>
                <a:latin typeface="Consolas"/>
                <a:ea typeface="Consolas"/>
                <a:cs typeface="Consolas"/>
                <a:sym typeface="Consolas"/>
              </a:rPr>
              <a:t>default</a:t>
            </a: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class</a:t>
            </a:r>
            <a:r>
              <a:rPr lang="en" sz="1000">
                <a:solidFill>
                  <a:srgbClr val="24292E"/>
                </a:solidFill>
                <a:latin typeface="Consolas"/>
                <a:ea typeface="Consolas"/>
                <a:cs typeface="Consolas"/>
                <a:sym typeface="Consolas"/>
              </a:rPr>
              <a:t> </a:t>
            </a:r>
            <a:r>
              <a:rPr lang="en" sz="1000">
                <a:solidFill>
                  <a:srgbClr val="6F42C1"/>
                </a:solidFill>
                <a:latin typeface="Consolas"/>
                <a:ea typeface="Consolas"/>
                <a:cs typeface="Consolas"/>
                <a:sym typeface="Consolas"/>
              </a:rPr>
              <a:t>TicTacToe</a:t>
            </a: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extends</a:t>
            </a:r>
            <a:r>
              <a:rPr lang="en" sz="1000">
                <a:solidFill>
                  <a:srgbClr val="24292E"/>
                </a:solidFill>
                <a:latin typeface="Consolas"/>
                <a:ea typeface="Consolas"/>
                <a:cs typeface="Consolas"/>
                <a:sym typeface="Consolas"/>
              </a:rPr>
              <a:t> </a:t>
            </a:r>
            <a:r>
              <a:rPr lang="en" sz="1000">
                <a:solidFill>
                  <a:srgbClr val="6F42C1"/>
                </a:solidFill>
                <a:latin typeface="Consolas"/>
                <a:ea typeface="Consolas"/>
                <a:cs typeface="Consolas"/>
                <a:sym typeface="Consolas"/>
              </a:rPr>
              <a:t>GameComponent</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6F42C1"/>
                </a:solidFill>
                <a:latin typeface="Consolas"/>
                <a:ea typeface="Consolas"/>
                <a:cs typeface="Consolas"/>
                <a:sym typeface="Consolas"/>
              </a:rPr>
              <a:t>render</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var</a:t>
            </a:r>
            <a:r>
              <a:rPr lang="en" sz="1000">
                <a:solidFill>
                  <a:srgbClr val="24292E"/>
                </a:solidFill>
                <a:latin typeface="Consolas"/>
                <a:ea typeface="Consolas"/>
                <a:cs typeface="Consolas"/>
                <a:sym typeface="Consolas"/>
              </a:rPr>
              <a:t> id </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a:t>
            </a:r>
            <a:r>
              <a:rPr lang="en" sz="1000">
                <a:solidFill>
                  <a:srgbClr val="005CC5"/>
                </a:solidFill>
                <a:latin typeface="Consolas"/>
                <a:ea typeface="Consolas"/>
                <a:cs typeface="Consolas"/>
                <a:sym typeface="Consolas"/>
              </a:rPr>
              <a:t>this</a:t>
            </a:r>
            <a:r>
              <a:rPr lang="en" sz="1000">
                <a:solidFill>
                  <a:srgbClr val="24292E"/>
                </a:solidFill>
                <a:latin typeface="Consolas"/>
                <a:ea typeface="Consolas"/>
                <a:cs typeface="Consolas"/>
                <a:sym typeface="Consolas"/>
              </a:rPr>
              <a:t>.</a:t>
            </a:r>
            <a:r>
              <a:rPr lang="en" sz="1000">
                <a:solidFill>
                  <a:srgbClr val="6F42C1"/>
                </a:solidFill>
                <a:latin typeface="Consolas"/>
                <a:ea typeface="Consolas"/>
                <a:cs typeface="Consolas"/>
                <a:sym typeface="Consolas"/>
              </a:rPr>
              <a:t>getSessionId</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highlight>
                  <a:srgbClr val="FF9900"/>
                </a:highlight>
                <a:latin typeface="Consolas"/>
                <a:ea typeface="Consolas"/>
                <a:cs typeface="Consolas"/>
                <a:sym typeface="Consolas"/>
              </a:rPr>
              <a:t>    </a:t>
            </a:r>
            <a:r>
              <a:rPr lang="en" sz="1000">
                <a:solidFill>
                  <a:srgbClr val="D73A49"/>
                </a:solidFill>
                <a:highlight>
                  <a:srgbClr val="FF9900"/>
                </a:highlight>
                <a:latin typeface="Consolas"/>
                <a:ea typeface="Consolas"/>
                <a:cs typeface="Consolas"/>
                <a:sym typeface="Consolas"/>
              </a:rPr>
              <a:t>var</a:t>
            </a:r>
            <a:r>
              <a:rPr lang="en" sz="1000">
                <a:solidFill>
                  <a:srgbClr val="24292E"/>
                </a:solidFill>
                <a:highlight>
                  <a:srgbClr val="FF9900"/>
                </a:highlight>
                <a:latin typeface="Consolas"/>
                <a:ea typeface="Consolas"/>
                <a:cs typeface="Consolas"/>
                <a:sym typeface="Consolas"/>
              </a:rPr>
              <a:t> users </a:t>
            </a:r>
            <a:r>
              <a:rPr lang="en" sz="1000">
                <a:solidFill>
                  <a:srgbClr val="D73A49"/>
                </a:solidFill>
                <a:highlight>
                  <a:srgbClr val="FF9900"/>
                </a:highlight>
                <a:latin typeface="Consolas"/>
                <a:ea typeface="Consolas"/>
                <a:cs typeface="Consolas"/>
                <a:sym typeface="Consolas"/>
              </a:rPr>
              <a:t>=</a:t>
            </a:r>
            <a:r>
              <a:rPr lang="en" sz="1000">
                <a:solidFill>
                  <a:srgbClr val="24292E"/>
                </a:solidFill>
                <a:highlight>
                  <a:srgbClr val="FF9900"/>
                </a:highlight>
                <a:latin typeface="Consolas"/>
                <a:ea typeface="Consolas"/>
                <a:cs typeface="Consolas"/>
                <a:sym typeface="Consolas"/>
              </a:rPr>
              <a:t> </a:t>
            </a:r>
            <a:r>
              <a:rPr lang="en" sz="1000">
                <a:solidFill>
                  <a:srgbClr val="005CC5"/>
                </a:solidFill>
                <a:highlight>
                  <a:srgbClr val="FF9900"/>
                </a:highlight>
                <a:latin typeface="Consolas"/>
                <a:ea typeface="Consolas"/>
                <a:cs typeface="Consolas"/>
                <a:sym typeface="Consolas"/>
              </a:rPr>
              <a:t>this</a:t>
            </a:r>
            <a:r>
              <a:rPr lang="en" sz="1000">
                <a:solidFill>
                  <a:srgbClr val="24292E"/>
                </a:solidFill>
                <a:highlight>
                  <a:srgbClr val="FF9900"/>
                </a:highlight>
                <a:latin typeface="Consolas"/>
                <a:ea typeface="Consolas"/>
                <a:cs typeface="Consolas"/>
                <a:sym typeface="Consolas"/>
              </a:rPr>
              <a:t>.</a:t>
            </a:r>
            <a:r>
              <a:rPr lang="en" sz="1000">
                <a:solidFill>
                  <a:srgbClr val="6F42C1"/>
                </a:solidFill>
                <a:highlight>
                  <a:srgbClr val="FF9900"/>
                </a:highlight>
                <a:latin typeface="Consolas"/>
                <a:ea typeface="Consolas"/>
                <a:cs typeface="Consolas"/>
                <a:sym typeface="Consolas"/>
              </a:rPr>
              <a:t>getSessionUserIds</a:t>
            </a:r>
            <a:r>
              <a:rPr lang="en" sz="1000">
                <a:solidFill>
                  <a:srgbClr val="24292E"/>
                </a:solidFill>
                <a:highlight>
                  <a:srgbClr val="FF9900"/>
                </a:highlight>
                <a:latin typeface="Consolas"/>
                <a:ea typeface="Consolas"/>
                <a:cs typeface="Consolas"/>
                <a:sym typeface="Consolas"/>
              </a:rPr>
              <a:t>().</a:t>
            </a:r>
            <a:r>
              <a:rPr lang="en" sz="1000">
                <a:solidFill>
                  <a:srgbClr val="6F42C1"/>
                </a:solidFill>
                <a:highlight>
                  <a:srgbClr val="FF9900"/>
                </a:highlight>
                <a:latin typeface="Consolas"/>
                <a:ea typeface="Consolas"/>
                <a:cs typeface="Consolas"/>
                <a:sym typeface="Consolas"/>
              </a:rPr>
              <a:t>map</a:t>
            </a:r>
            <a:r>
              <a:rPr lang="en" sz="1000">
                <a:solidFill>
                  <a:srgbClr val="24292E"/>
                </a:solidFill>
                <a:highlight>
                  <a:srgbClr val="FF9900"/>
                </a:highlight>
                <a:latin typeface="Consolas"/>
                <a:ea typeface="Consolas"/>
                <a:cs typeface="Consolas"/>
                <a:sym typeface="Consolas"/>
              </a:rPr>
              <a:t>((user_id) </a:t>
            </a:r>
            <a:r>
              <a:rPr lang="en" sz="1000">
                <a:solidFill>
                  <a:srgbClr val="D73A49"/>
                </a:solidFill>
                <a:highlight>
                  <a:srgbClr val="FF9900"/>
                </a:highlight>
                <a:latin typeface="Consolas"/>
                <a:ea typeface="Consolas"/>
                <a:cs typeface="Consolas"/>
                <a:sym typeface="Consolas"/>
              </a:rPr>
              <a:t>=&gt;</a:t>
            </a:r>
            <a:r>
              <a:rPr lang="en" sz="1000">
                <a:solidFill>
                  <a:srgbClr val="24292E"/>
                </a:solidFill>
                <a:highlight>
                  <a:srgbClr val="FF9900"/>
                </a:highlight>
                <a:latin typeface="Consolas"/>
                <a:ea typeface="Consolas"/>
                <a:cs typeface="Consolas"/>
                <a:sym typeface="Consolas"/>
              </a:rPr>
              <a:t> (</a:t>
            </a:r>
            <a:endParaRPr sz="1000">
              <a:solidFill>
                <a:srgbClr val="24292E"/>
              </a:solidFill>
              <a:highlight>
                <a:srgbClr val="FF9900"/>
              </a:highlight>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highlight>
                  <a:srgbClr val="FF9900"/>
                </a:highlight>
                <a:latin typeface="Consolas"/>
                <a:ea typeface="Consolas"/>
                <a:cs typeface="Consolas"/>
                <a:sym typeface="Consolas"/>
              </a:rPr>
              <a:t>      </a:t>
            </a:r>
            <a:r>
              <a:rPr lang="en" sz="1000">
                <a:solidFill>
                  <a:srgbClr val="D73A49"/>
                </a:solidFill>
                <a:highlight>
                  <a:srgbClr val="FF9900"/>
                </a:highlight>
                <a:latin typeface="Consolas"/>
                <a:ea typeface="Consolas"/>
                <a:cs typeface="Consolas"/>
                <a:sym typeface="Consolas"/>
              </a:rPr>
              <a:t>&lt;</a:t>
            </a:r>
            <a:r>
              <a:rPr lang="en" sz="1000">
                <a:solidFill>
                  <a:srgbClr val="24292E"/>
                </a:solidFill>
                <a:highlight>
                  <a:srgbClr val="FF9900"/>
                </a:highlight>
                <a:latin typeface="Consolas"/>
                <a:ea typeface="Consolas"/>
                <a:cs typeface="Consolas"/>
                <a:sym typeface="Consolas"/>
              </a:rPr>
              <a:t>li key</a:t>
            </a:r>
            <a:r>
              <a:rPr lang="en" sz="1000">
                <a:solidFill>
                  <a:srgbClr val="D73A49"/>
                </a:solidFill>
                <a:highlight>
                  <a:srgbClr val="FF9900"/>
                </a:highlight>
                <a:latin typeface="Consolas"/>
                <a:ea typeface="Consolas"/>
                <a:cs typeface="Consolas"/>
                <a:sym typeface="Consolas"/>
              </a:rPr>
              <a:t>=</a:t>
            </a:r>
            <a:r>
              <a:rPr lang="en" sz="1000">
                <a:solidFill>
                  <a:srgbClr val="24292E"/>
                </a:solidFill>
                <a:highlight>
                  <a:srgbClr val="FF9900"/>
                </a:highlight>
                <a:latin typeface="Consolas"/>
                <a:ea typeface="Consolas"/>
                <a:cs typeface="Consolas"/>
                <a:sym typeface="Consolas"/>
              </a:rPr>
              <a:t>{user_id}</a:t>
            </a:r>
            <a:r>
              <a:rPr lang="en" sz="1000">
                <a:solidFill>
                  <a:srgbClr val="D73A49"/>
                </a:solidFill>
                <a:highlight>
                  <a:srgbClr val="FF9900"/>
                </a:highlight>
                <a:latin typeface="Consolas"/>
                <a:ea typeface="Consolas"/>
                <a:cs typeface="Consolas"/>
                <a:sym typeface="Consolas"/>
              </a:rPr>
              <a:t>&gt;</a:t>
            </a:r>
            <a:r>
              <a:rPr lang="en" sz="1000">
                <a:solidFill>
                  <a:srgbClr val="24292E"/>
                </a:solidFill>
                <a:highlight>
                  <a:srgbClr val="FF9900"/>
                </a:highlight>
                <a:latin typeface="Consolas"/>
                <a:ea typeface="Consolas"/>
                <a:cs typeface="Consolas"/>
                <a:sym typeface="Consolas"/>
              </a:rPr>
              <a:t>{user_id}</a:t>
            </a:r>
            <a:r>
              <a:rPr lang="en" sz="1000">
                <a:solidFill>
                  <a:srgbClr val="D73A49"/>
                </a:solidFill>
                <a:highlight>
                  <a:srgbClr val="FF9900"/>
                </a:highlight>
                <a:latin typeface="Consolas"/>
                <a:ea typeface="Consolas"/>
                <a:cs typeface="Consolas"/>
                <a:sym typeface="Consolas"/>
              </a:rPr>
              <a:t>&lt;/</a:t>
            </a:r>
            <a:r>
              <a:rPr lang="en" sz="1000">
                <a:solidFill>
                  <a:srgbClr val="24292E"/>
                </a:solidFill>
                <a:highlight>
                  <a:srgbClr val="FF9900"/>
                </a:highlight>
                <a:latin typeface="Consolas"/>
                <a:ea typeface="Consolas"/>
                <a:cs typeface="Consolas"/>
                <a:sym typeface="Consolas"/>
              </a:rPr>
              <a:t>li</a:t>
            </a:r>
            <a:r>
              <a:rPr lang="en" sz="1000">
                <a:solidFill>
                  <a:srgbClr val="D73A49"/>
                </a:solidFill>
                <a:highlight>
                  <a:srgbClr val="FF9900"/>
                </a:highlight>
                <a:latin typeface="Consolas"/>
                <a:ea typeface="Consolas"/>
                <a:cs typeface="Consolas"/>
                <a:sym typeface="Consolas"/>
              </a:rPr>
              <a:t>&gt;</a:t>
            </a:r>
            <a:endParaRPr sz="1000">
              <a:solidFill>
                <a:srgbClr val="24292E"/>
              </a:solidFill>
              <a:highlight>
                <a:srgbClr val="FF9900"/>
              </a:highlight>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highlight>
                  <a:srgbClr val="FF9900"/>
                </a:highlight>
                <a:latin typeface="Consolas"/>
                <a:ea typeface="Consolas"/>
                <a:cs typeface="Consolas"/>
                <a:sym typeface="Consolas"/>
              </a:rPr>
              <a:t>    ));</a:t>
            </a:r>
            <a:endParaRPr sz="1000">
              <a:solidFill>
                <a:srgbClr val="24292E"/>
              </a:solidFill>
              <a:highlight>
                <a:srgbClr val="FF9900"/>
              </a:highlight>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var</a:t>
            </a:r>
            <a:r>
              <a:rPr lang="en" sz="1000">
                <a:solidFill>
                  <a:srgbClr val="24292E"/>
                </a:solidFill>
                <a:latin typeface="Consolas"/>
                <a:ea typeface="Consolas"/>
                <a:cs typeface="Consolas"/>
                <a:sym typeface="Consolas"/>
              </a:rPr>
              <a:t> creator </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a:t>
            </a:r>
            <a:r>
              <a:rPr lang="en" sz="1000">
                <a:solidFill>
                  <a:srgbClr val="005CC5"/>
                </a:solidFill>
                <a:latin typeface="Consolas"/>
                <a:ea typeface="Consolas"/>
                <a:cs typeface="Consolas"/>
                <a:sym typeface="Consolas"/>
              </a:rPr>
              <a:t>this</a:t>
            </a:r>
            <a:r>
              <a:rPr lang="en" sz="1000">
                <a:solidFill>
                  <a:srgbClr val="24292E"/>
                </a:solidFill>
                <a:latin typeface="Consolas"/>
                <a:ea typeface="Consolas"/>
                <a:cs typeface="Consolas"/>
                <a:sym typeface="Consolas"/>
              </a:rPr>
              <a:t>.</a:t>
            </a:r>
            <a:r>
              <a:rPr lang="en" sz="1000">
                <a:solidFill>
                  <a:srgbClr val="6F42C1"/>
                </a:solidFill>
                <a:latin typeface="Consolas"/>
                <a:ea typeface="Consolas"/>
                <a:cs typeface="Consolas"/>
                <a:sym typeface="Consolas"/>
              </a:rPr>
              <a:t>getSessionCreatorUserId</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return</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div</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Session </a:t>
            </a:r>
            <a:r>
              <a:rPr lang="en" sz="1000">
                <a:solidFill>
                  <a:srgbClr val="005CC5"/>
                </a:solidFill>
                <a:latin typeface="Consolas"/>
                <a:ea typeface="Consolas"/>
                <a:cs typeface="Consolas"/>
                <a:sym typeface="Consolas"/>
              </a:rPr>
              <a:t>ID</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{id}</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Session creator</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{creator}</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Session users</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ul</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 {users}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ul</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div</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marR="15240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a:t>
            </a:r>
            <a:endParaRPr/>
          </a:p>
        </p:txBody>
      </p:sp>
      <p:sp>
        <p:nvSpPr>
          <p:cNvPr id="326" name="Google Shape;326;p45"/>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Retrieve Session Data</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6"/>
          <p:cNvSpPr txBox="1">
            <a:spLocks noGrp="1"/>
          </p:cNvSpPr>
          <p:nvPr>
            <p:ph type="body" idx="1"/>
          </p:nvPr>
        </p:nvSpPr>
        <p:spPr>
          <a:xfrm>
            <a:off x="539500" y="1257300"/>
            <a:ext cx="8141700" cy="3319200"/>
          </a:xfrm>
          <a:prstGeom prst="rect">
            <a:avLst/>
          </a:prstGeom>
          <a:solidFill>
            <a:srgbClr val="F3F3F3"/>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000">
                <a:solidFill>
                  <a:srgbClr val="D73A49"/>
                </a:solidFill>
                <a:latin typeface="Consolas"/>
                <a:ea typeface="Consolas"/>
                <a:cs typeface="Consolas"/>
                <a:sym typeface="Consolas"/>
              </a:rPr>
              <a:t>import</a:t>
            </a:r>
            <a:r>
              <a:rPr lang="en" sz="1000">
                <a:solidFill>
                  <a:srgbClr val="24292E"/>
                </a:solidFill>
                <a:latin typeface="Consolas"/>
                <a:ea typeface="Consolas"/>
                <a:cs typeface="Consolas"/>
                <a:sym typeface="Consolas"/>
              </a:rPr>
              <a:t> GameComponent </a:t>
            </a:r>
            <a:r>
              <a:rPr lang="en" sz="1000">
                <a:solidFill>
                  <a:srgbClr val="D73A49"/>
                </a:solidFill>
                <a:latin typeface="Consolas"/>
                <a:ea typeface="Consolas"/>
                <a:cs typeface="Consolas"/>
                <a:sym typeface="Consolas"/>
              </a:rPr>
              <a:t>from</a:t>
            </a:r>
            <a:r>
              <a:rPr lang="en" sz="1000">
                <a:solidFill>
                  <a:srgbClr val="24292E"/>
                </a:solidFill>
                <a:latin typeface="Consolas"/>
                <a:ea typeface="Consolas"/>
                <a:cs typeface="Consolas"/>
                <a:sym typeface="Consolas"/>
              </a:rPr>
              <a:t> </a:t>
            </a:r>
            <a:r>
              <a:rPr lang="en" sz="1000">
                <a:solidFill>
                  <a:srgbClr val="032F62"/>
                </a:solidFill>
                <a:latin typeface="Consolas"/>
                <a:ea typeface="Consolas"/>
                <a:cs typeface="Consolas"/>
                <a:sym typeface="Consolas"/>
              </a:rPr>
              <a:t>'../../GameComponent.js'</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D73A49"/>
                </a:solidFill>
                <a:latin typeface="Consolas"/>
                <a:ea typeface="Consolas"/>
                <a:cs typeface="Consolas"/>
                <a:sym typeface="Consolas"/>
              </a:rPr>
              <a:t>import</a:t>
            </a:r>
            <a:r>
              <a:rPr lang="en" sz="1000">
                <a:solidFill>
                  <a:srgbClr val="24292E"/>
                </a:solidFill>
                <a:latin typeface="Consolas"/>
                <a:ea typeface="Consolas"/>
                <a:cs typeface="Consolas"/>
                <a:sym typeface="Consolas"/>
              </a:rPr>
              <a:t> React </a:t>
            </a:r>
            <a:r>
              <a:rPr lang="en" sz="1000">
                <a:solidFill>
                  <a:srgbClr val="D73A49"/>
                </a:solidFill>
                <a:latin typeface="Consolas"/>
                <a:ea typeface="Consolas"/>
                <a:cs typeface="Consolas"/>
                <a:sym typeface="Consolas"/>
              </a:rPr>
              <a:t>from</a:t>
            </a:r>
            <a:r>
              <a:rPr lang="en" sz="1000">
                <a:solidFill>
                  <a:srgbClr val="24292E"/>
                </a:solidFill>
                <a:latin typeface="Consolas"/>
                <a:ea typeface="Consolas"/>
                <a:cs typeface="Consolas"/>
                <a:sym typeface="Consolas"/>
              </a:rPr>
              <a:t> </a:t>
            </a:r>
            <a:r>
              <a:rPr lang="en" sz="1000">
                <a:solidFill>
                  <a:srgbClr val="032F62"/>
                </a:solidFill>
                <a:latin typeface="Consolas"/>
                <a:ea typeface="Consolas"/>
                <a:cs typeface="Consolas"/>
                <a:sym typeface="Consolas"/>
              </a:rPr>
              <a:t>'react'</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D73A49"/>
                </a:solidFill>
                <a:latin typeface="Consolas"/>
                <a:ea typeface="Consolas"/>
                <a:cs typeface="Consolas"/>
                <a:sym typeface="Consolas"/>
              </a:rPr>
              <a:t>export</a:t>
            </a:r>
            <a:r>
              <a:rPr lang="en" sz="1000">
                <a:solidFill>
                  <a:srgbClr val="24292E"/>
                </a:solidFill>
                <a:latin typeface="Consolas"/>
                <a:ea typeface="Consolas"/>
                <a:cs typeface="Consolas"/>
                <a:sym typeface="Consolas"/>
              </a:rPr>
              <a:t> </a:t>
            </a:r>
            <a:r>
              <a:rPr lang="en" sz="1000">
                <a:solidFill>
                  <a:srgbClr val="005CC5"/>
                </a:solidFill>
                <a:latin typeface="Consolas"/>
                <a:ea typeface="Consolas"/>
                <a:cs typeface="Consolas"/>
                <a:sym typeface="Consolas"/>
              </a:rPr>
              <a:t>default</a:t>
            </a: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class</a:t>
            </a:r>
            <a:r>
              <a:rPr lang="en" sz="1000">
                <a:solidFill>
                  <a:srgbClr val="24292E"/>
                </a:solidFill>
                <a:latin typeface="Consolas"/>
                <a:ea typeface="Consolas"/>
                <a:cs typeface="Consolas"/>
                <a:sym typeface="Consolas"/>
              </a:rPr>
              <a:t> </a:t>
            </a:r>
            <a:r>
              <a:rPr lang="en" sz="1000">
                <a:solidFill>
                  <a:srgbClr val="6F42C1"/>
                </a:solidFill>
                <a:latin typeface="Consolas"/>
                <a:ea typeface="Consolas"/>
                <a:cs typeface="Consolas"/>
                <a:sym typeface="Consolas"/>
              </a:rPr>
              <a:t>TicTacToe</a:t>
            </a: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extends</a:t>
            </a:r>
            <a:r>
              <a:rPr lang="en" sz="1000">
                <a:solidFill>
                  <a:srgbClr val="24292E"/>
                </a:solidFill>
                <a:latin typeface="Consolas"/>
                <a:ea typeface="Consolas"/>
                <a:cs typeface="Consolas"/>
                <a:sym typeface="Consolas"/>
              </a:rPr>
              <a:t> </a:t>
            </a:r>
            <a:r>
              <a:rPr lang="en" sz="1000">
                <a:solidFill>
                  <a:srgbClr val="6F42C1"/>
                </a:solidFill>
                <a:latin typeface="Consolas"/>
                <a:ea typeface="Consolas"/>
                <a:cs typeface="Consolas"/>
                <a:sym typeface="Consolas"/>
              </a:rPr>
              <a:t>GameComponent</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6F42C1"/>
                </a:solidFill>
                <a:latin typeface="Consolas"/>
                <a:ea typeface="Consolas"/>
                <a:cs typeface="Consolas"/>
                <a:sym typeface="Consolas"/>
              </a:rPr>
              <a:t>render</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var</a:t>
            </a:r>
            <a:r>
              <a:rPr lang="en" sz="1000">
                <a:solidFill>
                  <a:srgbClr val="24292E"/>
                </a:solidFill>
                <a:latin typeface="Consolas"/>
                <a:ea typeface="Consolas"/>
                <a:cs typeface="Consolas"/>
                <a:sym typeface="Consolas"/>
              </a:rPr>
              <a:t> id </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a:t>
            </a:r>
            <a:r>
              <a:rPr lang="en" sz="1000">
                <a:solidFill>
                  <a:srgbClr val="005CC5"/>
                </a:solidFill>
                <a:latin typeface="Consolas"/>
                <a:ea typeface="Consolas"/>
                <a:cs typeface="Consolas"/>
                <a:sym typeface="Consolas"/>
              </a:rPr>
              <a:t>this</a:t>
            </a:r>
            <a:r>
              <a:rPr lang="en" sz="1000">
                <a:solidFill>
                  <a:srgbClr val="24292E"/>
                </a:solidFill>
                <a:latin typeface="Consolas"/>
                <a:ea typeface="Consolas"/>
                <a:cs typeface="Consolas"/>
                <a:sym typeface="Consolas"/>
              </a:rPr>
              <a:t>.</a:t>
            </a:r>
            <a:r>
              <a:rPr lang="en" sz="1000">
                <a:solidFill>
                  <a:srgbClr val="6F42C1"/>
                </a:solidFill>
                <a:latin typeface="Consolas"/>
                <a:ea typeface="Consolas"/>
                <a:cs typeface="Consolas"/>
                <a:sym typeface="Consolas"/>
              </a:rPr>
              <a:t>getSessionId</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var</a:t>
            </a:r>
            <a:r>
              <a:rPr lang="en" sz="1000">
                <a:solidFill>
                  <a:srgbClr val="24292E"/>
                </a:solidFill>
                <a:latin typeface="Consolas"/>
                <a:ea typeface="Consolas"/>
                <a:cs typeface="Consolas"/>
                <a:sym typeface="Consolas"/>
              </a:rPr>
              <a:t> users </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a:t>
            </a:r>
            <a:r>
              <a:rPr lang="en" sz="1000">
                <a:solidFill>
                  <a:srgbClr val="005CC5"/>
                </a:solidFill>
                <a:latin typeface="Consolas"/>
                <a:ea typeface="Consolas"/>
                <a:cs typeface="Consolas"/>
                <a:sym typeface="Consolas"/>
              </a:rPr>
              <a:t>this</a:t>
            </a:r>
            <a:r>
              <a:rPr lang="en" sz="1000">
                <a:solidFill>
                  <a:srgbClr val="24292E"/>
                </a:solidFill>
                <a:latin typeface="Consolas"/>
                <a:ea typeface="Consolas"/>
                <a:cs typeface="Consolas"/>
                <a:sym typeface="Consolas"/>
              </a:rPr>
              <a:t>.</a:t>
            </a:r>
            <a:r>
              <a:rPr lang="en" sz="1000">
                <a:solidFill>
                  <a:srgbClr val="6F42C1"/>
                </a:solidFill>
                <a:latin typeface="Consolas"/>
                <a:ea typeface="Consolas"/>
                <a:cs typeface="Consolas"/>
                <a:sym typeface="Consolas"/>
              </a:rPr>
              <a:t>getSessionUserIds</a:t>
            </a:r>
            <a:r>
              <a:rPr lang="en" sz="1000">
                <a:solidFill>
                  <a:srgbClr val="24292E"/>
                </a:solidFill>
                <a:latin typeface="Consolas"/>
                <a:ea typeface="Consolas"/>
                <a:cs typeface="Consolas"/>
                <a:sym typeface="Consolas"/>
              </a:rPr>
              <a:t>().</a:t>
            </a:r>
            <a:r>
              <a:rPr lang="en" sz="1000">
                <a:solidFill>
                  <a:srgbClr val="6F42C1"/>
                </a:solidFill>
                <a:latin typeface="Consolas"/>
                <a:ea typeface="Consolas"/>
                <a:cs typeface="Consolas"/>
                <a:sym typeface="Consolas"/>
              </a:rPr>
              <a:t>map</a:t>
            </a:r>
            <a:r>
              <a:rPr lang="en" sz="1000">
                <a:solidFill>
                  <a:srgbClr val="24292E"/>
                </a:solidFill>
                <a:latin typeface="Consolas"/>
                <a:ea typeface="Consolas"/>
                <a:cs typeface="Consolas"/>
                <a:sym typeface="Consolas"/>
              </a:rPr>
              <a:t>((user_id) </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li key</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{user_id}</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{user_id}</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li</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var</a:t>
            </a:r>
            <a:r>
              <a:rPr lang="en" sz="1000">
                <a:solidFill>
                  <a:srgbClr val="24292E"/>
                </a:solidFill>
                <a:latin typeface="Consolas"/>
                <a:ea typeface="Consolas"/>
                <a:cs typeface="Consolas"/>
                <a:sym typeface="Consolas"/>
              </a:rPr>
              <a:t> creator </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a:t>
            </a:r>
            <a:r>
              <a:rPr lang="en" sz="1000">
                <a:solidFill>
                  <a:srgbClr val="005CC5"/>
                </a:solidFill>
                <a:latin typeface="Consolas"/>
                <a:ea typeface="Consolas"/>
                <a:cs typeface="Consolas"/>
                <a:sym typeface="Consolas"/>
              </a:rPr>
              <a:t>this</a:t>
            </a:r>
            <a:r>
              <a:rPr lang="en" sz="1000">
                <a:solidFill>
                  <a:srgbClr val="24292E"/>
                </a:solidFill>
                <a:latin typeface="Consolas"/>
                <a:ea typeface="Consolas"/>
                <a:cs typeface="Consolas"/>
                <a:sym typeface="Consolas"/>
              </a:rPr>
              <a:t>.</a:t>
            </a:r>
            <a:r>
              <a:rPr lang="en" sz="1000">
                <a:solidFill>
                  <a:srgbClr val="6F42C1"/>
                </a:solidFill>
                <a:latin typeface="Consolas"/>
                <a:ea typeface="Consolas"/>
                <a:cs typeface="Consolas"/>
                <a:sym typeface="Consolas"/>
              </a:rPr>
              <a:t>getSessionCreatorUserId</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return</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div</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Session </a:t>
            </a:r>
            <a:r>
              <a:rPr lang="en" sz="1000">
                <a:solidFill>
                  <a:srgbClr val="005CC5"/>
                </a:solidFill>
                <a:latin typeface="Consolas"/>
                <a:ea typeface="Consolas"/>
                <a:cs typeface="Consolas"/>
                <a:sym typeface="Consolas"/>
              </a:rPr>
              <a:t>ID</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{id}</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Session creator</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{creator}</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Session users</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ul</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 {users}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ul</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div</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marR="15240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a:t>
            </a:r>
            <a:endParaRPr/>
          </a:p>
        </p:txBody>
      </p:sp>
      <p:sp>
        <p:nvSpPr>
          <p:cNvPr id="332" name="Google Shape;332;p46"/>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Retrieve Session Data</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7"/>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Retrieve Session Data</a:t>
            </a:r>
            <a:endParaRPr/>
          </a:p>
        </p:txBody>
      </p:sp>
      <p:sp>
        <p:nvSpPr>
          <p:cNvPr id="338" name="Google Shape;338;p47"/>
          <p:cNvSpPr txBox="1">
            <a:spLocks noGrp="1"/>
          </p:cNvSpPr>
          <p:nvPr>
            <p:ph type="body" idx="1"/>
          </p:nvPr>
        </p:nvSpPr>
        <p:spPr>
          <a:xfrm>
            <a:off x="539500" y="1257300"/>
            <a:ext cx="8141700" cy="3319200"/>
          </a:xfrm>
          <a:prstGeom prst="rect">
            <a:avLst/>
          </a:prstGeom>
          <a:solidFill>
            <a:srgbClr val="F3F3F3"/>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000">
                <a:solidFill>
                  <a:srgbClr val="D73A49"/>
                </a:solidFill>
                <a:latin typeface="Consolas"/>
                <a:ea typeface="Consolas"/>
                <a:cs typeface="Consolas"/>
                <a:sym typeface="Consolas"/>
              </a:rPr>
              <a:t>import</a:t>
            </a:r>
            <a:r>
              <a:rPr lang="en" sz="1000">
                <a:solidFill>
                  <a:srgbClr val="24292E"/>
                </a:solidFill>
                <a:latin typeface="Consolas"/>
                <a:ea typeface="Consolas"/>
                <a:cs typeface="Consolas"/>
                <a:sym typeface="Consolas"/>
              </a:rPr>
              <a:t> GameComponent </a:t>
            </a:r>
            <a:r>
              <a:rPr lang="en" sz="1000">
                <a:solidFill>
                  <a:srgbClr val="D73A49"/>
                </a:solidFill>
                <a:latin typeface="Consolas"/>
                <a:ea typeface="Consolas"/>
                <a:cs typeface="Consolas"/>
                <a:sym typeface="Consolas"/>
              </a:rPr>
              <a:t>from</a:t>
            </a:r>
            <a:r>
              <a:rPr lang="en" sz="1000">
                <a:solidFill>
                  <a:srgbClr val="24292E"/>
                </a:solidFill>
                <a:latin typeface="Consolas"/>
                <a:ea typeface="Consolas"/>
                <a:cs typeface="Consolas"/>
                <a:sym typeface="Consolas"/>
              </a:rPr>
              <a:t> </a:t>
            </a:r>
            <a:r>
              <a:rPr lang="en" sz="1000">
                <a:solidFill>
                  <a:srgbClr val="032F62"/>
                </a:solidFill>
                <a:latin typeface="Consolas"/>
                <a:ea typeface="Consolas"/>
                <a:cs typeface="Consolas"/>
                <a:sym typeface="Consolas"/>
              </a:rPr>
              <a:t>'../../GameComponent.js'</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D73A49"/>
                </a:solidFill>
                <a:latin typeface="Consolas"/>
                <a:ea typeface="Consolas"/>
                <a:cs typeface="Consolas"/>
                <a:sym typeface="Consolas"/>
              </a:rPr>
              <a:t>import</a:t>
            </a:r>
            <a:r>
              <a:rPr lang="en" sz="1000">
                <a:solidFill>
                  <a:srgbClr val="24292E"/>
                </a:solidFill>
                <a:latin typeface="Consolas"/>
                <a:ea typeface="Consolas"/>
                <a:cs typeface="Consolas"/>
                <a:sym typeface="Consolas"/>
              </a:rPr>
              <a:t> React </a:t>
            </a:r>
            <a:r>
              <a:rPr lang="en" sz="1000">
                <a:solidFill>
                  <a:srgbClr val="D73A49"/>
                </a:solidFill>
                <a:latin typeface="Consolas"/>
                <a:ea typeface="Consolas"/>
                <a:cs typeface="Consolas"/>
                <a:sym typeface="Consolas"/>
              </a:rPr>
              <a:t>from</a:t>
            </a:r>
            <a:r>
              <a:rPr lang="en" sz="1000">
                <a:solidFill>
                  <a:srgbClr val="24292E"/>
                </a:solidFill>
                <a:latin typeface="Consolas"/>
                <a:ea typeface="Consolas"/>
                <a:cs typeface="Consolas"/>
                <a:sym typeface="Consolas"/>
              </a:rPr>
              <a:t> </a:t>
            </a:r>
            <a:r>
              <a:rPr lang="en" sz="1000">
                <a:solidFill>
                  <a:srgbClr val="032F62"/>
                </a:solidFill>
                <a:latin typeface="Consolas"/>
                <a:ea typeface="Consolas"/>
                <a:cs typeface="Consolas"/>
                <a:sym typeface="Consolas"/>
              </a:rPr>
              <a:t>'react'</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D73A49"/>
                </a:solidFill>
                <a:latin typeface="Consolas"/>
                <a:ea typeface="Consolas"/>
                <a:cs typeface="Consolas"/>
                <a:sym typeface="Consolas"/>
              </a:rPr>
              <a:t>export</a:t>
            </a:r>
            <a:r>
              <a:rPr lang="en" sz="1000">
                <a:solidFill>
                  <a:srgbClr val="24292E"/>
                </a:solidFill>
                <a:latin typeface="Consolas"/>
                <a:ea typeface="Consolas"/>
                <a:cs typeface="Consolas"/>
                <a:sym typeface="Consolas"/>
              </a:rPr>
              <a:t> </a:t>
            </a:r>
            <a:r>
              <a:rPr lang="en" sz="1000">
                <a:solidFill>
                  <a:srgbClr val="005CC5"/>
                </a:solidFill>
                <a:latin typeface="Consolas"/>
                <a:ea typeface="Consolas"/>
                <a:cs typeface="Consolas"/>
                <a:sym typeface="Consolas"/>
              </a:rPr>
              <a:t>default</a:t>
            </a: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class</a:t>
            </a:r>
            <a:r>
              <a:rPr lang="en" sz="1000">
                <a:solidFill>
                  <a:srgbClr val="24292E"/>
                </a:solidFill>
                <a:latin typeface="Consolas"/>
                <a:ea typeface="Consolas"/>
                <a:cs typeface="Consolas"/>
                <a:sym typeface="Consolas"/>
              </a:rPr>
              <a:t> </a:t>
            </a:r>
            <a:r>
              <a:rPr lang="en" sz="1000">
                <a:solidFill>
                  <a:srgbClr val="6F42C1"/>
                </a:solidFill>
                <a:latin typeface="Consolas"/>
                <a:ea typeface="Consolas"/>
                <a:cs typeface="Consolas"/>
                <a:sym typeface="Consolas"/>
              </a:rPr>
              <a:t>TicTacToe</a:t>
            </a: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extends</a:t>
            </a:r>
            <a:r>
              <a:rPr lang="en" sz="1000">
                <a:solidFill>
                  <a:srgbClr val="24292E"/>
                </a:solidFill>
                <a:latin typeface="Consolas"/>
                <a:ea typeface="Consolas"/>
                <a:cs typeface="Consolas"/>
                <a:sym typeface="Consolas"/>
              </a:rPr>
              <a:t> </a:t>
            </a:r>
            <a:r>
              <a:rPr lang="en" sz="1000">
                <a:solidFill>
                  <a:srgbClr val="6F42C1"/>
                </a:solidFill>
                <a:latin typeface="Consolas"/>
                <a:ea typeface="Consolas"/>
                <a:cs typeface="Consolas"/>
                <a:sym typeface="Consolas"/>
              </a:rPr>
              <a:t>GameComponent</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6F42C1"/>
                </a:solidFill>
                <a:latin typeface="Consolas"/>
                <a:ea typeface="Consolas"/>
                <a:cs typeface="Consolas"/>
                <a:sym typeface="Consolas"/>
              </a:rPr>
              <a:t>render</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var</a:t>
            </a:r>
            <a:r>
              <a:rPr lang="en" sz="1000">
                <a:solidFill>
                  <a:srgbClr val="24292E"/>
                </a:solidFill>
                <a:latin typeface="Consolas"/>
                <a:ea typeface="Consolas"/>
                <a:cs typeface="Consolas"/>
                <a:sym typeface="Consolas"/>
              </a:rPr>
              <a:t> id </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a:t>
            </a:r>
            <a:r>
              <a:rPr lang="en" sz="1000">
                <a:solidFill>
                  <a:srgbClr val="005CC5"/>
                </a:solidFill>
                <a:latin typeface="Consolas"/>
                <a:ea typeface="Consolas"/>
                <a:cs typeface="Consolas"/>
                <a:sym typeface="Consolas"/>
              </a:rPr>
              <a:t>this</a:t>
            </a:r>
            <a:r>
              <a:rPr lang="en" sz="1000">
                <a:solidFill>
                  <a:srgbClr val="24292E"/>
                </a:solidFill>
                <a:latin typeface="Consolas"/>
                <a:ea typeface="Consolas"/>
                <a:cs typeface="Consolas"/>
                <a:sym typeface="Consolas"/>
              </a:rPr>
              <a:t>.</a:t>
            </a:r>
            <a:r>
              <a:rPr lang="en" sz="1000">
                <a:solidFill>
                  <a:srgbClr val="6F42C1"/>
                </a:solidFill>
                <a:latin typeface="Consolas"/>
                <a:ea typeface="Consolas"/>
                <a:cs typeface="Consolas"/>
                <a:sym typeface="Consolas"/>
              </a:rPr>
              <a:t>getSessionId</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var</a:t>
            </a:r>
            <a:r>
              <a:rPr lang="en" sz="1000">
                <a:solidFill>
                  <a:srgbClr val="24292E"/>
                </a:solidFill>
                <a:latin typeface="Consolas"/>
                <a:ea typeface="Consolas"/>
                <a:cs typeface="Consolas"/>
                <a:sym typeface="Consolas"/>
              </a:rPr>
              <a:t> users </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a:t>
            </a:r>
            <a:r>
              <a:rPr lang="en" sz="1000">
                <a:solidFill>
                  <a:srgbClr val="005CC5"/>
                </a:solidFill>
                <a:latin typeface="Consolas"/>
                <a:ea typeface="Consolas"/>
                <a:cs typeface="Consolas"/>
                <a:sym typeface="Consolas"/>
              </a:rPr>
              <a:t>this</a:t>
            </a:r>
            <a:r>
              <a:rPr lang="en" sz="1000">
                <a:solidFill>
                  <a:srgbClr val="24292E"/>
                </a:solidFill>
                <a:latin typeface="Consolas"/>
                <a:ea typeface="Consolas"/>
                <a:cs typeface="Consolas"/>
                <a:sym typeface="Consolas"/>
              </a:rPr>
              <a:t>.</a:t>
            </a:r>
            <a:r>
              <a:rPr lang="en" sz="1000">
                <a:solidFill>
                  <a:srgbClr val="6F42C1"/>
                </a:solidFill>
                <a:latin typeface="Consolas"/>
                <a:ea typeface="Consolas"/>
                <a:cs typeface="Consolas"/>
                <a:sym typeface="Consolas"/>
              </a:rPr>
              <a:t>getSessionUserIds</a:t>
            </a:r>
            <a:r>
              <a:rPr lang="en" sz="1000">
                <a:solidFill>
                  <a:srgbClr val="24292E"/>
                </a:solidFill>
                <a:latin typeface="Consolas"/>
                <a:ea typeface="Consolas"/>
                <a:cs typeface="Consolas"/>
                <a:sym typeface="Consolas"/>
              </a:rPr>
              <a:t>().</a:t>
            </a:r>
            <a:r>
              <a:rPr lang="en" sz="1000">
                <a:solidFill>
                  <a:srgbClr val="6F42C1"/>
                </a:solidFill>
                <a:latin typeface="Consolas"/>
                <a:ea typeface="Consolas"/>
                <a:cs typeface="Consolas"/>
                <a:sym typeface="Consolas"/>
              </a:rPr>
              <a:t>map</a:t>
            </a:r>
            <a:r>
              <a:rPr lang="en" sz="1000">
                <a:solidFill>
                  <a:srgbClr val="24292E"/>
                </a:solidFill>
                <a:latin typeface="Consolas"/>
                <a:ea typeface="Consolas"/>
                <a:cs typeface="Consolas"/>
                <a:sym typeface="Consolas"/>
              </a:rPr>
              <a:t>((user_id) </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li key</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{user_id}</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{user_id}</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li</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var</a:t>
            </a:r>
            <a:r>
              <a:rPr lang="en" sz="1000">
                <a:solidFill>
                  <a:srgbClr val="24292E"/>
                </a:solidFill>
                <a:latin typeface="Consolas"/>
                <a:ea typeface="Consolas"/>
                <a:cs typeface="Consolas"/>
                <a:sym typeface="Consolas"/>
              </a:rPr>
              <a:t> creator </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a:t>
            </a:r>
            <a:r>
              <a:rPr lang="en" sz="1000">
                <a:solidFill>
                  <a:srgbClr val="005CC5"/>
                </a:solidFill>
                <a:highlight>
                  <a:srgbClr val="FFFF00"/>
                </a:highlight>
                <a:latin typeface="Consolas"/>
                <a:ea typeface="Consolas"/>
                <a:cs typeface="Consolas"/>
                <a:sym typeface="Consolas"/>
              </a:rPr>
              <a:t>this</a:t>
            </a:r>
            <a:r>
              <a:rPr lang="en" sz="1000">
                <a:solidFill>
                  <a:srgbClr val="24292E"/>
                </a:solidFill>
                <a:highlight>
                  <a:srgbClr val="FFFF00"/>
                </a:highlight>
                <a:latin typeface="Consolas"/>
                <a:ea typeface="Consolas"/>
                <a:cs typeface="Consolas"/>
                <a:sym typeface="Consolas"/>
              </a:rPr>
              <a:t>.</a:t>
            </a:r>
            <a:r>
              <a:rPr lang="en" sz="1000">
                <a:solidFill>
                  <a:srgbClr val="6F42C1"/>
                </a:solidFill>
                <a:highlight>
                  <a:srgbClr val="FFFF00"/>
                </a:highlight>
                <a:latin typeface="Consolas"/>
                <a:ea typeface="Consolas"/>
                <a:cs typeface="Consolas"/>
                <a:sym typeface="Consolas"/>
              </a:rPr>
              <a:t>getSessionCreatorUserId</a:t>
            </a:r>
            <a:r>
              <a:rPr lang="en" sz="1000">
                <a:solidFill>
                  <a:srgbClr val="24292E"/>
                </a:solidFill>
                <a:highlight>
                  <a:srgbClr val="FFFF00"/>
                </a:highlight>
                <a:latin typeface="Consolas"/>
                <a:ea typeface="Consolas"/>
                <a:cs typeface="Consolas"/>
                <a:sym typeface="Consolas"/>
              </a:rPr>
              <a:t>()</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return</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div</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Session </a:t>
            </a:r>
            <a:r>
              <a:rPr lang="en" sz="1000">
                <a:solidFill>
                  <a:srgbClr val="005CC5"/>
                </a:solidFill>
                <a:latin typeface="Consolas"/>
                <a:ea typeface="Consolas"/>
                <a:cs typeface="Consolas"/>
                <a:sym typeface="Consolas"/>
              </a:rPr>
              <a:t>ID</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{id}</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Session creator</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{creator}</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Session users</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ul</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 {users}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ul</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div</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marR="15240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a:t>
            </a:r>
            <a:endParaRPr/>
          </a:p>
        </p:txBody>
      </p:sp>
      <p:cxnSp>
        <p:nvCxnSpPr>
          <p:cNvPr id="339" name="Google Shape;339;p47"/>
          <p:cNvCxnSpPr/>
          <p:nvPr/>
        </p:nvCxnSpPr>
        <p:spPr>
          <a:xfrm rot="10800000" flipH="1">
            <a:off x="3165250" y="2549625"/>
            <a:ext cx="2132100" cy="373800"/>
          </a:xfrm>
          <a:prstGeom prst="straightConnector1">
            <a:avLst/>
          </a:prstGeom>
          <a:noFill/>
          <a:ln w="19050" cap="flat" cmpd="sng">
            <a:solidFill>
              <a:schemeClr val="dk2"/>
            </a:solidFill>
            <a:prstDash val="solid"/>
            <a:round/>
            <a:headEnd type="stealth" w="med" len="med"/>
            <a:tailEnd type="stealth" w="med" len="med"/>
          </a:ln>
        </p:spPr>
      </p:cxnSp>
      <p:pic>
        <p:nvPicPr>
          <p:cNvPr id="340" name="Google Shape;340;p47"/>
          <p:cNvPicPr preferRelativeResize="0"/>
          <p:nvPr/>
        </p:nvPicPr>
        <p:blipFill>
          <a:blip r:embed="rId3">
            <a:alphaModFix/>
          </a:blip>
          <a:stretch>
            <a:fillRect/>
          </a:stretch>
        </p:blipFill>
        <p:spPr>
          <a:xfrm>
            <a:off x="1524296" y="1029900"/>
            <a:ext cx="5949455" cy="37143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8"/>
          <p:cNvSpPr txBox="1">
            <a:spLocks noGrp="1"/>
          </p:cNvSpPr>
          <p:nvPr>
            <p:ph type="body" idx="1"/>
          </p:nvPr>
        </p:nvSpPr>
        <p:spPr>
          <a:xfrm>
            <a:off x="539500" y="1257300"/>
            <a:ext cx="8141700" cy="3319200"/>
          </a:xfrm>
          <a:prstGeom prst="rect">
            <a:avLst/>
          </a:prstGeom>
          <a:solidFill>
            <a:srgbClr val="F3F3F3"/>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000">
                <a:solidFill>
                  <a:srgbClr val="D73A49"/>
                </a:solidFill>
                <a:latin typeface="Consolas"/>
                <a:ea typeface="Consolas"/>
                <a:cs typeface="Consolas"/>
                <a:sym typeface="Consolas"/>
              </a:rPr>
              <a:t>import</a:t>
            </a:r>
            <a:r>
              <a:rPr lang="en" sz="1000">
                <a:solidFill>
                  <a:srgbClr val="24292E"/>
                </a:solidFill>
                <a:latin typeface="Consolas"/>
                <a:ea typeface="Consolas"/>
                <a:cs typeface="Consolas"/>
                <a:sym typeface="Consolas"/>
              </a:rPr>
              <a:t> GameComponent </a:t>
            </a:r>
            <a:r>
              <a:rPr lang="en" sz="1000">
                <a:solidFill>
                  <a:srgbClr val="D73A49"/>
                </a:solidFill>
                <a:latin typeface="Consolas"/>
                <a:ea typeface="Consolas"/>
                <a:cs typeface="Consolas"/>
                <a:sym typeface="Consolas"/>
              </a:rPr>
              <a:t>from</a:t>
            </a:r>
            <a:r>
              <a:rPr lang="en" sz="1000">
                <a:solidFill>
                  <a:srgbClr val="24292E"/>
                </a:solidFill>
                <a:latin typeface="Consolas"/>
                <a:ea typeface="Consolas"/>
                <a:cs typeface="Consolas"/>
                <a:sym typeface="Consolas"/>
              </a:rPr>
              <a:t> </a:t>
            </a:r>
            <a:r>
              <a:rPr lang="en" sz="1000">
                <a:solidFill>
                  <a:srgbClr val="032F62"/>
                </a:solidFill>
                <a:latin typeface="Consolas"/>
                <a:ea typeface="Consolas"/>
                <a:cs typeface="Consolas"/>
                <a:sym typeface="Consolas"/>
              </a:rPr>
              <a:t>'../../GameComponent.js'</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D73A49"/>
                </a:solidFill>
                <a:latin typeface="Consolas"/>
                <a:ea typeface="Consolas"/>
                <a:cs typeface="Consolas"/>
                <a:sym typeface="Consolas"/>
              </a:rPr>
              <a:t>import</a:t>
            </a:r>
            <a:r>
              <a:rPr lang="en" sz="1000">
                <a:solidFill>
                  <a:srgbClr val="24292E"/>
                </a:solidFill>
                <a:latin typeface="Consolas"/>
                <a:ea typeface="Consolas"/>
                <a:cs typeface="Consolas"/>
                <a:sym typeface="Consolas"/>
              </a:rPr>
              <a:t> React </a:t>
            </a:r>
            <a:r>
              <a:rPr lang="en" sz="1000">
                <a:solidFill>
                  <a:srgbClr val="D73A49"/>
                </a:solidFill>
                <a:latin typeface="Consolas"/>
                <a:ea typeface="Consolas"/>
                <a:cs typeface="Consolas"/>
                <a:sym typeface="Consolas"/>
              </a:rPr>
              <a:t>from</a:t>
            </a:r>
            <a:r>
              <a:rPr lang="en" sz="1000">
                <a:solidFill>
                  <a:srgbClr val="24292E"/>
                </a:solidFill>
                <a:latin typeface="Consolas"/>
                <a:ea typeface="Consolas"/>
                <a:cs typeface="Consolas"/>
                <a:sym typeface="Consolas"/>
              </a:rPr>
              <a:t> </a:t>
            </a:r>
            <a:r>
              <a:rPr lang="en" sz="1000">
                <a:solidFill>
                  <a:srgbClr val="032F62"/>
                </a:solidFill>
                <a:latin typeface="Consolas"/>
                <a:ea typeface="Consolas"/>
                <a:cs typeface="Consolas"/>
                <a:sym typeface="Consolas"/>
              </a:rPr>
              <a:t>'react'</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D73A49"/>
                </a:solidFill>
                <a:latin typeface="Consolas"/>
                <a:ea typeface="Consolas"/>
                <a:cs typeface="Consolas"/>
                <a:sym typeface="Consolas"/>
              </a:rPr>
              <a:t>export</a:t>
            </a:r>
            <a:r>
              <a:rPr lang="en" sz="1000">
                <a:solidFill>
                  <a:srgbClr val="24292E"/>
                </a:solidFill>
                <a:latin typeface="Consolas"/>
                <a:ea typeface="Consolas"/>
                <a:cs typeface="Consolas"/>
                <a:sym typeface="Consolas"/>
              </a:rPr>
              <a:t> </a:t>
            </a:r>
            <a:r>
              <a:rPr lang="en" sz="1000">
                <a:solidFill>
                  <a:srgbClr val="005CC5"/>
                </a:solidFill>
                <a:latin typeface="Consolas"/>
                <a:ea typeface="Consolas"/>
                <a:cs typeface="Consolas"/>
                <a:sym typeface="Consolas"/>
              </a:rPr>
              <a:t>default</a:t>
            </a: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class</a:t>
            </a:r>
            <a:r>
              <a:rPr lang="en" sz="1000">
                <a:solidFill>
                  <a:srgbClr val="24292E"/>
                </a:solidFill>
                <a:latin typeface="Consolas"/>
                <a:ea typeface="Consolas"/>
                <a:cs typeface="Consolas"/>
                <a:sym typeface="Consolas"/>
              </a:rPr>
              <a:t> </a:t>
            </a:r>
            <a:r>
              <a:rPr lang="en" sz="1000">
                <a:solidFill>
                  <a:srgbClr val="6F42C1"/>
                </a:solidFill>
                <a:latin typeface="Consolas"/>
                <a:ea typeface="Consolas"/>
                <a:cs typeface="Consolas"/>
                <a:sym typeface="Consolas"/>
              </a:rPr>
              <a:t>TicTacToe</a:t>
            </a: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extends</a:t>
            </a:r>
            <a:r>
              <a:rPr lang="en" sz="1000">
                <a:solidFill>
                  <a:srgbClr val="24292E"/>
                </a:solidFill>
                <a:latin typeface="Consolas"/>
                <a:ea typeface="Consolas"/>
                <a:cs typeface="Consolas"/>
                <a:sym typeface="Consolas"/>
              </a:rPr>
              <a:t> </a:t>
            </a:r>
            <a:r>
              <a:rPr lang="en" sz="1000">
                <a:solidFill>
                  <a:srgbClr val="6F42C1"/>
                </a:solidFill>
                <a:latin typeface="Consolas"/>
                <a:ea typeface="Consolas"/>
                <a:cs typeface="Consolas"/>
                <a:sym typeface="Consolas"/>
              </a:rPr>
              <a:t>GameComponent</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6F42C1"/>
                </a:solidFill>
                <a:latin typeface="Consolas"/>
                <a:ea typeface="Consolas"/>
                <a:cs typeface="Consolas"/>
                <a:sym typeface="Consolas"/>
              </a:rPr>
              <a:t>render</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var</a:t>
            </a:r>
            <a:r>
              <a:rPr lang="en" sz="1000">
                <a:solidFill>
                  <a:srgbClr val="24292E"/>
                </a:solidFill>
                <a:latin typeface="Consolas"/>
                <a:ea typeface="Consolas"/>
                <a:cs typeface="Consolas"/>
                <a:sym typeface="Consolas"/>
              </a:rPr>
              <a:t> id </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a:t>
            </a:r>
            <a:r>
              <a:rPr lang="en" sz="1000">
                <a:solidFill>
                  <a:srgbClr val="005CC5"/>
                </a:solidFill>
                <a:highlight>
                  <a:srgbClr val="FFFF00"/>
                </a:highlight>
                <a:latin typeface="Consolas"/>
                <a:ea typeface="Consolas"/>
                <a:cs typeface="Consolas"/>
                <a:sym typeface="Consolas"/>
              </a:rPr>
              <a:t>this</a:t>
            </a:r>
            <a:r>
              <a:rPr lang="en" sz="1000">
                <a:solidFill>
                  <a:srgbClr val="24292E"/>
                </a:solidFill>
                <a:highlight>
                  <a:srgbClr val="FFFF00"/>
                </a:highlight>
                <a:latin typeface="Consolas"/>
                <a:ea typeface="Consolas"/>
                <a:cs typeface="Consolas"/>
                <a:sym typeface="Consolas"/>
              </a:rPr>
              <a:t>.</a:t>
            </a:r>
            <a:r>
              <a:rPr lang="en" sz="1000">
                <a:solidFill>
                  <a:srgbClr val="6F42C1"/>
                </a:solidFill>
                <a:highlight>
                  <a:srgbClr val="FFFF00"/>
                </a:highlight>
                <a:latin typeface="Consolas"/>
                <a:ea typeface="Consolas"/>
                <a:cs typeface="Consolas"/>
                <a:sym typeface="Consolas"/>
              </a:rPr>
              <a:t>getSessionId</a:t>
            </a:r>
            <a:r>
              <a:rPr lang="en" sz="1000">
                <a:solidFill>
                  <a:srgbClr val="24292E"/>
                </a:solidFill>
                <a:highlight>
                  <a:srgbClr val="FFFF00"/>
                </a:highlight>
                <a:latin typeface="Consolas"/>
                <a:ea typeface="Consolas"/>
                <a:cs typeface="Consolas"/>
                <a:sym typeface="Consolas"/>
              </a:rPr>
              <a:t>();</a:t>
            </a:r>
            <a:endParaRPr sz="1000">
              <a:solidFill>
                <a:srgbClr val="24292E"/>
              </a:solidFill>
              <a:highlight>
                <a:srgbClr val="FFFF00"/>
              </a:highlight>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var</a:t>
            </a:r>
            <a:r>
              <a:rPr lang="en" sz="1000">
                <a:solidFill>
                  <a:srgbClr val="24292E"/>
                </a:solidFill>
                <a:latin typeface="Consolas"/>
                <a:ea typeface="Consolas"/>
                <a:cs typeface="Consolas"/>
                <a:sym typeface="Consolas"/>
              </a:rPr>
              <a:t> users </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a:t>
            </a:r>
            <a:r>
              <a:rPr lang="en" sz="1000">
                <a:solidFill>
                  <a:srgbClr val="005CC5"/>
                </a:solidFill>
                <a:latin typeface="Consolas"/>
                <a:ea typeface="Consolas"/>
                <a:cs typeface="Consolas"/>
                <a:sym typeface="Consolas"/>
              </a:rPr>
              <a:t>this</a:t>
            </a:r>
            <a:r>
              <a:rPr lang="en" sz="1000">
                <a:solidFill>
                  <a:srgbClr val="24292E"/>
                </a:solidFill>
                <a:latin typeface="Consolas"/>
                <a:ea typeface="Consolas"/>
                <a:cs typeface="Consolas"/>
                <a:sym typeface="Consolas"/>
              </a:rPr>
              <a:t>.</a:t>
            </a:r>
            <a:r>
              <a:rPr lang="en" sz="1000">
                <a:solidFill>
                  <a:srgbClr val="6F42C1"/>
                </a:solidFill>
                <a:latin typeface="Consolas"/>
                <a:ea typeface="Consolas"/>
                <a:cs typeface="Consolas"/>
                <a:sym typeface="Consolas"/>
              </a:rPr>
              <a:t>getSessionUserIds</a:t>
            </a:r>
            <a:r>
              <a:rPr lang="en" sz="1000">
                <a:solidFill>
                  <a:srgbClr val="24292E"/>
                </a:solidFill>
                <a:latin typeface="Consolas"/>
                <a:ea typeface="Consolas"/>
                <a:cs typeface="Consolas"/>
                <a:sym typeface="Consolas"/>
              </a:rPr>
              <a:t>().</a:t>
            </a:r>
            <a:r>
              <a:rPr lang="en" sz="1000">
                <a:solidFill>
                  <a:srgbClr val="6F42C1"/>
                </a:solidFill>
                <a:latin typeface="Consolas"/>
                <a:ea typeface="Consolas"/>
                <a:cs typeface="Consolas"/>
                <a:sym typeface="Consolas"/>
              </a:rPr>
              <a:t>map</a:t>
            </a:r>
            <a:r>
              <a:rPr lang="en" sz="1000">
                <a:solidFill>
                  <a:srgbClr val="24292E"/>
                </a:solidFill>
                <a:latin typeface="Consolas"/>
                <a:ea typeface="Consolas"/>
                <a:cs typeface="Consolas"/>
                <a:sym typeface="Consolas"/>
              </a:rPr>
              <a:t>((user_id) </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li key</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{user_id}</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{user_id}</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li</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var</a:t>
            </a:r>
            <a:r>
              <a:rPr lang="en" sz="1000">
                <a:solidFill>
                  <a:srgbClr val="24292E"/>
                </a:solidFill>
                <a:latin typeface="Consolas"/>
                <a:ea typeface="Consolas"/>
                <a:cs typeface="Consolas"/>
                <a:sym typeface="Consolas"/>
              </a:rPr>
              <a:t> creator </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a:t>
            </a:r>
            <a:r>
              <a:rPr lang="en" sz="1000">
                <a:solidFill>
                  <a:srgbClr val="005CC5"/>
                </a:solidFill>
                <a:latin typeface="Consolas"/>
                <a:ea typeface="Consolas"/>
                <a:cs typeface="Consolas"/>
                <a:sym typeface="Consolas"/>
              </a:rPr>
              <a:t>this</a:t>
            </a:r>
            <a:r>
              <a:rPr lang="en" sz="1000">
                <a:solidFill>
                  <a:srgbClr val="24292E"/>
                </a:solidFill>
                <a:latin typeface="Consolas"/>
                <a:ea typeface="Consolas"/>
                <a:cs typeface="Consolas"/>
                <a:sym typeface="Consolas"/>
              </a:rPr>
              <a:t>.</a:t>
            </a:r>
            <a:r>
              <a:rPr lang="en" sz="1000">
                <a:solidFill>
                  <a:srgbClr val="6F42C1"/>
                </a:solidFill>
                <a:latin typeface="Consolas"/>
                <a:ea typeface="Consolas"/>
                <a:cs typeface="Consolas"/>
                <a:sym typeface="Consolas"/>
              </a:rPr>
              <a:t>getSessionCreatorUserId</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return</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div</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Session </a:t>
            </a:r>
            <a:r>
              <a:rPr lang="en" sz="1000">
                <a:solidFill>
                  <a:srgbClr val="005CC5"/>
                </a:solidFill>
                <a:latin typeface="Consolas"/>
                <a:ea typeface="Consolas"/>
                <a:cs typeface="Consolas"/>
                <a:sym typeface="Consolas"/>
              </a:rPr>
              <a:t>ID</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{id}</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Session creator</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{creator}</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Session users</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ul</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 {users}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ul</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div</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marR="15240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a:t>
            </a:r>
            <a:endParaRPr/>
          </a:p>
        </p:txBody>
      </p:sp>
      <p:pic>
        <p:nvPicPr>
          <p:cNvPr id="346" name="Google Shape;346;p48"/>
          <p:cNvPicPr preferRelativeResize="0"/>
          <p:nvPr/>
        </p:nvPicPr>
        <p:blipFill>
          <a:blip r:embed="rId3">
            <a:alphaModFix/>
          </a:blip>
          <a:stretch>
            <a:fillRect/>
          </a:stretch>
        </p:blipFill>
        <p:spPr>
          <a:xfrm>
            <a:off x="4996500" y="1902550"/>
            <a:ext cx="3631097" cy="2266950"/>
          </a:xfrm>
          <a:prstGeom prst="rect">
            <a:avLst/>
          </a:prstGeom>
          <a:noFill/>
          <a:ln>
            <a:noFill/>
          </a:ln>
        </p:spPr>
      </p:pic>
      <p:sp>
        <p:nvSpPr>
          <p:cNvPr id="347" name="Google Shape;347;p48"/>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Retrieve Session Data</a:t>
            </a:r>
            <a:endParaRPr/>
          </a:p>
        </p:txBody>
      </p:sp>
      <p:sp>
        <p:nvSpPr>
          <p:cNvPr id="348" name="Google Shape;348;p48"/>
          <p:cNvSpPr/>
          <p:nvPr/>
        </p:nvSpPr>
        <p:spPr>
          <a:xfrm>
            <a:off x="4996500" y="2450850"/>
            <a:ext cx="2221800" cy="220200"/>
          </a:xfrm>
          <a:prstGeom prst="rect">
            <a:avLst/>
          </a:prstGeom>
          <a:solidFill>
            <a:srgbClr val="FFEF68">
              <a:alpha val="65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7"/>
          <p:cNvSpPr txBox="1">
            <a:spLocks noGrp="1"/>
          </p:cNvSpPr>
          <p:nvPr>
            <p:ph type="title"/>
          </p:nvPr>
        </p:nvSpPr>
        <p:spPr>
          <a:xfrm>
            <a:off x="835375" y="2548700"/>
            <a:ext cx="7473300" cy="102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a:t>Engage in collaborative brainstorming to build consensus around a project idea.</a:t>
            </a:r>
            <a:endParaRPr sz="1800"/>
          </a:p>
          <a:p>
            <a:pPr marL="0" lvl="0" indent="0" algn="ctr" rtl="0">
              <a:spcBef>
                <a:spcPts val="0"/>
              </a:spcBef>
              <a:spcAft>
                <a:spcPts val="0"/>
              </a:spcAft>
              <a:buClr>
                <a:schemeClr val="dk1"/>
              </a:buClr>
              <a:buSzPts val="1100"/>
              <a:buFont typeface="Arial"/>
              <a:buNone/>
            </a:pPr>
            <a:r>
              <a:rPr lang="en" sz="1800"/>
              <a:t>Create a project plan to accomplish specific tasks within a predetermined amount of time.</a:t>
            </a:r>
            <a:endParaRPr sz="1800"/>
          </a:p>
        </p:txBody>
      </p:sp>
      <p:sp>
        <p:nvSpPr>
          <p:cNvPr id="279" name="Google Shape;279;p37"/>
          <p:cNvSpPr txBox="1">
            <a:spLocks noGrp="1"/>
          </p:cNvSpPr>
          <p:nvPr>
            <p:ph type="subTitle" idx="1"/>
          </p:nvPr>
        </p:nvSpPr>
        <p:spPr>
          <a:xfrm>
            <a:off x="2082600" y="4083275"/>
            <a:ext cx="4978800" cy="3936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a:solidFill>
                  <a:srgbClr val="FFFFFF"/>
                </a:solidFill>
              </a:rPr>
              <a:t>Vocabulary: </a:t>
            </a:r>
            <a:r>
              <a:rPr lang="en" sz="1800">
                <a:solidFill>
                  <a:srgbClr val="FFAA7B"/>
                </a:solidFill>
              </a:rPr>
              <a:t>software requirements</a:t>
            </a:r>
            <a:r>
              <a:rPr lang="en" sz="1800">
                <a:solidFill>
                  <a:srgbClr val="FFFFFF"/>
                </a:solidFill>
              </a:rPr>
              <a:t>, </a:t>
            </a:r>
            <a:r>
              <a:rPr lang="en" sz="1800">
                <a:solidFill>
                  <a:srgbClr val="FFAA7B"/>
                </a:solidFill>
              </a:rPr>
              <a:t>objectives</a:t>
            </a:r>
            <a:endParaRPr sz="1800">
              <a:solidFill>
                <a:srgbClr val="FFAA7B"/>
              </a:solidFill>
            </a:endParaRPr>
          </a:p>
        </p:txBody>
      </p:sp>
    </p:spTree>
    <p:extLst>
      <p:ext uri="{BB962C8B-B14F-4D97-AF65-F5344CB8AC3E}">
        <p14:creationId xmlns:p14="http://schemas.microsoft.com/office/powerpoint/2010/main" val="2385223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9"/>
          <p:cNvSpPr txBox="1">
            <a:spLocks noGrp="1"/>
          </p:cNvSpPr>
          <p:nvPr>
            <p:ph type="body" idx="1"/>
          </p:nvPr>
        </p:nvSpPr>
        <p:spPr>
          <a:xfrm>
            <a:off x="539500" y="1257300"/>
            <a:ext cx="8141700" cy="3319200"/>
          </a:xfrm>
          <a:prstGeom prst="rect">
            <a:avLst/>
          </a:prstGeom>
          <a:solidFill>
            <a:srgbClr val="F3F3F3"/>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000">
                <a:solidFill>
                  <a:srgbClr val="D73A49"/>
                </a:solidFill>
                <a:latin typeface="Consolas"/>
                <a:ea typeface="Consolas"/>
                <a:cs typeface="Consolas"/>
                <a:sym typeface="Consolas"/>
              </a:rPr>
              <a:t>import</a:t>
            </a:r>
            <a:r>
              <a:rPr lang="en" sz="1000">
                <a:solidFill>
                  <a:srgbClr val="24292E"/>
                </a:solidFill>
                <a:latin typeface="Consolas"/>
                <a:ea typeface="Consolas"/>
                <a:cs typeface="Consolas"/>
                <a:sym typeface="Consolas"/>
              </a:rPr>
              <a:t> GameComponent </a:t>
            </a:r>
            <a:r>
              <a:rPr lang="en" sz="1000">
                <a:solidFill>
                  <a:srgbClr val="D73A49"/>
                </a:solidFill>
                <a:latin typeface="Consolas"/>
                <a:ea typeface="Consolas"/>
                <a:cs typeface="Consolas"/>
                <a:sym typeface="Consolas"/>
              </a:rPr>
              <a:t>from</a:t>
            </a:r>
            <a:r>
              <a:rPr lang="en" sz="1000">
                <a:solidFill>
                  <a:srgbClr val="24292E"/>
                </a:solidFill>
                <a:latin typeface="Consolas"/>
                <a:ea typeface="Consolas"/>
                <a:cs typeface="Consolas"/>
                <a:sym typeface="Consolas"/>
              </a:rPr>
              <a:t> </a:t>
            </a:r>
            <a:r>
              <a:rPr lang="en" sz="1000">
                <a:solidFill>
                  <a:srgbClr val="032F62"/>
                </a:solidFill>
                <a:latin typeface="Consolas"/>
                <a:ea typeface="Consolas"/>
                <a:cs typeface="Consolas"/>
                <a:sym typeface="Consolas"/>
              </a:rPr>
              <a:t>'../../GameComponent.js'</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D73A49"/>
                </a:solidFill>
                <a:latin typeface="Consolas"/>
                <a:ea typeface="Consolas"/>
                <a:cs typeface="Consolas"/>
                <a:sym typeface="Consolas"/>
              </a:rPr>
              <a:t>import</a:t>
            </a:r>
            <a:r>
              <a:rPr lang="en" sz="1000">
                <a:solidFill>
                  <a:srgbClr val="24292E"/>
                </a:solidFill>
                <a:latin typeface="Consolas"/>
                <a:ea typeface="Consolas"/>
                <a:cs typeface="Consolas"/>
                <a:sym typeface="Consolas"/>
              </a:rPr>
              <a:t> React </a:t>
            </a:r>
            <a:r>
              <a:rPr lang="en" sz="1000">
                <a:solidFill>
                  <a:srgbClr val="D73A49"/>
                </a:solidFill>
                <a:latin typeface="Consolas"/>
                <a:ea typeface="Consolas"/>
                <a:cs typeface="Consolas"/>
                <a:sym typeface="Consolas"/>
              </a:rPr>
              <a:t>from</a:t>
            </a:r>
            <a:r>
              <a:rPr lang="en" sz="1000">
                <a:solidFill>
                  <a:srgbClr val="24292E"/>
                </a:solidFill>
                <a:latin typeface="Consolas"/>
                <a:ea typeface="Consolas"/>
                <a:cs typeface="Consolas"/>
                <a:sym typeface="Consolas"/>
              </a:rPr>
              <a:t> </a:t>
            </a:r>
            <a:r>
              <a:rPr lang="en" sz="1000">
                <a:solidFill>
                  <a:srgbClr val="032F62"/>
                </a:solidFill>
                <a:latin typeface="Consolas"/>
                <a:ea typeface="Consolas"/>
                <a:cs typeface="Consolas"/>
                <a:sym typeface="Consolas"/>
              </a:rPr>
              <a:t>'react'</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D73A49"/>
                </a:solidFill>
                <a:latin typeface="Consolas"/>
                <a:ea typeface="Consolas"/>
                <a:cs typeface="Consolas"/>
                <a:sym typeface="Consolas"/>
              </a:rPr>
              <a:t>export</a:t>
            </a:r>
            <a:r>
              <a:rPr lang="en" sz="1000">
                <a:solidFill>
                  <a:srgbClr val="24292E"/>
                </a:solidFill>
                <a:latin typeface="Consolas"/>
                <a:ea typeface="Consolas"/>
                <a:cs typeface="Consolas"/>
                <a:sym typeface="Consolas"/>
              </a:rPr>
              <a:t> </a:t>
            </a:r>
            <a:r>
              <a:rPr lang="en" sz="1000">
                <a:solidFill>
                  <a:srgbClr val="005CC5"/>
                </a:solidFill>
                <a:latin typeface="Consolas"/>
                <a:ea typeface="Consolas"/>
                <a:cs typeface="Consolas"/>
                <a:sym typeface="Consolas"/>
              </a:rPr>
              <a:t>default</a:t>
            </a: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class</a:t>
            </a:r>
            <a:r>
              <a:rPr lang="en" sz="1000">
                <a:solidFill>
                  <a:srgbClr val="24292E"/>
                </a:solidFill>
                <a:latin typeface="Consolas"/>
                <a:ea typeface="Consolas"/>
                <a:cs typeface="Consolas"/>
                <a:sym typeface="Consolas"/>
              </a:rPr>
              <a:t> </a:t>
            </a:r>
            <a:r>
              <a:rPr lang="en" sz="1000">
                <a:solidFill>
                  <a:srgbClr val="6F42C1"/>
                </a:solidFill>
                <a:latin typeface="Consolas"/>
                <a:ea typeface="Consolas"/>
                <a:cs typeface="Consolas"/>
                <a:sym typeface="Consolas"/>
              </a:rPr>
              <a:t>TicTacToe</a:t>
            </a: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extends</a:t>
            </a:r>
            <a:r>
              <a:rPr lang="en" sz="1000">
                <a:solidFill>
                  <a:srgbClr val="24292E"/>
                </a:solidFill>
                <a:latin typeface="Consolas"/>
                <a:ea typeface="Consolas"/>
                <a:cs typeface="Consolas"/>
                <a:sym typeface="Consolas"/>
              </a:rPr>
              <a:t> </a:t>
            </a:r>
            <a:r>
              <a:rPr lang="en" sz="1000">
                <a:solidFill>
                  <a:srgbClr val="6F42C1"/>
                </a:solidFill>
                <a:latin typeface="Consolas"/>
                <a:ea typeface="Consolas"/>
                <a:cs typeface="Consolas"/>
                <a:sym typeface="Consolas"/>
              </a:rPr>
              <a:t>GameComponent</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6F42C1"/>
                </a:solidFill>
                <a:latin typeface="Consolas"/>
                <a:ea typeface="Consolas"/>
                <a:cs typeface="Consolas"/>
                <a:sym typeface="Consolas"/>
              </a:rPr>
              <a:t>render</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var</a:t>
            </a:r>
            <a:r>
              <a:rPr lang="en" sz="1000">
                <a:solidFill>
                  <a:srgbClr val="24292E"/>
                </a:solidFill>
                <a:latin typeface="Consolas"/>
                <a:ea typeface="Consolas"/>
                <a:cs typeface="Consolas"/>
                <a:sym typeface="Consolas"/>
              </a:rPr>
              <a:t> id </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a:t>
            </a:r>
            <a:r>
              <a:rPr lang="en" sz="1000">
                <a:solidFill>
                  <a:srgbClr val="005CC5"/>
                </a:solidFill>
                <a:latin typeface="Consolas"/>
                <a:ea typeface="Consolas"/>
                <a:cs typeface="Consolas"/>
                <a:sym typeface="Consolas"/>
              </a:rPr>
              <a:t>this</a:t>
            </a:r>
            <a:r>
              <a:rPr lang="en" sz="1000">
                <a:solidFill>
                  <a:srgbClr val="24292E"/>
                </a:solidFill>
                <a:latin typeface="Consolas"/>
                <a:ea typeface="Consolas"/>
                <a:cs typeface="Consolas"/>
                <a:sym typeface="Consolas"/>
              </a:rPr>
              <a:t>.</a:t>
            </a:r>
            <a:r>
              <a:rPr lang="en" sz="1000">
                <a:solidFill>
                  <a:srgbClr val="6F42C1"/>
                </a:solidFill>
                <a:latin typeface="Consolas"/>
                <a:ea typeface="Consolas"/>
                <a:cs typeface="Consolas"/>
                <a:sym typeface="Consolas"/>
              </a:rPr>
              <a:t>getSessionId</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var</a:t>
            </a:r>
            <a:r>
              <a:rPr lang="en" sz="1000">
                <a:solidFill>
                  <a:srgbClr val="24292E"/>
                </a:solidFill>
                <a:latin typeface="Consolas"/>
                <a:ea typeface="Consolas"/>
                <a:cs typeface="Consolas"/>
                <a:sym typeface="Consolas"/>
              </a:rPr>
              <a:t> users </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a:t>
            </a:r>
            <a:r>
              <a:rPr lang="en" sz="1000">
                <a:solidFill>
                  <a:srgbClr val="005CC5"/>
                </a:solidFill>
                <a:highlight>
                  <a:srgbClr val="FFFF00"/>
                </a:highlight>
                <a:latin typeface="Consolas"/>
                <a:ea typeface="Consolas"/>
                <a:cs typeface="Consolas"/>
                <a:sym typeface="Consolas"/>
              </a:rPr>
              <a:t>this</a:t>
            </a:r>
            <a:r>
              <a:rPr lang="en" sz="1000">
                <a:solidFill>
                  <a:srgbClr val="24292E"/>
                </a:solidFill>
                <a:highlight>
                  <a:srgbClr val="FFFF00"/>
                </a:highlight>
                <a:latin typeface="Consolas"/>
                <a:ea typeface="Consolas"/>
                <a:cs typeface="Consolas"/>
                <a:sym typeface="Consolas"/>
              </a:rPr>
              <a:t>.</a:t>
            </a:r>
            <a:r>
              <a:rPr lang="en" sz="1000">
                <a:solidFill>
                  <a:srgbClr val="6F42C1"/>
                </a:solidFill>
                <a:highlight>
                  <a:srgbClr val="FFFF00"/>
                </a:highlight>
                <a:latin typeface="Consolas"/>
                <a:ea typeface="Consolas"/>
                <a:cs typeface="Consolas"/>
                <a:sym typeface="Consolas"/>
              </a:rPr>
              <a:t>getSessionUserIds</a:t>
            </a:r>
            <a:r>
              <a:rPr lang="en" sz="1000">
                <a:solidFill>
                  <a:srgbClr val="24292E"/>
                </a:solidFill>
                <a:highlight>
                  <a:srgbClr val="FFFF00"/>
                </a:highlight>
                <a:latin typeface="Consolas"/>
                <a:ea typeface="Consolas"/>
                <a:cs typeface="Consolas"/>
                <a:sym typeface="Consolas"/>
              </a:rPr>
              <a:t>()</a:t>
            </a:r>
            <a:r>
              <a:rPr lang="en" sz="1000">
                <a:solidFill>
                  <a:srgbClr val="24292E"/>
                </a:solidFill>
                <a:latin typeface="Consolas"/>
                <a:ea typeface="Consolas"/>
                <a:cs typeface="Consolas"/>
                <a:sym typeface="Consolas"/>
              </a:rPr>
              <a:t>.</a:t>
            </a:r>
            <a:r>
              <a:rPr lang="en" sz="1000">
                <a:solidFill>
                  <a:srgbClr val="6F42C1"/>
                </a:solidFill>
                <a:latin typeface="Consolas"/>
                <a:ea typeface="Consolas"/>
                <a:cs typeface="Consolas"/>
                <a:sym typeface="Consolas"/>
              </a:rPr>
              <a:t>map</a:t>
            </a:r>
            <a:r>
              <a:rPr lang="en" sz="1000">
                <a:solidFill>
                  <a:srgbClr val="24292E"/>
                </a:solidFill>
                <a:latin typeface="Consolas"/>
                <a:ea typeface="Consolas"/>
                <a:cs typeface="Consolas"/>
                <a:sym typeface="Consolas"/>
              </a:rPr>
              <a:t>((user_id) </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li key</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{user_id}</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{user_id}</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li</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var</a:t>
            </a:r>
            <a:r>
              <a:rPr lang="en" sz="1000">
                <a:solidFill>
                  <a:srgbClr val="24292E"/>
                </a:solidFill>
                <a:latin typeface="Consolas"/>
                <a:ea typeface="Consolas"/>
                <a:cs typeface="Consolas"/>
                <a:sym typeface="Consolas"/>
              </a:rPr>
              <a:t> creator </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a:t>
            </a:r>
            <a:r>
              <a:rPr lang="en" sz="1000">
                <a:solidFill>
                  <a:srgbClr val="005CC5"/>
                </a:solidFill>
                <a:latin typeface="Consolas"/>
                <a:ea typeface="Consolas"/>
                <a:cs typeface="Consolas"/>
                <a:sym typeface="Consolas"/>
              </a:rPr>
              <a:t>this</a:t>
            </a:r>
            <a:r>
              <a:rPr lang="en" sz="1000">
                <a:solidFill>
                  <a:srgbClr val="24292E"/>
                </a:solidFill>
                <a:latin typeface="Consolas"/>
                <a:ea typeface="Consolas"/>
                <a:cs typeface="Consolas"/>
                <a:sym typeface="Consolas"/>
              </a:rPr>
              <a:t>.</a:t>
            </a:r>
            <a:r>
              <a:rPr lang="en" sz="1000">
                <a:solidFill>
                  <a:srgbClr val="6F42C1"/>
                </a:solidFill>
                <a:latin typeface="Consolas"/>
                <a:ea typeface="Consolas"/>
                <a:cs typeface="Consolas"/>
                <a:sym typeface="Consolas"/>
              </a:rPr>
              <a:t>getSessionCreatorUserId</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return</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div</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Session </a:t>
            </a:r>
            <a:r>
              <a:rPr lang="en" sz="1000">
                <a:solidFill>
                  <a:srgbClr val="005CC5"/>
                </a:solidFill>
                <a:latin typeface="Consolas"/>
                <a:ea typeface="Consolas"/>
                <a:cs typeface="Consolas"/>
                <a:sym typeface="Consolas"/>
              </a:rPr>
              <a:t>ID</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{id}</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Session creator</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{creator}</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Session users</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ul</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 {users}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ul</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div</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marR="15240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a:t>
            </a:r>
            <a:endParaRPr/>
          </a:p>
        </p:txBody>
      </p:sp>
      <p:pic>
        <p:nvPicPr>
          <p:cNvPr id="354" name="Google Shape;354;p49"/>
          <p:cNvPicPr preferRelativeResize="0"/>
          <p:nvPr/>
        </p:nvPicPr>
        <p:blipFill>
          <a:blip r:embed="rId3">
            <a:alphaModFix/>
          </a:blip>
          <a:stretch>
            <a:fillRect/>
          </a:stretch>
        </p:blipFill>
        <p:spPr>
          <a:xfrm>
            <a:off x="4996500" y="1902550"/>
            <a:ext cx="3631097" cy="2266950"/>
          </a:xfrm>
          <a:prstGeom prst="rect">
            <a:avLst/>
          </a:prstGeom>
          <a:noFill/>
          <a:ln>
            <a:noFill/>
          </a:ln>
        </p:spPr>
      </p:pic>
      <p:sp>
        <p:nvSpPr>
          <p:cNvPr id="355" name="Google Shape;355;p49"/>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Retrieve Session Data</a:t>
            </a:r>
            <a:endParaRPr/>
          </a:p>
        </p:txBody>
      </p:sp>
      <p:sp>
        <p:nvSpPr>
          <p:cNvPr id="356" name="Google Shape;356;p49"/>
          <p:cNvSpPr/>
          <p:nvPr/>
        </p:nvSpPr>
        <p:spPr>
          <a:xfrm>
            <a:off x="4996500" y="2987000"/>
            <a:ext cx="2482800" cy="740100"/>
          </a:xfrm>
          <a:prstGeom prst="rect">
            <a:avLst/>
          </a:prstGeom>
          <a:solidFill>
            <a:srgbClr val="FFEF68">
              <a:alpha val="65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0"/>
          <p:cNvSpPr txBox="1">
            <a:spLocks noGrp="1"/>
          </p:cNvSpPr>
          <p:nvPr>
            <p:ph type="body" idx="1"/>
          </p:nvPr>
        </p:nvSpPr>
        <p:spPr>
          <a:xfrm>
            <a:off x="539500" y="1257300"/>
            <a:ext cx="8141700" cy="3319200"/>
          </a:xfrm>
          <a:prstGeom prst="rect">
            <a:avLst/>
          </a:prstGeom>
          <a:solidFill>
            <a:srgbClr val="F3F3F3"/>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000">
                <a:solidFill>
                  <a:srgbClr val="D73A49"/>
                </a:solidFill>
                <a:latin typeface="Consolas"/>
                <a:ea typeface="Consolas"/>
                <a:cs typeface="Consolas"/>
                <a:sym typeface="Consolas"/>
              </a:rPr>
              <a:t>import</a:t>
            </a:r>
            <a:r>
              <a:rPr lang="en" sz="1000">
                <a:solidFill>
                  <a:srgbClr val="24292E"/>
                </a:solidFill>
                <a:latin typeface="Consolas"/>
                <a:ea typeface="Consolas"/>
                <a:cs typeface="Consolas"/>
                <a:sym typeface="Consolas"/>
              </a:rPr>
              <a:t> GameComponent </a:t>
            </a:r>
            <a:r>
              <a:rPr lang="en" sz="1000">
                <a:solidFill>
                  <a:srgbClr val="D73A49"/>
                </a:solidFill>
                <a:latin typeface="Consolas"/>
                <a:ea typeface="Consolas"/>
                <a:cs typeface="Consolas"/>
                <a:sym typeface="Consolas"/>
              </a:rPr>
              <a:t>from</a:t>
            </a:r>
            <a:r>
              <a:rPr lang="en" sz="1000">
                <a:solidFill>
                  <a:srgbClr val="24292E"/>
                </a:solidFill>
                <a:latin typeface="Consolas"/>
                <a:ea typeface="Consolas"/>
                <a:cs typeface="Consolas"/>
                <a:sym typeface="Consolas"/>
              </a:rPr>
              <a:t> </a:t>
            </a:r>
            <a:r>
              <a:rPr lang="en" sz="1000">
                <a:solidFill>
                  <a:srgbClr val="032F62"/>
                </a:solidFill>
                <a:latin typeface="Consolas"/>
                <a:ea typeface="Consolas"/>
                <a:cs typeface="Consolas"/>
                <a:sym typeface="Consolas"/>
              </a:rPr>
              <a:t>'../../GameComponent.js'</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D73A49"/>
                </a:solidFill>
                <a:latin typeface="Consolas"/>
                <a:ea typeface="Consolas"/>
                <a:cs typeface="Consolas"/>
                <a:sym typeface="Consolas"/>
              </a:rPr>
              <a:t>import</a:t>
            </a:r>
            <a:r>
              <a:rPr lang="en" sz="1000">
                <a:solidFill>
                  <a:srgbClr val="24292E"/>
                </a:solidFill>
                <a:latin typeface="Consolas"/>
                <a:ea typeface="Consolas"/>
                <a:cs typeface="Consolas"/>
                <a:sym typeface="Consolas"/>
              </a:rPr>
              <a:t> React </a:t>
            </a:r>
            <a:r>
              <a:rPr lang="en" sz="1000">
                <a:solidFill>
                  <a:srgbClr val="D73A49"/>
                </a:solidFill>
                <a:latin typeface="Consolas"/>
                <a:ea typeface="Consolas"/>
                <a:cs typeface="Consolas"/>
                <a:sym typeface="Consolas"/>
              </a:rPr>
              <a:t>from</a:t>
            </a:r>
            <a:r>
              <a:rPr lang="en" sz="1000">
                <a:solidFill>
                  <a:srgbClr val="24292E"/>
                </a:solidFill>
                <a:latin typeface="Consolas"/>
                <a:ea typeface="Consolas"/>
                <a:cs typeface="Consolas"/>
                <a:sym typeface="Consolas"/>
              </a:rPr>
              <a:t> </a:t>
            </a:r>
            <a:r>
              <a:rPr lang="en" sz="1000">
                <a:solidFill>
                  <a:srgbClr val="032F62"/>
                </a:solidFill>
                <a:latin typeface="Consolas"/>
                <a:ea typeface="Consolas"/>
                <a:cs typeface="Consolas"/>
                <a:sym typeface="Consolas"/>
              </a:rPr>
              <a:t>'react'</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D73A49"/>
                </a:solidFill>
                <a:latin typeface="Consolas"/>
                <a:ea typeface="Consolas"/>
                <a:cs typeface="Consolas"/>
                <a:sym typeface="Consolas"/>
              </a:rPr>
              <a:t>export</a:t>
            </a:r>
            <a:r>
              <a:rPr lang="en" sz="1000">
                <a:solidFill>
                  <a:srgbClr val="24292E"/>
                </a:solidFill>
                <a:latin typeface="Consolas"/>
                <a:ea typeface="Consolas"/>
                <a:cs typeface="Consolas"/>
                <a:sym typeface="Consolas"/>
              </a:rPr>
              <a:t> </a:t>
            </a:r>
            <a:r>
              <a:rPr lang="en" sz="1000">
                <a:solidFill>
                  <a:srgbClr val="005CC5"/>
                </a:solidFill>
                <a:latin typeface="Consolas"/>
                <a:ea typeface="Consolas"/>
                <a:cs typeface="Consolas"/>
                <a:sym typeface="Consolas"/>
              </a:rPr>
              <a:t>default</a:t>
            </a: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class</a:t>
            </a:r>
            <a:r>
              <a:rPr lang="en" sz="1000">
                <a:solidFill>
                  <a:srgbClr val="24292E"/>
                </a:solidFill>
                <a:latin typeface="Consolas"/>
                <a:ea typeface="Consolas"/>
                <a:cs typeface="Consolas"/>
                <a:sym typeface="Consolas"/>
              </a:rPr>
              <a:t> </a:t>
            </a:r>
            <a:r>
              <a:rPr lang="en" sz="1000">
                <a:solidFill>
                  <a:srgbClr val="6F42C1"/>
                </a:solidFill>
                <a:latin typeface="Consolas"/>
                <a:ea typeface="Consolas"/>
                <a:cs typeface="Consolas"/>
                <a:sym typeface="Consolas"/>
              </a:rPr>
              <a:t>TicTacToe</a:t>
            </a: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extends</a:t>
            </a:r>
            <a:r>
              <a:rPr lang="en" sz="1000">
                <a:solidFill>
                  <a:srgbClr val="24292E"/>
                </a:solidFill>
                <a:latin typeface="Consolas"/>
                <a:ea typeface="Consolas"/>
                <a:cs typeface="Consolas"/>
                <a:sym typeface="Consolas"/>
              </a:rPr>
              <a:t> </a:t>
            </a:r>
            <a:r>
              <a:rPr lang="en" sz="1000">
                <a:solidFill>
                  <a:srgbClr val="6F42C1"/>
                </a:solidFill>
                <a:latin typeface="Consolas"/>
                <a:ea typeface="Consolas"/>
                <a:cs typeface="Consolas"/>
                <a:sym typeface="Consolas"/>
              </a:rPr>
              <a:t>GameComponent</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6F42C1"/>
                </a:solidFill>
                <a:latin typeface="Consolas"/>
                <a:ea typeface="Consolas"/>
                <a:cs typeface="Consolas"/>
                <a:sym typeface="Consolas"/>
              </a:rPr>
              <a:t>render</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var</a:t>
            </a:r>
            <a:r>
              <a:rPr lang="en" sz="1000">
                <a:solidFill>
                  <a:srgbClr val="24292E"/>
                </a:solidFill>
                <a:latin typeface="Consolas"/>
                <a:ea typeface="Consolas"/>
                <a:cs typeface="Consolas"/>
                <a:sym typeface="Consolas"/>
              </a:rPr>
              <a:t> id </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a:t>
            </a:r>
            <a:r>
              <a:rPr lang="en" sz="1000">
                <a:solidFill>
                  <a:srgbClr val="005CC5"/>
                </a:solidFill>
                <a:latin typeface="Consolas"/>
                <a:ea typeface="Consolas"/>
                <a:cs typeface="Consolas"/>
                <a:sym typeface="Consolas"/>
              </a:rPr>
              <a:t>this</a:t>
            </a:r>
            <a:r>
              <a:rPr lang="en" sz="1000">
                <a:solidFill>
                  <a:srgbClr val="24292E"/>
                </a:solidFill>
                <a:latin typeface="Consolas"/>
                <a:ea typeface="Consolas"/>
                <a:cs typeface="Consolas"/>
                <a:sym typeface="Consolas"/>
              </a:rPr>
              <a:t>.</a:t>
            </a:r>
            <a:r>
              <a:rPr lang="en" sz="1000">
                <a:solidFill>
                  <a:srgbClr val="6F42C1"/>
                </a:solidFill>
                <a:latin typeface="Consolas"/>
                <a:ea typeface="Consolas"/>
                <a:cs typeface="Consolas"/>
                <a:sym typeface="Consolas"/>
              </a:rPr>
              <a:t>getSessionId</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var</a:t>
            </a:r>
            <a:r>
              <a:rPr lang="en" sz="1000">
                <a:solidFill>
                  <a:srgbClr val="24292E"/>
                </a:solidFill>
                <a:latin typeface="Consolas"/>
                <a:ea typeface="Consolas"/>
                <a:cs typeface="Consolas"/>
                <a:sym typeface="Consolas"/>
              </a:rPr>
              <a:t> users </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a:t>
            </a:r>
            <a:r>
              <a:rPr lang="en" sz="1000">
                <a:solidFill>
                  <a:srgbClr val="005CC5"/>
                </a:solidFill>
                <a:latin typeface="Consolas"/>
                <a:ea typeface="Consolas"/>
                <a:cs typeface="Consolas"/>
                <a:sym typeface="Consolas"/>
              </a:rPr>
              <a:t>this</a:t>
            </a:r>
            <a:r>
              <a:rPr lang="en" sz="1000">
                <a:solidFill>
                  <a:srgbClr val="24292E"/>
                </a:solidFill>
                <a:latin typeface="Consolas"/>
                <a:ea typeface="Consolas"/>
                <a:cs typeface="Consolas"/>
                <a:sym typeface="Consolas"/>
              </a:rPr>
              <a:t>.</a:t>
            </a:r>
            <a:r>
              <a:rPr lang="en" sz="1000">
                <a:solidFill>
                  <a:srgbClr val="6F42C1"/>
                </a:solidFill>
                <a:latin typeface="Consolas"/>
                <a:ea typeface="Consolas"/>
                <a:cs typeface="Consolas"/>
                <a:sym typeface="Consolas"/>
              </a:rPr>
              <a:t>getSessionUserIds</a:t>
            </a:r>
            <a:r>
              <a:rPr lang="en" sz="1000">
                <a:solidFill>
                  <a:srgbClr val="24292E"/>
                </a:solidFill>
                <a:latin typeface="Consolas"/>
                <a:ea typeface="Consolas"/>
                <a:cs typeface="Consolas"/>
                <a:sym typeface="Consolas"/>
              </a:rPr>
              <a:t>().</a:t>
            </a:r>
            <a:r>
              <a:rPr lang="en" sz="1000">
                <a:solidFill>
                  <a:srgbClr val="6F42C1"/>
                </a:solidFill>
                <a:latin typeface="Consolas"/>
                <a:ea typeface="Consolas"/>
                <a:cs typeface="Consolas"/>
                <a:sym typeface="Consolas"/>
              </a:rPr>
              <a:t>map</a:t>
            </a:r>
            <a:r>
              <a:rPr lang="en" sz="1000">
                <a:solidFill>
                  <a:srgbClr val="24292E"/>
                </a:solidFill>
                <a:latin typeface="Consolas"/>
                <a:ea typeface="Consolas"/>
                <a:cs typeface="Consolas"/>
                <a:sym typeface="Consolas"/>
              </a:rPr>
              <a:t>((user_id) </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li key</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{user_id}</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{user_id}</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li</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var</a:t>
            </a:r>
            <a:r>
              <a:rPr lang="en" sz="1000">
                <a:solidFill>
                  <a:srgbClr val="24292E"/>
                </a:solidFill>
                <a:latin typeface="Consolas"/>
                <a:ea typeface="Consolas"/>
                <a:cs typeface="Consolas"/>
                <a:sym typeface="Consolas"/>
              </a:rPr>
              <a:t> creator </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a:t>
            </a:r>
            <a:r>
              <a:rPr lang="en" sz="1000">
                <a:solidFill>
                  <a:srgbClr val="005CC5"/>
                </a:solidFill>
                <a:highlight>
                  <a:srgbClr val="FFFF00"/>
                </a:highlight>
                <a:latin typeface="Consolas"/>
                <a:ea typeface="Consolas"/>
                <a:cs typeface="Consolas"/>
                <a:sym typeface="Consolas"/>
              </a:rPr>
              <a:t>this</a:t>
            </a:r>
            <a:r>
              <a:rPr lang="en" sz="1000">
                <a:solidFill>
                  <a:srgbClr val="24292E"/>
                </a:solidFill>
                <a:highlight>
                  <a:srgbClr val="FFFF00"/>
                </a:highlight>
                <a:latin typeface="Consolas"/>
                <a:ea typeface="Consolas"/>
                <a:cs typeface="Consolas"/>
                <a:sym typeface="Consolas"/>
              </a:rPr>
              <a:t>.</a:t>
            </a:r>
            <a:r>
              <a:rPr lang="en" sz="1000">
                <a:solidFill>
                  <a:srgbClr val="6F42C1"/>
                </a:solidFill>
                <a:highlight>
                  <a:srgbClr val="FFFF00"/>
                </a:highlight>
                <a:latin typeface="Consolas"/>
                <a:ea typeface="Consolas"/>
                <a:cs typeface="Consolas"/>
                <a:sym typeface="Consolas"/>
              </a:rPr>
              <a:t>getSessionCreatorUserId</a:t>
            </a:r>
            <a:r>
              <a:rPr lang="en" sz="1000">
                <a:solidFill>
                  <a:srgbClr val="24292E"/>
                </a:solidFill>
                <a:highlight>
                  <a:srgbClr val="FFFF00"/>
                </a:highlight>
                <a:latin typeface="Consolas"/>
                <a:ea typeface="Consolas"/>
                <a:cs typeface="Consolas"/>
                <a:sym typeface="Consolas"/>
              </a:rPr>
              <a:t>()</a:t>
            </a:r>
            <a:r>
              <a:rPr lang="en" sz="1000">
                <a:solidFill>
                  <a:srgbClr val="24292E"/>
                </a:solidFill>
                <a:latin typeface="Consolas"/>
                <a:ea typeface="Consolas"/>
                <a:cs typeface="Consolas"/>
                <a:sym typeface="Consolas"/>
              </a:rPr>
              <a: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return</a:t>
            </a: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div</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Session </a:t>
            </a:r>
            <a:r>
              <a:rPr lang="en" sz="1000">
                <a:solidFill>
                  <a:srgbClr val="005CC5"/>
                </a:solidFill>
                <a:latin typeface="Consolas"/>
                <a:ea typeface="Consolas"/>
                <a:cs typeface="Consolas"/>
                <a:sym typeface="Consolas"/>
              </a:rPr>
              <a:t>ID</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{id}</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Session creator</a:t>
            </a:r>
            <a:r>
              <a:rPr lang="en" sz="1000">
                <a:solidFill>
                  <a:srgbClr val="D73A49"/>
                </a:solidFill>
                <a:latin typeface="Consolas"/>
                <a:ea typeface="Consolas"/>
                <a:cs typeface="Consolas"/>
                <a:sym typeface="Consolas"/>
              </a:rPr>
              <a:t>:</a:t>
            </a:r>
            <a:r>
              <a:rPr lang="en" sz="1000">
                <a:solidFill>
                  <a:srgbClr val="24292E"/>
                </a:solidFill>
                <a:latin typeface="Consolas"/>
                <a:ea typeface="Consolas"/>
                <a:cs typeface="Consolas"/>
                <a:sym typeface="Consolas"/>
              </a:rPr>
              <a:t> {creator}</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Session users</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p</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ul</a:t>
            </a:r>
            <a:r>
              <a:rPr lang="en" sz="1000">
                <a:solidFill>
                  <a:srgbClr val="D73A49"/>
                </a:solidFill>
                <a:latin typeface="Consolas"/>
                <a:ea typeface="Consolas"/>
                <a:cs typeface="Consolas"/>
                <a:sym typeface="Consolas"/>
              </a:rPr>
              <a:t>&gt;</a:t>
            </a:r>
            <a:r>
              <a:rPr lang="en" sz="1000">
                <a:solidFill>
                  <a:srgbClr val="24292E"/>
                </a:solidFill>
                <a:latin typeface="Consolas"/>
                <a:ea typeface="Consolas"/>
                <a:cs typeface="Consolas"/>
                <a:sym typeface="Consolas"/>
              </a:rPr>
              <a:t> {users}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ul</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r>
              <a:rPr lang="en" sz="1000">
                <a:solidFill>
                  <a:srgbClr val="D73A49"/>
                </a:solidFill>
                <a:latin typeface="Consolas"/>
                <a:ea typeface="Consolas"/>
                <a:cs typeface="Consolas"/>
                <a:sym typeface="Consolas"/>
              </a:rPr>
              <a:t>&lt;/</a:t>
            </a:r>
            <a:r>
              <a:rPr lang="en" sz="1000">
                <a:solidFill>
                  <a:srgbClr val="24292E"/>
                </a:solidFill>
                <a:latin typeface="Consolas"/>
                <a:ea typeface="Consolas"/>
                <a:cs typeface="Consolas"/>
                <a:sym typeface="Consolas"/>
              </a:rPr>
              <a:t>div</a:t>
            </a:r>
            <a:r>
              <a:rPr lang="en" sz="1000">
                <a:solidFill>
                  <a:srgbClr val="D73A49"/>
                </a:solidFill>
                <a:latin typeface="Consolas"/>
                <a:ea typeface="Consolas"/>
                <a:cs typeface="Consolas"/>
                <a:sym typeface="Consolas"/>
              </a:rPr>
              <a:t>&gt;</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  }</a:t>
            </a:r>
            <a:endParaRPr sz="1000">
              <a:solidFill>
                <a:srgbClr val="24292E"/>
              </a:solidFill>
              <a:latin typeface="Consolas"/>
              <a:ea typeface="Consolas"/>
              <a:cs typeface="Consolas"/>
              <a:sym typeface="Consolas"/>
            </a:endParaRPr>
          </a:p>
          <a:p>
            <a:pPr marL="0" marR="152400" lvl="0" indent="0" algn="l" rtl="0">
              <a:lnSpc>
                <a:spcPct val="100000"/>
              </a:lnSpc>
              <a:spcBef>
                <a:spcPts val="0"/>
              </a:spcBef>
              <a:spcAft>
                <a:spcPts val="0"/>
              </a:spcAft>
              <a:buNone/>
            </a:pPr>
            <a:r>
              <a:rPr lang="en" sz="1000">
                <a:solidFill>
                  <a:srgbClr val="24292E"/>
                </a:solidFill>
                <a:latin typeface="Consolas"/>
                <a:ea typeface="Consolas"/>
                <a:cs typeface="Consolas"/>
                <a:sym typeface="Consolas"/>
              </a:rPr>
              <a:t>}</a:t>
            </a:r>
            <a:endParaRPr/>
          </a:p>
        </p:txBody>
      </p:sp>
      <p:pic>
        <p:nvPicPr>
          <p:cNvPr id="362" name="Google Shape;362;p50"/>
          <p:cNvPicPr preferRelativeResize="0"/>
          <p:nvPr/>
        </p:nvPicPr>
        <p:blipFill>
          <a:blip r:embed="rId3">
            <a:alphaModFix/>
          </a:blip>
          <a:stretch>
            <a:fillRect/>
          </a:stretch>
        </p:blipFill>
        <p:spPr>
          <a:xfrm>
            <a:off x="4996500" y="1902550"/>
            <a:ext cx="3631097" cy="2266950"/>
          </a:xfrm>
          <a:prstGeom prst="rect">
            <a:avLst/>
          </a:prstGeom>
          <a:noFill/>
          <a:ln>
            <a:noFill/>
          </a:ln>
        </p:spPr>
      </p:pic>
      <p:sp>
        <p:nvSpPr>
          <p:cNvPr id="363" name="Google Shape;363;p50"/>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Retrieve Session Data</a:t>
            </a:r>
            <a:endParaRPr/>
          </a:p>
        </p:txBody>
      </p:sp>
      <p:sp>
        <p:nvSpPr>
          <p:cNvPr id="364" name="Google Shape;364;p50"/>
          <p:cNvSpPr/>
          <p:nvPr/>
        </p:nvSpPr>
        <p:spPr>
          <a:xfrm>
            <a:off x="4996500" y="2696000"/>
            <a:ext cx="3029400" cy="310800"/>
          </a:xfrm>
          <a:prstGeom prst="rect">
            <a:avLst/>
          </a:prstGeom>
          <a:solidFill>
            <a:srgbClr val="FFEF68">
              <a:alpha val="65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1"/>
          <p:cNvSpPr txBox="1">
            <a:spLocks noGrp="1"/>
          </p:cNvSpPr>
          <p:nvPr>
            <p:ph type="body" idx="1"/>
          </p:nvPr>
        </p:nvSpPr>
        <p:spPr>
          <a:xfrm>
            <a:off x="539500" y="1257300"/>
            <a:ext cx="8141700" cy="3319200"/>
          </a:xfrm>
          <a:prstGeom prst="rect">
            <a:avLst/>
          </a:prstGeom>
          <a:solidFill>
            <a:srgbClr val="F3F3F3"/>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152400" lvl="0" indent="0" algn="l" rtl="0">
              <a:lnSpc>
                <a:spcPct val="100000"/>
              </a:lnSpc>
              <a:spcBef>
                <a:spcPts val="0"/>
              </a:spcBef>
              <a:spcAft>
                <a:spcPts val="0"/>
              </a:spcAft>
              <a:buNone/>
            </a:pPr>
            <a:r>
              <a:rPr lang="en" sz="900">
                <a:solidFill>
                  <a:srgbClr val="3F51B5"/>
                </a:solidFill>
                <a:latin typeface="Roboto Mono"/>
                <a:ea typeface="Roboto Mono"/>
                <a:cs typeface="Roboto Mono"/>
                <a:sym typeface="Roboto Mono"/>
              </a:rPr>
              <a:t>import</a:t>
            </a:r>
            <a:r>
              <a:rPr lang="en" sz="900">
                <a:solidFill>
                  <a:srgbClr val="37474F"/>
                </a:solidFill>
                <a:latin typeface="Roboto Mono"/>
                <a:ea typeface="Roboto Mono"/>
                <a:cs typeface="Roboto Mono"/>
                <a:sym typeface="Roboto Mono"/>
              </a:rPr>
              <a:t> </a:t>
            </a:r>
            <a:r>
              <a:rPr lang="en" sz="900">
                <a:solidFill>
                  <a:srgbClr val="9C27B0"/>
                </a:solidFill>
                <a:latin typeface="Roboto Mono"/>
                <a:ea typeface="Roboto Mono"/>
                <a:cs typeface="Roboto Mono"/>
                <a:sym typeface="Roboto Mono"/>
              </a:rPr>
              <a:t>GameComponent</a:t>
            </a:r>
            <a:r>
              <a:rPr lang="en" sz="900">
                <a:solidFill>
                  <a:srgbClr val="37474F"/>
                </a:solidFill>
                <a:latin typeface="Roboto Mono"/>
                <a:ea typeface="Roboto Mono"/>
                <a:cs typeface="Roboto Mono"/>
                <a:sym typeface="Roboto Mono"/>
              </a:rPr>
              <a:t> </a:t>
            </a:r>
            <a:r>
              <a:rPr lang="en" sz="900">
                <a:solidFill>
                  <a:srgbClr val="3F51B5"/>
                </a:solidFill>
                <a:latin typeface="Roboto Mono"/>
                <a:ea typeface="Roboto Mono"/>
                <a:cs typeface="Roboto Mono"/>
                <a:sym typeface="Roboto Mono"/>
              </a:rPr>
              <a:t>from</a:t>
            </a:r>
            <a:r>
              <a:rPr lang="en" sz="900">
                <a:solidFill>
                  <a:srgbClr val="37474F"/>
                </a:solidFill>
                <a:latin typeface="Roboto Mono"/>
                <a:ea typeface="Roboto Mono"/>
                <a:cs typeface="Roboto Mono"/>
                <a:sym typeface="Roboto Mono"/>
              </a:rPr>
              <a:t> </a:t>
            </a:r>
            <a:r>
              <a:rPr lang="en" sz="900">
                <a:solidFill>
                  <a:srgbClr val="388E3C"/>
                </a:solidFill>
                <a:latin typeface="Roboto Mono"/>
                <a:ea typeface="Roboto Mono"/>
                <a:cs typeface="Roboto Mono"/>
                <a:sym typeface="Roboto Mono"/>
              </a:rPr>
              <a:t>'../../GameComponent.js'</a:t>
            </a:r>
            <a:r>
              <a:rPr lang="en" sz="900">
                <a:solidFill>
                  <a:srgbClr val="37474F"/>
                </a:solidFill>
                <a:latin typeface="Roboto Mono"/>
                <a:ea typeface="Roboto Mono"/>
                <a:cs typeface="Roboto Mono"/>
                <a:sym typeface="Roboto Mono"/>
              </a:rPr>
              <a:t>;</a:t>
            </a: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r>
              <a:rPr lang="en" sz="900">
                <a:solidFill>
                  <a:srgbClr val="3F51B5"/>
                </a:solidFill>
                <a:latin typeface="Roboto Mono"/>
                <a:ea typeface="Roboto Mono"/>
                <a:cs typeface="Roboto Mono"/>
                <a:sym typeface="Roboto Mono"/>
              </a:rPr>
              <a:t>import</a:t>
            </a:r>
            <a:r>
              <a:rPr lang="en" sz="900">
                <a:solidFill>
                  <a:srgbClr val="37474F"/>
                </a:solidFill>
                <a:latin typeface="Roboto Mono"/>
                <a:ea typeface="Roboto Mono"/>
                <a:cs typeface="Roboto Mono"/>
                <a:sym typeface="Roboto Mono"/>
              </a:rPr>
              <a:t> </a:t>
            </a:r>
            <a:r>
              <a:rPr lang="en" sz="900">
                <a:solidFill>
                  <a:srgbClr val="9C27B0"/>
                </a:solidFill>
                <a:latin typeface="Roboto Mono"/>
                <a:ea typeface="Roboto Mono"/>
                <a:cs typeface="Roboto Mono"/>
                <a:sym typeface="Roboto Mono"/>
              </a:rPr>
              <a:t>React</a:t>
            </a:r>
            <a:r>
              <a:rPr lang="en" sz="900">
                <a:solidFill>
                  <a:srgbClr val="37474F"/>
                </a:solidFill>
                <a:latin typeface="Roboto Mono"/>
                <a:ea typeface="Roboto Mono"/>
                <a:cs typeface="Roboto Mono"/>
                <a:sym typeface="Roboto Mono"/>
              </a:rPr>
              <a:t> </a:t>
            </a:r>
            <a:r>
              <a:rPr lang="en" sz="900">
                <a:solidFill>
                  <a:srgbClr val="3F51B5"/>
                </a:solidFill>
                <a:latin typeface="Roboto Mono"/>
                <a:ea typeface="Roboto Mono"/>
                <a:cs typeface="Roboto Mono"/>
                <a:sym typeface="Roboto Mono"/>
              </a:rPr>
              <a:t>from</a:t>
            </a:r>
            <a:r>
              <a:rPr lang="en" sz="900">
                <a:solidFill>
                  <a:srgbClr val="37474F"/>
                </a:solidFill>
                <a:latin typeface="Roboto Mono"/>
                <a:ea typeface="Roboto Mono"/>
                <a:cs typeface="Roboto Mono"/>
                <a:sym typeface="Roboto Mono"/>
              </a:rPr>
              <a:t> </a:t>
            </a:r>
            <a:r>
              <a:rPr lang="en" sz="900">
                <a:solidFill>
                  <a:srgbClr val="388E3C"/>
                </a:solidFill>
                <a:latin typeface="Roboto Mono"/>
                <a:ea typeface="Roboto Mono"/>
                <a:cs typeface="Roboto Mono"/>
                <a:sym typeface="Roboto Mono"/>
              </a:rPr>
              <a:t>'react'</a:t>
            </a:r>
            <a:r>
              <a:rPr lang="en" sz="900">
                <a:solidFill>
                  <a:srgbClr val="37474F"/>
                </a:solidFill>
                <a:latin typeface="Roboto Mono"/>
                <a:ea typeface="Roboto Mono"/>
                <a:cs typeface="Roboto Mono"/>
                <a:sym typeface="Roboto Mono"/>
              </a:rPr>
              <a:t>;</a:t>
            </a: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r>
              <a:rPr lang="en" sz="900">
                <a:solidFill>
                  <a:srgbClr val="3F51B5"/>
                </a:solidFill>
                <a:highlight>
                  <a:srgbClr val="FFFF00"/>
                </a:highlight>
                <a:latin typeface="Roboto Mono"/>
                <a:ea typeface="Roboto Mono"/>
                <a:cs typeface="Roboto Mono"/>
                <a:sym typeface="Roboto Mono"/>
              </a:rPr>
              <a:t>import</a:t>
            </a:r>
            <a:r>
              <a:rPr lang="en" sz="900">
                <a:solidFill>
                  <a:srgbClr val="37474F"/>
                </a:solidFill>
                <a:highlight>
                  <a:srgbClr val="FFFF00"/>
                </a:highlight>
                <a:latin typeface="Roboto Mono"/>
                <a:ea typeface="Roboto Mono"/>
                <a:cs typeface="Roboto Mono"/>
                <a:sym typeface="Roboto Mono"/>
              </a:rPr>
              <a:t> </a:t>
            </a:r>
            <a:r>
              <a:rPr lang="en" sz="900">
                <a:solidFill>
                  <a:srgbClr val="9C27B0"/>
                </a:solidFill>
                <a:highlight>
                  <a:srgbClr val="FFFF00"/>
                </a:highlight>
                <a:latin typeface="Roboto Mono"/>
                <a:ea typeface="Roboto Mono"/>
                <a:cs typeface="Roboto Mono"/>
                <a:sym typeface="Roboto Mono"/>
              </a:rPr>
              <a:t>UserApi</a:t>
            </a:r>
            <a:r>
              <a:rPr lang="en" sz="900">
                <a:solidFill>
                  <a:srgbClr val="37474F"/>
                </a:solidFill>
                <a:highlight>
                  <a:srgbClr val="FFFF00"/>
                </a:highlight>
                <a:latin typeface="Roboto Mono"/>
                <a:ea typeface="Roboto Mono"/>
                <a:cs typeface="Roboto Mono"/>
                <a:sym typeface="Roboto Mono"/>
              </a:rPr>
              <a:t> </a:t>
            </a:r>
            <a:r>
              <a:rPr lang="en" sz="900">
                <a:solidFill>
                  <a:srgbClr val="3F51B5"/>
                </a:solidFill>
                <a:highlight>
                  <a:srgbClr val="FFFF00"/>
                </a:highlight>
                <a:latin typeface="Roboto Mono"/>
                <a:ea typeface="Roboto Mono"/>
                <a:cs typeface="Roboto Mono"/>
                <a:sym typeface="Roboto Mono"/>
              </a:rPr>
              <a:t>from</a:t>
            </a:r>
            <a:r>
              <a:rPr lang="en" sz="900">
                <a:solidFill>
                  <a:srgbClr val="37474F"/>
                </a:solidFill>
                <a:highlight>
                  <a:srgbClr val="FFFF00"/>
                </a:highlight>
                <a:latin typeface="Roboto Mono"/>
                <a:ea typeface="Roboto Mono"/>
                <a:cs typeface="Roboto Mono"/>
                <a:sym typeface="Roboto Mono"/>
              </a:rPr>
              <a:t> </a:t>
            </a:r>
            <a:r>
              <a:rPr lang="en" sz="900">
                <a:solidFill>
                  <a:srgbClr val="388E3C"/>
                </a:solidFill>
                <a:highlight>
                  <a:srgbClr val="FFFF00"/>
                </a:highlight>
                <a:latin typeface="Roboto Mono"/>
                <a:ea typeface="Roboto Mono"/>
                <a:cs typeface="Roboto Mono"/>
                <a:sym typeface="Roboto Mono"/>
              </a:rPr>
              <a:t>'../../UserApi.js'</a:t>
            </a:r>
            <a:r>
              <a:rPr lang="en" sz="900">
                <a:solidFill>
                  <a:srgbClr val="37474F"/>
                </a:solidFill>
                <a:highlight>
                  <a:srgbClr val="FFFF00"/>
                </a:highlight>
                <a:latin typeface="Roboto Mono"/>
                <a:ea typeface="Roboto Mono"/>
                <a:cs typeface="Roboto Mono"/>
                <a:sym typeface="Roboto Mono"/>
              </a:rPr>
              <a:t>;</a:t>
            </a:r>
            <a:endParaRPr sz="900">
              <a:solidFill>
                <a:srgbClr val="37474F"/>
              </a:solidFill>
              <a:highlight>
                <a:srgbClr val="FFFF00"/>
              </a:highlight>
              <a:latin typeface="Roboto Mono"/>
              <a:ea typeface="Roboto Mono"/>
              <a:cs typeface="Roboto Mono"/>
              <a:sym typeface="Roboto Mono"/>
            </a:endParaRPr>
          </a:p>
          <a:p>
            <a:pPr marL="0" marR="152400" lvl="0" indent="0" algn="l" rtl="0">
              <a:lnSpc>
                <a:spcPct val="100000"/>
              </a:lnSpc>
              <a:spcBef>
                <a:spcPts val="0"/>
              </a:spcBef>
              <a:spcAft>
                <a:spcPts val="0"/>
              </a:spcAft>
              <a:buNone/>
            </a:pP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r>
              <a:rPr lang="en" sz="900">
                <a:solidFill>
                  <a:srgbClr val="3F51B5"/>
                </a:solidFill>
                <a:latin typeface="Roboto Mono"/>
                <a:ea typeface="Roboto Mono"/>
                <a:cs typeface="Roboto Mono"/>
                <a:sym typeface="Roboto Mono"/>
              </a:rPr>
              <a:t>export</a:t>
            </a:r>
            <a:r>
              <a:rPr lang="en" sz="900">
                <a:solidFill>
                  <a:srgbClr val="37474F"/>
                </a:solidFill>
                <a:latin typeface="Roboto Mono"/>
                <a:ea typeface="Roboto Mono"/>
                <a:cs typeface="Roboto Mono"/>
                <a:sym typeface="Roboto Mono"/>
              </a:rPr>
              <a:t> </a:t>
            </a:r>
            <a:r>
              <a:rPr lang="en" sz="900">
                <a:solidFill>
                  <a:srgbClr val="3F51B5"/>
                </a:solidFill>
                <a:latin typeface="Roboto Mono"/>
                <a:ea typeface="Roboto Mono"/>
                <a:cs typeface="Roboto Mono"/>
                <a:sym typeface="Roboto Mono"/>
              </a:rPr>
              <a:t>default</a:t>
            </a:r>
            <a:r>
              <a:rPr lang="en" sz="900">
                <a:solidFill>
                  <a:srgbClr val="37474F"/>
                </a:solidFill>
                <a:latin typeface="Roboto Mono"/>
                <a:ea typeface="Roboto Mono"/>
                <a:cs typeface="Roboto Mono"/>
                <a:sym typeface="Roboto Mono"/>
              </a:rPr>
              <a:t> </a:t>
            </a:r>
            <a:r>
              <a:rPr lang="en" sz="900">
                <a:solidFill>
                  <a:srgbClr val="3F51B5"/>
                </a:solidFill>
                <a:latin typeface="Roboto Mono"/>
                <a:ea typeface="Roboto Mono"/>
                <a:cs typeface="Roboto Mono"/>
                <a:sym typeface="Roboto Mono"/>
              </a:rPr>
              <a:t>class</a:t>
            </a:r>
            <a:r>
              <a:rPr lang="en" sz="900">
                <a:solidFill>
                  <a:srgbClr val="37474F"/>
                </a:solidFill>
                <a:latin typeface="Roboto Mono"/>
                <a:ea typeface="Roboto Mono"/>
                <a:cs typeface="Roboto Mono"/>
                <a:sym typeface="Roboto Mono"/>
              </a:rPr>
              <a:t> </a:t>
            </a:r>
            <a:r>
              <a:rPr lang="en" sz="900">
                <a:solidFill>
                  <a:srgbClr val="9C27B0"/>
                </a:solidFill>
                <a:latin typeface="Roboto Mono"/>
                <a:ea typeface="Roboto Mono"/>
                <a:cs typeface="Roboto Mono"/>
                <a:sym typeface="Roboto Mono"/>
              </a:rPr>
              <a:t>TicTacToe</a:t>
            </a:r>
            <a:r>
              <a:rPr lang="en" sz="900">
                <a:solidFill>
                  <a:srgbClr val="37474F"/>
                </a:solidFill>
                <a:latin typeface="Roboto Mono"/>
                <a:ea typeface="Roboto Mono"/>
                <a:cs typeface="Roboto Mono"/>
                <a:sym typeface="Roboto Mono"/>
              </a:rPr>
              <a:t> </a:t>
            </a:r>
            <a:r>
              <a:rPr lang="en" sz="900">
                <a:solidFill>
                  <a:srgbClr val="3F51B5"/>
                </a:solidFill>
                <a:latin typeface="Roboto Mono"/>
                <a:ea typeface="Roboto Mono"/>
                <a:cs typeface="Roboto Mono"/>
                <a:sym typeface="Roboto Mono"/>
              </a:rPr>
              <a:t>extends</a:t>
            </a:r>
            <a:r>
              <a:rPr lang="en" sz="900">
                <a:solidFill>
                  <a:srgbClr val="37474F"/>
                </a:solidFill>
                <a:latin typeface="Roboto Mono"/>
                <a:ea typeface="Roboto Mono"/>
                <a:cs typeface="Roboto Mono"/>
                <a:sym typeface="Roboto Mono"/>
              </a:rPr>
              <a:t> </a:t>
            </a:r>
            <a:r>
              <a:rPr lang="en" sz="900">
                <a:solidFill>
                  <a:srgbClr val="9C27B0"/>
                </a:solidFill>
                <a:latin typeface="Roboto Mono"/>
                <a:ea typeface="Roboto Mono"/>
                <a:cs typeface="Roboto Mono"/>
                <a:sym typeface="Roboto Mono"/>
              </a:rPr>
              <a:t>GameComponent</a:t>
            </a:r>
            <a:r>
              <a:rPr lang="en" sz="900">
                <a:solidFill>
                  <a:srgbClr val="37474F"/>
                </a:solidFill>
                <a:latin typeface="Roboto Mono"/>
                <a:ea typeface="Roboto Mono"/>
                <a:cs typeface="Roboto Mono"/>
                <a:sym typeface="Roboto Mono"/>
              </a:rPr>
              <a:t> {</a:t>
            </a: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r>
              <a:rPr lang="en" sz="900">
                <a:solidFill>
                  <a:srgbClr val="37474F"/>
                </a:solidFill>
                <a:latin typeface="Roboto Mono"/>
                <a:ea typeface="Roboto Mono"/>
                <a:cs typeface="Roboto Mono"/>
                <a:sym typeface="Roboto Mono"/>
              </a:rPr>
              <a:t>  render() {</a:t>
            </a: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r>
              <a:rPr lang="en" sz="900">
                <a:solidFill>
                  <a:srgbClr val="37474F"/>
                </a:solidFill>
                <a:latin typeface="Roboto Mono"/>
                <a:ea typeface="Roboto Mono"/>
                <a:cs typeface="Roboto Mono"/>
                <a:sym typeface="Roboto Mono"/>
              </a:rPr>
              <a:t>    </a:t>
            </a:r>
            <a:r>
              <a:rPr lang="en" sz="900">
                <a:solidFill>
                  <a:srgbClr val="3F51B5"/>
                </a:solidFill>
                <a:latin typeface="Roboto Mono"/>
                <a:ea typeface="Roboto Mono"/>
                <a:cs typeface="Roboto Mono"/>
                <a:sym typeface="Roboto Mono"/>
              </a:rPr>
              <a:t>var</a:t>
            </a:r>
            <a:r>
              <a:rPr lang="en" sz="900">
                <a:solidFill>
                  <a:srgbClr val="37474F"/>
                </a:solidFill>
                <a:latin typeface="Roboto Mono"/>
                <a:ea typeface="Roboto Mono"/>
                <a:cs typeface="Roboto Mono"/>
                <a:sym typeface="Roboto Mono"/>
              </a:rPr>
              <a:t> id = </a:t>
            </a:r>
            <a:r>
              <a:rPr lang="en" sz="900">
                <a:solidFill>
                  <a:srgbClr val="3F51B5"/>
                </a:solidFill>
                <a:latin typeface="Roboto Mono"/>
                <a:ea typeface="Roboto Mono"/>
                <a:cs typeface="Roboto Mono"/>
                <a:sym typeface="Roboto Mono"/>
              </a:rPr>
              <a:t>this</a:t>
            </a:r>
            <a:r>
              <a:rPr lang="en" sz="900">
                <a:solidFill>
                  <a:srgbClr val="37474F"/>
                </a:solidFill>
                <a:latin typeface="Roboto Mono"/>
                <a:ea typeface="Roboto Mono"/>
                <a:cs typeface="Roboto Mono"/>
                <a:sym typeface="Roboto Mono"/>
              </a:rPr>
              <a:t>.getSessionId();</a:t>
            </a: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r>
              <a:rPr lang="en" sz="900">
                <a:solidFill>
                  <a:srgbClr val="37474F"/>
                </a:solidFill>
                <a:latin typeface="Roboto Mono"/>
                <a:ea typeface="Roboto Mono"/>
                <a:cs typeface="Roboto Mono"/>
                <a:sym typeface="Roboto Mono"/>
              </a:rPr>
              <a:t>    </a:t>
            </a:r>
            <a:r>
              <a:rPr lang="en" sz="900">
                <a:solidFill>
                  <a:srgbClr val="3F51B5"/>
                </a:solidFill>
                <a:latin typeface="Roboto Mono"/>
                <a:ea typeface="Roboto Mono"/>
                <a:cs typeface="Roboto Mono"/>
                <a:sym typeface="Roboto Mono"/>
              </a:rPr>
              <a:t>var</a:t>
            </a:r>
            <a:r>
              <a:rPr lang="en" sz="900">
                <a:solidFill>
                  <a:srgbClr val="37474F"/>
                </a:solidFill>
                <a:latin typeface="Roboto Mono"/>
                <a:ea typeface="Roboto Mono"/>
                <a:cs typeface="Roboto Mono"/>
                <a:sym typeface="Roboto Mono"/>
              </a:rPr>
              <a:t> users = </a:t>
            </a:r>
            <a:r>
              <a:rPr lang="en" sz="900">
                <a:solidFill>
                  <a:srgbClr val="3F51B5"/>
                </a:solidFill>
                <a:latin typeface="Roboto Mono"/>
                <a:ea typeface="Roboto Mono"/>
                <a:cs typeface="Roboto Mono"/>
                <a:sym typeface="Roboto Mono"/>
              </a:rPr>
              <a:t>this</a:t>
            </a:r>
            <a:r>
              <a:rPr lang="en" sz="900">
                <a:solidFill>
                  <a:srgbClr val="37474F"/>
                </a:solidFill>
                <a:latin typeface="Roboto Mono"/>
                <a:ea typeface="Roboto Mono"/>
                <a:cs typeface="Roboto Mono"/>
                <a:sym typeface="Roboto Mono"/>
              </a:rPr>
              <a:t>.getSessionUserIds().map((user_id) =&gt; (</a:t>
            </a: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r>
              <a:rPr lang="en" sz="900">
                <a:solidFill>
                  <a:srgbClr val="37474F"/>
                </a:solidFill>
                <a:latin typeface="Roboto Mono"/>
                <a:ea typeface="Roboto Mono"/>
                <a:cs typeface="Roboto Mono"/>
                <a:sym typeface="Roboto Mono"/>
              </a:rPr>
              <a:t>      &lt;li key={user_id}&gt;{</a:t>
            </a:r>
            <a:r>
              <a:rPr lang="en" sz="900">
                <a:solidFill>
                  <a:srgbClr val="9C27B0"/>
                </a:solidFill>
                <a:highlight>
                  <a:srgbClr val="FFFF00"/>
                </a:highlight>
                <a:latin typeface="Roboto Mono"/>
                <a:ea typeface="Roboto Mono"/>
                <a:cs typeface="Roboto Mono"/>
                <a:sym typeface="Roboto Mono"/>
              </a:rPr>
              <a:t>UserApi</a:t>
            </a:r>
            <a:r>
              <a:rPr lang="en" sz="900">
                <a:solidFill>
                  <a:srgbClr val="37474F"/>
                </a:solidFill>
                <a:highlight>
                  <a:srgbClr val="FFFF00"/>
                </a:highlight>
                <a:latin typeface="Roboto Mono"/>
                <a:ea typeface="Roboto Mono"/>
                <a:cs typeface="Roboto Mono"/>
                <a:sym typeface="Roboto Mono"/>
              </a:rPr>
              <a:t>.getName(user_id)</a:t>
            </a:r>
            <a:r>
              <a:rPr lang="en" sz="900">
                <a:solidFill>
                  <a:srgbClr val="37474F"/>
                </a:solidFill>
                <a:latin typeface="Roboto Mono"/>
                <a:ea typeface="Roboto Mono"/>
                <a:cs typeface="Roboto Mono"/>
                <a:sym typeface="Roboto Mono"/>
              </a:rPr>
              <a:t>}&lt;/li&gt;</a:t>
            </a: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r>
              <a:rPr lang="en" sz="900">
                <a:solidFill>
                  <a:srgbClr val="37474F"/>
                </a:solidFill>
                <a:latin typeface="Roboto Mono"/>
                <a:ea typeface="Roboto Mono"/>
                <a:cs typeface="Roboto Mono"/>
                <a:sym typeface="Roboto Mono"/>
              </a:rPr>
              <a:t>    ));</a:t>
            </a: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r>
              <a:rPr lang="en" sz="900">
                <a:solidFill>
                  <a:srgbClr val="37474F"/>
                </a:solidFill>
                <a:latin typeface="Roboto Mono"/>
                <a:ea typeface="Roboto Mono"/>
                <a:cs typeface="Roboto Mono"/>
                <a:sym typeface="Roboto Mono"/>
              </a:rPr>
              <a:t>    </a:t>
            </a:r>
            <a:r>
              <a:rPr lang="en" sz="900">
                <a:solidFill>
                  <a:srgbClr val="3F51B5"/>
                </a:solidFill>
                <a:latin typeface="Roboto Mono"/>
                <a:ea typeface="Roboto Mono"/>
                <a:cs typeface="Roboto Mono"/>
                <a:sym typeface="Roboto Mono"/>
              </a:rPr>
              <a:t>var</a:t>
            </a:r>
            <a:r>
              <a:rPr lang="en" sz="900">
                <a:solidFill>
                  <a:srgbClr val="37474F"/>
                </a:solidFill>
                <a:latin typeface="Roboto Mono"/>
                <a:ea typeface="Roboto Mono"/>
                <a:cs typeface="Roboto Mono"/>
                <a:sym typeface="Roboto Mono"/>
              </a:rPr>
              <a:t> creator = </a:t>
            </a:r>
            <a:r>
              <a:rPr lang="en" sz="900">
                <a:solidFill>
                  <a:srgbClr val="9C27B0"/>
                </a:solidFill>
                <a:highlight>
                  <a:srgbClr val="FFFF00"/>
                </a:highlight>
                <a:latin typeface="Roboto Mono"/>
                <a:ea typeface="Roboto Mono"/>
                <a:cs typeface="Roboto Mono"/>
                <a:sym typeface="Roboto Mono"/>
              </a:rPr>
              <a:t>UserApi</a:t>
            </a:r>
            <a:r>
              <a:rPr lang="en" sz="900">
                <a:solidFill>
                  <a:srgbClr val="37474F"/>
                </a:solidFill>
                <a:highlight>
                  <a:srgbClr val="FFFF00"/>
                </a:highlight>
                <a:latin typeface="Roboto Mono"/>
                <a:ea typeface="Roboto Mono"/>
                <a:cs typeface="Roboto Mono"/>
                <a:sym typeface="Roboto Mono"/>
              </a:rPr>
              <a:t>.getName(</a:t>
            </a:r>
            <a:r>
              <a:rPr lang="en" sz="900">
                <a:solidFill>
                  <a:srgbClr val="3F51B5"/>
                </a:solidFill>
                <a:highlight>
                  <a:srgbClr val="FFFF00"/>
                </a:highlight>
                <a:latin typeface="Roboto Mono"/>
                <a:ea typeface="Roboto Mono"/>
                <a:cs typeface="Roboto Mono"/>
                <a:sym typeface="Roboto Mono"/>
              </a:rPr>
              <a:t>this</a:t>
            </a:r>
            <a:r>
              <a:rPr lang="en" sz="900">
                <a:solidFill>
                  <a:srgbClr val="37474F"/>
                </a:solidFill>
                <a:highlight>
                  <a:srgbClr val="FFFF00"/>
                </a:highlight>
                <a:latin typeface="Roboto Mono"/>
                <a:ea typeface="Roboto Mono"/>
                <a:cs typeface="Roboto Mono"/>
                <a:sym typeface="Roboto Mono"/>
              </a:rPr>
              <a:t>.getSessionCreatorUserId())</a:t>
            </a:r>
            <a:r>
              <a:rPr lang="en" sz="900">
                <a:solidFill>
                  <a:srgbClr val="37474F"/>
                </a:solidFill>
                <a:latin typeface="Roboto Mono"/>
                <a:ea typeface="Roboto Mono"/>
                <a:cs typeface="Roboto Mono"/>
                <a:sym typeface="Roboto Mono"/>
              </a:rPr>
              <a:t>;</a:t>
            </a: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r>
              <a:rPr lang="en" sz="900">
                <a:solidFill>
                  <a:srgbClr val="37474F"/>
                </a:solidFill>
                <a:latin typeface="Roboto Mono"/>
                <a:ea typeface="Roboto Mono"/>
                <a:cs typeface="Roboto Mono"/>
                <a:sym typeface="Roboto Mono"/>
              </a:rPr>
              <a:t>    </a:t>
            </a:r>
            <a:r>
              <a:rPr lang="en" sz="900">
                <a:solidFill>
                  <a:srgbClr val="3F51B5"/>
                </a:solidFill>
                <a:latin typeface="Roboto Mono"/>
                <a:ea typeface="Roboto Mono"/>
                <a:cs typeface="Roboto Mono"/>
                <a:sym typeface="Roboto Mono"/>
              </a:rPr>
              <a:t>return</a:t>
            </a:r>
            <a:r>
              <a:rPr lang="en" sz="900">
                <a:solidFill>
                  <a:srgbClr val="37474F"/>
                </a:solidFill>
                <a:latin typeface="Roboto Mono"/>
                <a:ea typeface="Roboto Mono"/>
                <a:cs typeface="Roboto Mono"/>
                <a:sym typeface="Roboto Mono"/>
              </a:rPr>
              <a:t> (</a:t>
            </a: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r>
              <a:rPr lang="en" sz="900">
                <a:solidFill>
                  <a:srgbClr val="37474F"/>
                </a:solidFill>
                <a:latin typeface="Roboto Mono"/>
                <a:ea typeface="Roboto Mono"/>
                <a:cs typeface="Roboto Mono"/>
                <a:sym typeface="Roboto Mono"/>
              </a:rPr>
              <a:t>      </a:t>
            </a:r>
            <a:r>
              <a:rPr lang="en" sz="900">
                <a:solidFill>
                  <a:srgbClr val="388E3C"/>
                </a:solidFill>
                <a:latin typeface="Roboto Mono"/>
                <a:ea typeface="Roboto Mono"/>
                <a:cs typeface="Roboto Mono"/>
                <a:sym typeface="Roboto Mono"/>
              </a:rPr>
              <a:t>&lt;div&gt;</a:t>
            </a: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r>
              <a:rPr lang="en" sz="900">
                <a:solidFill>
                  <a:srgbClr val="37474F"/>
                </a:solidFill>
                <a:latin typeface="Roboto Mono"/>
                <a:ea typeface="Roboto Mono"/>
                <a:cs typeface="Roboto Mono"/>
                <a:sym typeface="Roboto Mono"/>
              </a:rPr>
              <a:t>        </a:t>
            </a:r>
            <a:r>
              <a:rPr lang="en" sz="900">
                <a:solidFill>
                  <a:srgbClr val="388E3C"/>
                </a:solidFill>
                <a:latin typeface="Roboto Mono"/>
                <a:ea typeface="Roboto Mono"/>
                <a:cs typeface="Roboto Mono"/>
                <a:sym typeface="Roboto Mono"/>
              </a:rPr>
              <a:t>&lt;p&gt;</a:t>
            </a:r>
            <a:r>
              <a:rPr lang="en" sz="900">
                <a:solidFill>
                  <a:srgbClr val="9C27B0"/>
                </a:solidFill>
                <a:latin typeface="Roboto Mono"/>
                <a:ea typeface="Roboto Mono"/>
                <a:cs typeface="Roboto Mono"/>
                <a:sym typeface="Roboto Mono"/>
              </a:rPr>
              <a:t>Session</a:t>
            </a:r>
            <a:r>
              <a:rPr lang="en" sz="900">
                <a:solidFill>
                  <a:srgbClr val="37474F"/>
                </a:solidFill>
                <a:latin typeface="Roboto Mono"/>
                <a:ea typeface="Roboto Mono"/>
                <a:cs typeface="Roboto Mono"/>
                <a:sym typeface="Roboto Mono"/>
              </a:rPr>
              <a:t> ID: {id}&lt;/p&gt;</a:t>
            </a: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r>
              <a:rPr lang="en" sz="900">
                <a:solidFill>
                  <a:srgbClr val="37474F"/>
                </a:solidFill>
                <a:latin typeface="Roboto Mono"/>
                <a:ea typeface="Roboto Mono"/>
                <a:cs typeface="Roboto Mono"/>
                <a:sym typeface="Roboto Mono"/>
              </a:rPr>
              <a:t>        </a:t>
            </a:r>
            <a:r>
              <a:rPr lang="en" sz="900">
                <a:solidFill>
                  <a:srgbClr val="388E3C"/>
                </a:solidFill>
                <a:latin typeface="Roboto Mono"/>
                <a:ea typeface="Roboto Mono"/>
                <a:cs typeface="Roboto Mono"/>
                <a:sym typeface="Roboto Mono"/>
              </a:rPr>
              <a:t>&lt;p&gt;</a:t>
            </a:r>
            <a:r>
              <a:rPr lang="en" sz="900">
                <a:solidFill>
                  <a:srgbClr val="9C27B0"/>
                </a:solidFill>
                <a:latin typeface="Roboto Mono"/>
                <a:ea typeface="Roboto Mono"/>
                <a:cs typeface="Roboto Mono"/>
                <a:sym typeface="Roboto Mono"/>
              </a:rPr>
              <a:t>Session</a:t>
            </a:r>
            <a:r>
              <a:rPr lang="en" sz="900">
                <a:solidFill>
                  <a:srgbClr val="37474F"/>
                </a:solidFill>
                <a:latin typeface="Roboto Mono"/>
                <a:ea typeface="Roboto Mono"/>
                <a:cs typeface="Roboto Mono"/>
                <a:sym typeface="Roboto Mono"/>
              </a:rPr>
              <a:t> creator: {creator}&lt;/p&gt;</a:t>
            </a: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r>
              <a:rPr lang="en" sz="900">
                <a:solidFill>
                  <a:srgbClr val="37474F"/>
                </a:solidFill>
                <a:latin typeface="Roboto Mono"/>
                <a:ea typeface="Roboto Mono"/>
                <a:cs typeface="Roboto Mono"/>
                <a:sym typeface="Roboto Mono"/>
              </a:rPr>
              <a:t>        </a:t>
            </a:r>
            <a:r>
              <a:rPr lang="en" sz="900">
                <a:solidFill>
                  <a:srgbClr val="388E3C"/>
                </a:solidFill>
                <a:latin typeface="Roboto Mono"/>
                <a:ea typeface="Roboto Mono"/>
                <a:cs typeface="Roboto Mono"/>
                <a:sym typeface="Roboto Mono"/>
              </a:rPr>
              <a:t>&lt;p&gt;</a:t>
            </a:r>
            <a:r>
              <a:rPr lang="en" sz="900">
                <a:solidFill>
                  <a:srgbClr val="9C27B0"/>
                </a:solidFill>
                <a:latin typeface="Roboto Mono"/>
                <a:ea typeface="Roboto Mono"/>
                <a:cs typeface="Roboto Mono"/>
                <a:sym typeface="Roboto Mono"/>
              </a:rPr>
              <a:t>Session</a:t>
            </a:r>
            <a:r>
              <a:rPr lang="en" sz="900">
                <a:solidFill>
                  <a:srgbClr val="37474F"/>
                </a:solidFill>
                <a:latin typeface="Roboto Mono"/>
                <a:ea typeface="Roboto Mono"/>
                <a:cs typeface="Roboto Mono"/>
                <a:sym typeface="Roboto Mono"/>
              </a:rPr>
              <a:t> users:&lt;/p&gt;</a:t>
            </a: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r>
              <a:rPr lang="en" sz="900">
                <a:solidFill>
                  <a:srgbClr val="37474F"/>
                </a:solidFill>
                <a:latin typeface="Roboto Mono"/>
                <a:ea typeface="Roboto Mono"/>
                <a:cs typeface="Roboto Mono"/>
                <a:sym typeface="Roboto Mono"/>
              </a:rPr>
              <a:t>        </a:t>
            </a:r>
            <a:r>
              <a:rPr lang="en" sz="900">
                <a:solidFill>
                  <a:srgbClr val="388E3C"/>
                </a:solidFill>
                <a:latin typeface="Roboto Mono"/>
                <a:ea typeface="Roboto Mono"/>
                <a:cs typeface="Roboto Mono"/>
                <a:sym typeface="Roboto Mono"/>
              </a:rPr>
              <a:t>&lt;ul&gt;</a:t>
            </a:r>
            <a:r>
              <a:rPr lang="en" sz="900">
                <a:solidFill>
                  <a:srgbClr val="37474F"/>
                </a:solidFill>
                <a:latin typeface="Roboto Mono"/>
                <a:ea typeface="Roboto Mono"/>
                <a:cs typeface="Roboto Mono"/>
                <a:sym typeface="Roboto Mono"/>
              </a:rPr>
              <a:t> {users} &lt;/ul&gt;</a:t>
            </a: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r>
              <a:rPr lang="en" sz="900">
                <a:solidFill>
                  <a:srgbClr val="37474F"/>
                </a:solidFill>
                <a:latin typeface="Roboto Mono"/>
                <a:ea typeface="Roboto Mono"/>
                <a:cs typeface="Roboto Mono"/>
                <a:sym typeface="Roboto Mono"/>
              </a:rPr>
              <a:t>      &lt;/div&gt;</a:t>
            </a: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r>
              <a:rPr lang="en" sz="900">
                <a:solidFill>
                  <a:srgbClr val="37474F"/>
                </a:solidFill>
                <a:latin typeface="Roboto Mono"/>
                <a:ea typeface="Roboto Mono"/>
                <a:cs typeface="Roboto Mono"/>
                <a:sym typeface="Roboto Mono"/>
              </a:rPr>
              <a:t>    );</a:t>
            </a: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r>
              <a:rPr lang="en" sz="900">
                <a:solidFill>
                  <a:srgbClr val="37474F"/>
                </a:solidFill>
                <a:latin typeface="Roboto Mono"/>
                <a:ea typeface="Roboto Mono"/>
                <a:cs typeface="Roboto Mono"/>
                <a:sym typeface="Roboto Mono"/>
              </a:rPr>
              <a:t>  }</a:t>
            </a:r>
            <a:endParaRPr sz="900">
              <a:solidFill>
                <a:srgbClr val="37474F"/>
              </a:solidFill>
              <a:latin typeface="Roboto Mono"/>
              <a:ea typeface="Roboto Mono"/>
              <a:cs typeface="Roboto Mono"/>
              <a:sym typeface="Roboto Mono"/>
            </a:endParaRPr>
          </a:p>
          <a:p>
            <a:pPr marL="0" lvl="0" indent="0" algn="l" rtl="0">
              <a:lnSpc>
                <a:spcPct val="150000"/>
              </a:lnSpc>
              <a:spcBef>
                <a:spcPts val="0"/>
              </a:spcBef>
              <a:spcAft>
                <a:spcPts val="0"/>
              </a:spcAft>
              <a:buNone/>
            </a:pPr>
            <a:r>
              <a:rPr lang="en" sz="900">
                <a:solidFill>
                  <a:srgbClr val="37474F"/>
                </a:solidFill>
                <a:latin typeface="Roboto Mono"/>
                <a:ea typeface="Roboto Mono"/>
                <a:cs typeface="Roboto Mono"/>
                <a:sym typeface="Roboto Mono"/>
              </a:rPr>
              <a:t>}</a:t>
            </a:r>
            <a:endParaRPr sz="1000">
              <a:solidFill>
                <a:srgbClr val="D73A49"/>
              </a:solidFill>
              <a:latin typeface="Consolas"/>
              <a:ea typeface="Consolas"/>
              <a:cs typeface="Consolas"/>
              <a:sym typeface="Consolas"/>
            </a:endParaRPr>
          </a:p>
        </p:txBody>
      </p:sp>
      <p:sp>
        <p:nvSpPr>
          <p:cNvPr id="370" name="Google Shape;370;p51"/>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UserApi</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2"/>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UserApi</a:t>
            </a:r>
            <a:endParaRPr/>
          </a:p>
        </p:txBody>
      </p:sp>
      <p:sp>
        <p:nvSpPr>
          <p:cNvPr id="376" name="Google Shape;376;p52"/>
          <p:cNvSpPr txBox="1">
            <a:spLocks noGrp="1"/>
          </p:cNvSpPr>
          <p:nvPr>
            <p:ph type="body" idx="1"/>
          </p:nvPr>
        </p:nvSpPr>
        <p:spPr>
          <a:xfrm>
            <a:off x="539500" y="1257300"/>
            <a:ext cx="8141700" cy="3319200"/>
          </a:xfrm>
          <a:prstGeom prst="rect">
            <a:avLst/>
          </a:prstGeom>
          <a:solidFill>
            <a:srgbClr val="F3F3F3"/>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152400" lvl="0" indent="0" algn="l" rtl="0">
              <a:lnSpc>
                <a:spcPct val="100000"/>
              </a:lnSpc>
              <a:spcBef>
                <a:spcPts val="0"/>
              </a:spcBef>
              <a:spcAft>
                <a:spcPts val="0"/>
              </a:spcAft>
              <a:buNone/>
            </a:pPr>
            <a:r>
              <a:rPr lang="en" sz="900">
                <a:solidFill>
                  <a:srgbClr val="3F51B5"/>
                </a:solidFill>
                <a:latin typeface="Roboto Mono"/>
                <a:ea typeface="Roboto Mono"/>
                <a:cs typeface="Roboto Mono"/>
                <a:sym typeface="Roboto Mono"/>
              </a:rPr>
              <a:t>import</a:t>
            </a:r>
            <a:r>
              <a:rPr lang="en" sz="900">
                <a:solidFill>
                  <a:srgbClr val="37474F"/>
                </a:solidFill>
                <a:latin typeface="Roboto Mono"/>
                <a:ea typeface="Roboto Mono"/>
                <a:cs typeface="Roboto Mono"/>
                <a:sym typeface="Roboto Mono"/>
              </a:rPr>
              <a:t> </a:t>
            </a:r>
            <a:r>
              <a:rPr lang="en" sz="900">
                <a:solidFill>
                  <a:srgbClr val="9C27B0"/>
                </a:solidFill>
                <a:latin typeface="Roboto Mono"/>
                <a:ea typeface="Roboto Mono"/>
                <a:cs typeface="Roboto Mono"/>
                <a:sym typeface="Roboto Mono"/>
              </a:rPr>
              <a:t>GameComponent</a:t>
            </a:r>
            <a:r>
              <a:rPr lang="en" sz="900">
                <a:solidFill>
                  <a:srgbClr val="37474F"/>
                </a:solidFill>
                <a:latin typeface="Roboto Mono"/>
                <a:ea typeface="Roboto Mono"/>
                <a:cs typeface="Roboto Mono"/>
                <a:sym typeface="Roboto Mono"/>
              </a:rPr>
              <a:t> </a:t>
            </a:r>
            <a:r>
              <a:rPr lang="en" sz="900">
                <a:solidFill>
                  <a:srgbClr val="3F51B5"/>
                </a:solidFill>
                <a:latin typeface="Roboto Mono"/>
                <a:ea typeface="Roboto Mono"/>
                <a:cs typeface="Roboto Mono"/>
                <a:sym typeface="Roboto Mono"/>
              </a:rPr>
              <a:t>from</a:t>
            </a:r>
            <a:r>
              <a:rPr lang="en" sz="900">
                <a:solidFill>
                  <a:srgbClr val="37474F"/>
                </a:solidFill>
                <a:latin typeface="Roboto Mono"/>
                <a:ea typeface="Roboto Mono"/>
                <a:cs typeface="Roboto Mono"/>
                <a:sym typeface="Roboto Mono"/>
              </a:rPr>
              <a:t> </a:t>
            </a:r>
            <a:r>
              <a:rPr lang="en" sz="900">
                <a:solidFill>
                  <a:srgbClr val="388E3C"/>
                </a:solidFill>
                <a:latin typeface="Roboto Mono"/>
                <a:ea typeface="Roboto Mono"/>
                <a:cs typeface="Roboto Mono"/>
                <a:sym typeface="Roboto Mono"/>
              </a:rPr>
              <a:t>'../../GameComponent.js'</a:t>
            </a:r>
            <a:r>
              <a:rPr lang="en" sz="900">
                <a:solidFill>
                  <a:srgbClr val="37474F"/>
                </a:solidFill>
                <a:latin typeface="Roboto Mono"/>
                <a:ea typeface="Roboto Mono"/>
                <a:cs typeface="Roboto Mono"/>
                <a:sym typeface="Roboto Mono"/>
              </a:rPr>
              <a:t>;</a:t>
            </a: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r>
              <a:rPr lang="en" sz="900">
                <a:solidFill>
                  <a:srgbClr val="3F51B5"/>
                </a:solidFill>
                <a:latin typeface="Roboto Mono"/>
                <a:ea typeface="Roboto Mono"/>
                <a:cs typeface="Roboto Mono"/>
                <a:sym typeface="Roboto Mono"/>
              </a:rPr>
              <a:t>import</a:t>
            </a:r>
            <a:r>
              <a:rPr lang="en" sz="900">
                <a:solidFill>
                  <a:srgbClr val="37474F"/>
                </a:solidFill>
                <a:latin typeface="Roboto Mono"/>
                <a:ea typeface="Roboto Mono"/>
                <a:cs typeface="Roboto Mono"/>
                <a:sym typeface="Roboto Mono"/>
              </a:rPr>
              <a:t> </a:t>
            </a:r>
            <a:r>
              <a:rPr lang="en" sz="900">
                <a:solidFill>
                  <a:srgbClr val="9C27B0"/>
                </a:solidFill>
                <a:latin typeface="Roboto Mono"/>
                <a:ea typeface="Roboto Mono"/>
                <a:cs typeface="Roboto Mono"/>
                <a:sym typeface="Roboto Mono"/>
              </a:rPr>
              <a:t>React</a:t>
            </a:r>
            <a:r>
              <a:rPr lang="en" sz="900">
                <a:solidFill>
                  <a:srgbClr val="37474F"/>
                </a:solidFill>
                <a:latin typeface="Roboto Mono"/>
                <a:ea typeface="Roboto Mono"/>
                <a:cs typeface="Roboto Mono"/>
                <a:sym typeface="Roboto Mono"/>
              </a:rPr>
              <a:t> </a:t>
            </a:r>
            <a:r>
              <a:rPr lang="en" sz="900">
                <a:solidFill>
                  <a:srgbClr val="3F51B5"/>
                </a:solidFill>
                <a:latin typeface="Roboto Mono"/>
                <a:ea typeface="Roboto Mono"/>
                <a:cs typeface="Roboto Mono"/>
                <a:sym typeface="Roboto Mono"/>
              </a:rPr>
              <a:t>from</a:t>
            </a:r>
            <a:r>
              <a:rPr lang="en" sz="900">
                <a:solidFill>
                  <a:srgbClr val="37474F"/>
                </a:solidFill>
                <a:latin typeface="Roboto Mono"/>
                <a:ea typeface="Roboto Mono"/>
                <a:cs typeface="Roboto Mono"/>
                <a:sym typeface="Roboto Mono"/>
              </a:rPr>
              <a:t> </a:t>
            </a:r>
            <a:r>
              <a:rPr lang="en" sz="900">
                <a:solidFill>
                  <a:srgbClr val="388E3C"/>
                </a:solidFill>
                <a:latin typeface="Roboto Mono"/>
                <a:ea typeface="Roboto Mono"/>
                <a:cs typeface="Roboto Mono"/>
                <a:sym typeface="Roboto Mono"/>
              </a:rPr>
              <a:t>'react'</a:t>
            </a:r>
            <a:r>
              <a:rPr lang="en" sz="900">
                <a:solidFill>
                  <a:srgbClr val="37474F"/>
                </a:solidFill>
                <a:latin typeface="Roboto Mono"/>
                <a:ea typeface="Roboto Mono"/>
                <a:cs typeface="Roboto Mono"/>
                <a:sym typeface="Roboto Mono"/>
              </a:rPr>
              <a:t>;</a:t>
            </a: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r>
              <a:rPr lang="en" sz="900">
                <a:solidFill>
                  <a:srgbClr val="3F51B5"/>
                </a:solidFill>
                <a:highlight>
                  <a:srgbClr val="FFFF00"/>
                </a:highlight>
                <a:latin typeface="Roboto Mono"/>
                <a:ea typeface="Roboto Mono"/>
                <a:cs typeface="Roboto Mono"/>
                <a:sym typeface="Roboto Mono"/>
              </a:rPr>
              <a:t>import</a:t>
            </a:r>
            <a:r>
              <a:rPr lang="en" sz="900">
                <a:solidFill>
                  <a:srgbClr val="37474F"/>
                </a:solidFill>
                <a:highlight>
                  <a:srgbClr val="FFFF00"/>
                </a:highlight>
                <a:latin typeface="Roboto Mono"/>
                <a:ea typeface="Roboto Mono"/>
                <a:cs typeface="Roboto Mono"/>
                <a:sym typeface="Roboto Mono"/>
              </a:rPr>
              <a:t> </a:t>
            </a:r>
            <a:r>
              <a:rPr lang="en" sz="900">
                <a:solidFill>
                  <a:srgbClr val="9C27B0"/>
                </a:solidFill>
                <a:highlight>
                  <a:srgbClr val="FFFF00"/>
                </a:highlight>
                <a:latin typeface="Roboto Mono"/>
                <a:ea typeface="Roboto Mono"/>
                <a:cs typeface="Roboto Mono"/>
                <a:sym typeface="Roboto Mono"/>
              </a:rPr>
              <a:t>UserApi</a:t>
            </a:r>
            <a:r>
              <a:rPr lang="en" sz="900">
                <a:solidFill>
                  <a:srgbClr val="37474F"/>
                </a:solidFill>
                <a:highlight>
                  <a:srgbClr val="FFFF00"/>
                </a:highlight>
                <a:latin typeface="Roboto Mono"/>
                <a:ea typeface="Roboto Mono"/>
                <a:cs typeface="Roboto Mono"/>
                <a:sym typeface="Roboto Mono"/>
              </a:rPr>
              <a:t> </a:t>
            </a:r>
            <a:r>
              <a:rPr lang="en" sz="900">
                <a:solidFill>
                  <a:srgbClr val="3F51B5"/>
                </a:solidFill>
                <a:highlight>
                  <a:srgbClr val="FFFF00"/>
                </a:highlight>
                <a:latin typeface="Roboto Mono"/>
                <a:ea typeface="Roboto Mono"/>
                <a:cs typeface="Roboto Mono"/>
                <a:sym typeface="Roboto Mono"/>
              </a:rPr>
              <a:t>from</a:t>
            </a:r>
            <a:r>
              <a:rPr lang="en" sz="900">
                <a:solidFill>
                  <a:srgbClr val="37474F"/>
                </a:solidFill>
                <a:highlight>
                  <a:srgbClr val="FFFF00"/>
                </a:highlight>
                <a:latin typeface="Roboto Mono"/>
                <a:ea typeface="Roboto Mono"/>
                <a:cs typeface="Roboto Mono"/>
                <a:sym typeface="Roboto Mono"/>
              </a:rPr>
              <a:t> </a:t>
            </a:r>
            <a:r>
              <a:rPr lang="en" sz="900">
                <a:solidFill>
                  <a:srgbClr val="388E3C"/>
                </a:solidFill>
                <a:highlight>
                  <a:srgbClr val="FFFF00"/>
                </a:highlight>
                <a:latin typeface="Roboto Mono"/>
                <a:ea typeface="Roboto Mono"/>
                <a:cs typeface="Roboto Mono"/>
                <a:sym typeface="Roboto Mono"/>
              </a:rPr>
              <a:t>'../../UserApi.js'</a:t>
            </a:r>
            <a:r>
              <a:rPr lang="en" sz="900">
                <a:solidFill>
                  <a:srgbClr val="37474F"/>
                </a:solidFill>
                <a:highlight>
                  <a:srgbClr val="FFFF00"/>
                </a:highlight>
                <a:latin typeface="Roboto Mono"/>
                <a:ea typeface="Roboto Mono"/>
                <a:cs typeface="Roboto Mono"/>
                <a:sym typeface="Roboto Mono"/>
              </a:rPr>
              <a:t>;</a:t>
            </a:r>
            <a:endParaRPr sz="900">
              <a:solidFill>
                <a:srgbClr val="37474F"/>
              </a:solidFill>
              <a:highlight>
                <a:srgbClr val="FFFF00"/>
              </a:highlight>
              <a:latin typeface="Roboto Mono"/>
              <a:ea typeface="Roboto Mono"/>
              <a:cs typeface="Roboto Mono"/>
              <a:sym typeface="Roboto Mono"/>
            </a:endParaRPr>
          </a:p>
          <a:p>
            <a:pPr marL="0" marR="152400" lvl="0" indent="0" algn="l" rtl="0">
              <a:lnSpc>
                <a:spcPct val="100000"/>
              </a:lnSpc>
              <a:spcBef>
                <a:spcPts val="0"/>
              </a:spcBef>
              <a:spcAft>
                <a:spcPts val="0"/>
              </a:spcAft>
              <a:buNone/>
            </a:pP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r>
              <a:rPr lang="en" sz="900">
                <a:solidFill>
                  <a:srgbClr val="3F51B5"/>
                </a:solidFill>
                <a:latin typeface="Roboto Mono"/>
                <a:ea typeface="Roboto Mono"/>
                <a:cs typeface="Roboto Mono"/>
                <a:sym typeface="Roboto Mono"/>
              </a:rPr>
              <a:t>export</a:t>
            </a:r>
            <a:r>
              <a:rPr lang="en" sz="900">
                <a:solidFill>
                  <a:srgbClr val="37474F"/>
                </a:solidFill>
                <a:latin typeface="Roboto Mono"/>
                <a:ea typeface="Roboto Mono"/>
                <a:cs typeface="Roboto Mono"/>
                <a:sym typeface="Roboto Mono"/>
              </a:rPr>
              <a:t> </a:t>
            </a:r>
            <a:r>
              <a:rPr lang="en" sz="900">
                <a:solidFill>
                  <a:srgbClr val="3F51B5"/>
                </a:solidFill>
                <a:latin typeface="Roboto Mono"/>
                <a:ea typeface="Roboto Mono"/>
                <a:cs typeface="Roboto Mono"/>
                <a:sym typeface="Roboto Mono"/>
              </a:rPr>
              <a:t>default</a:t>
            </a:r>
            <a:r>
              <a:rPr lang="en" sz="900">
                <a:solidFill>
                  <a:srgbClr val="37474F"/>
                </a:solidFill>
                <a:latin typeface="Roboto Mono"/>
                <a:ea typeface="Roboto Mono"/>
                <a:cs typeface="Roboto Mono"/>
                <a:sym typeface="Roboto Mono"/>
              </a:rPr>
              <a:t> </a:t>
            </a:r>
            <a:r>
              <a:rPr lang="en" sz="900">
                <a:solidFill>
                  <a:srgbClr val="3F51B5"/>
                </a:solidFill>
                <a:latin typeface="Roboto Mono"/>
                <a:ea typeface="Roboto Mono"/>
                <a:cs typeface="Roboto Mono"/>
                <a:sym typeface="Roboto Mono"/>
              </a:rPr>
              <a:t>class</a:t>
            </a:r>
            <a:r>
              <a:rPr lang="en" sz="900">
                <a:solidFill>
                  <a:srgbClr val="37474F"/>
                </a:solidFill>
                <a:latin typeface="Roboto Mono"/>
                <a:ea typeface="Roboto Mono"/>
                <a:cs typeface="Roboto Mono"/>
                <a:sym typeface="Roboto Mono"/>
              </a:rPr>
              <a:t> </a:t>
            </a:r>
            <a:r>
              <a:rPr lang="en" sz="900">
                <a:solidFill>
                  <a:srgbClr val="9C27B0"/>
                </a:solidFill>
                <a:latin typeface="Roboto Mono"/>
                <a:ea typeface="Roboto Mono"/>
                <a:cs typeface="Roboto Mono"/>
                <a:sym typeface="Roboto Mono"/>
              </a:rPr>
              <a:t>TicTacToe</a:t>
            </a:r>
            <a:r>
              <a:rPr lang="en" sz="900">
                <a:solidFill>
                  <a:srgbClr val="37474F"/>
                </a:solidFill>
                <a:latin typeface="Roboto Mono"/>
                <a:ea typeface="Roboto Mono"/>
                <a:cs typeface="Roboto Mono"/>
                <a:sym typeface="Roboto Mono"/>
              </a:rPr>
              <a:t> </a:t>
            </a:r>
            <a:r>
              <a:rPr lang="en" sz="900">
                <a:solidFill>
                  <a:srgbClr val="3F51B5"/>
                </a:solidFill>
                <a:latin typeface="Roboto Mono"/>
                <a:ea typeface="Roboto Mono"/>
                <a:cs typeface="Roboto Mono"/>
                <a:sym typeface="Roboto Mono"/>
              </a:rPr>
              <a:t>extends</a:t>
            </a:r>
            <a:r>
              <a:rPr lang="en" sz="900">
                <a:solidFill>
                  <a:srgbClr val="37474F"/>
                </a:solidFill>
                <a:latin typeface="Roboto Mono"/>
                <a:ea typeface="Roboto Mono"/>
                <a:cs typeface="Roboto Mono"/>
                <a:sym typeface="Roboto Mono"/>
              </a:rPr>
              <a:t> </a:t>
            </a:r>
            <a:r>
              <a:rPr lang="en" sz="900">
                <a:solidFill>
                  <a:srgbClr val="9C27B0"/>
                </a:solidFill>
                <a:latin typeface="Roboto Mono"/>
                <a:ea typeface="Roboto Mono"/>
                <a:cs typeface="Roboto Mono"/>
                <a:sym typeface="Roboto Mono"/>
              </a:rPr>
              <a:t>GameComponent</a:t>
            </a:r>
            <a:r>
              <a:rPr lang="en" sz="900">
                <a:solidFill>
                  <a:srgbClr val="37474F"/>
                </a:solidFill>
                <a:latin typeface="Roboto Mono"/>
                <a:ea typeface="Roboto Mono"/>
                <a:cs typeface="Roboto Mono"/>
                <a:sym typeface="Roboto Mono"/>
              </a:rPr>
              <a:t> {</a:t>
            </a: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r>
              <a:rPr lang="en" sz="900">
                <a:solidFill>
                  <a:srgbClr val="37474F"/>
                </a:solidFill>
                <a:latin typeface="Roboto Mono"/>
                <a:ea typeface="Roboto Mono"/>
                <a:cs typeface="Roboto Mono"/>
                <a:sym typeface="Roboto Mono"/>
              </a:rPr>
              <a:t>  render() {</a:t>
            </a: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r>
              <a:rPr lang="en" sz="900">
                <a:solidFill>
                  <a:srgbClr val="37474F"/>
                </a:solidFill>
                <a:latin typeface="Roboto Mono"/>
                <a:ea typeface="Roboto Mono"/>
                <a:cs typeface="Roboto Mono"/>
                <a:sym typeface="Roboto Mono"/>
              </a:rPr>
              <a:t>    </a:t>
            </a:r>
            <a:r>
              <a:rPr lang="en" sz="900">
                <a:solidFill>
                  <a:srgbClr val="3F51B5"/>
                </a:solidFill>
                <a:latin typeface="Roboto Mono"/>
                <a:ea typeface="Roboto Mono"/>
                <a:cs typeface="Roboto Mono"/>
                <a:sym typeface="Roboto Mono"/>
              </a:rPr>
              <a:t>var</a:t>
            </a:r>
            <a:r>
              <a:rPr lang="en" sz="900">
                <a:solidFill>
                  <a:srgbClr val="37474F"/>
                </a:solidFill>
                <a:latin typeface="Roboto Mono"/>
                <a:ea typeface="Roboto Mono"/>
                <a:cs typeface="Roboto Mono"/>
                <a:sym typeface="Roboto Mono"/>
              </a:rPr>
              <a:t> id = </a:t>
            </a:r>
            <a:r>
              <a:rPr lang="en" sz="900">
                <a:solidFill>
                  <a:srgbClr val="3F51B5"/>
                </a:solidFill>
                <a:latin typeface="Roboto Mono"/>
                <a:ea typeface="Roboto Mono"/>
                <a:cs typeface="Roboto Mono"/>
                <a:sym typeface="Roboto Mono"/>
              </a:rPr>
              <a:t>this</a:t>
            </a:r>
            <a:r>
              <a:rPr lang="en" sz="900">
                <a:solidFill>
                  <a:srgbClr val="37474F"/>
                </a:solidFill>
                <a:latin typeface="Roboto Mono"/>
                <a:ea typeface="Roboto Mono"/>
                <a:cs typeface="Roboto Mono"/>
                <a:sym typeface="Roboto Mono"/>
              </a:rPr>
              <a:t>.getSessionId();</a:t>
            </a: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r>
              <a:rPr lang="en" sz="900">
                <a:solidFill>
                  <a:srgbClr val="37474F"/>
                </a:solidFill>
                <a:latin typeface="Roboto Mono"/>
                <a:ea typeface="Roboto Mono"/>
                <a:cs typeface="Roboto Mono"/>
                <a:sym typeface="Roboto Mono"/>
              </a:rPr>
              <a:t>    </a:t>
            </a:r>
            <a:r>
              <a:rPr lang="en" sz="900">
                <a:solidFill>
                  <a:srgbClr val="3F51B5"/>
                </a:solidFill>
                <a:latin typeface="Roboto Mono"/>
                <a:ea typeface="Roboto Mono"/>
                <a:cs typeface="Roboto Mono"/>
                <a:sym typeface="Roboto Mono"/>
              </a:rPr>
              <a:t>var</a:t>
            </a:r>
            <a:r>
              <a:rPr lang="en" sz="900">
                <a:solidFill>
                  <a:srgbClr val="37474F"/>
                </a:solidFill>
                <a:latin typeface="Roboto Mono"/>
                <a:ea typeface="Roboto Mono"/>
                <a:cs typeface="Roboto Mono"/>
                <a:sym typeface="Roboto Mono"/>
              </a:rPr>
              <a:t> users = </a:t>
            </a:r>
            <a:r>
              <a:rPr lang="en" sz="900">
                <a:solidFill>
                  <a:srgbClr val="3F51B5"/>
                </a:solidFill>
                <a:latin typeface="Roboto Mono"/>
                <a:ea typeface="Roboto Mono"/>
                <a:cs typeface="Roboto Mono"/>
                <a:sym typeface="Roboto Mono"/>
              </a:rPr>
              <a:t>this</a:t>
            </a:r>
            <a:r>
              <a:rPr lang="en" sz="900">
                <a:solidFill>
                  <a:srgbClr val="37474F"/>
                </a:solidFill>
                <a:latin typeface="Roboto Mono"/>
                <a:ea typeface="Roboto Mono"/>
                <a:cs typeface="Roboto Mono"/>
                <a:sym typeface="Roboto Mono"/>
              </a:rPr>
              <a:t>.getSessionUserIds().map((user_id) =&gt; (</a:t>
            </a: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r>
              <a:rPr lang="en" sz="900">
                <a:solidFill>
                  <a:srgbClr val="37474F"/>
                </a:solidFill>
                <a:latin typeface="Roboto Mono"/>
                <a:ea typeface="Roboto Mono"/>
                <a:cs typeface="Roboto Mono"/>
                <a:sym typeface="Roboto Mono"/>
              </a:rPr>
              <a:t>      &lt;li key={user_id}&gt;{</a:t>
            </a:r>
            <a:r>
              <a:rPr lang="en" sz="900">
                <a:solidFill>
                  <a:srgbClr val="9C27B0"/>
                </a:solidFill>
                <a:highlight>
                  <a:srgbClr val="FFFF00"/>
                </a:highlight>
                <a:latin typeface="Roboto Mono"/>
                <a:ea typeface="Roboto Mono"/>
                <a:cs typeface="Roboto Mono"/>
                <a:sym typeface="Roboto Mono"/>
              </a:rPr>
              <a:t>UserApi</a:t>
            </a:r>
            <a:r>
              <a:rPr lang="en" sz="900">
                <a:solidFill>
                  <a:srgbClr val="37474F"/>
                </a:solidFill>
                <a:highlight>
                  <a:srgbClr val="FFFF00"/>
                </a:highlight>
                <a:latin typeface="Roboto Mono"/>
                <a:ea typeface="Roboto Mono"/>
                <a:cs typeface="Roboto Mono"/>
                <a:sym typeface="Roboto Mono"/>
              </a:rPr>
              <a:t>.getName(user_id)</a:t>
            </a:r>
            <a:r>
              <a:rPr lang="en" sz="900">
                <a:solidFill>
                  <a:srgbClr val="37474F"/>
                </a:solidFill>
                <a:latin typeface="Roboto Mono"/>
                <a:ea typeface="Roboto Mono"/>
                <a:cs typeface="Roboto Mono"/>
                <a:sym typeface="Roboto Mono"/>
              </a:rPr>
              <a:t>}&lt;/li&gt;</a:t>
            </a: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r>
              <a:rPr lang="en" sz="900">
                <a:solidFill>
                  <a:srgbClr val="37474F"/>
                </a:solidFill>
                <a:latin typeface="Roboto Mono"/>
                <a:ea typeface="Roboto Mono"/>
                <a:cs typeface="Roboto Mono"/>
                <a:sym typeface="Roboto Mono"/>
              </a:rPr>
              <a:t>    ));</a:t>
            </a: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r>
              <a:rPr lang="en" sz="900">
                <a:solidFill>
                  <a:srgbClr val="37474F"/>
                </a:solidFill>
                <a:latin typeface="Roboto Mono"/>
                <a:ea typeface="Roboto Mono"/>
                <a:cs typeface="Roboto Mono"/>
                <a:sym typeface="Roboto Mono"/>
              </a:rPr>
              <a:t>    </a:t>
            </a:r>
            <a:r>
              <a:rPr lang="en" sz="900">
                <a:solidFill>
                  <a:srgbClr val="3F51B5"/>
                </a:solidFill>
                <a:latin typeface="Roboto Mono"/>
                <a:ea typeface="Roboto Mono"/>
                <a:cs typeface="Roboto Mono"/>
                <a:sym typeface="Roboto Mono"/>
              </a:rPr>
              <a:t>var</a:t>
            </a:r>
            <a:r>
              <a:rPr lang="en" sz="900">
                <a:solidFill>
                  <a:srgbClr val="37474F"/>
                </a:solidFill>
                <a:latin typeface="Roboto Mono"/>
                <a:ea typeface="Roboto Mono"/>
                <a:cs typeface="Roboto Mono"/>
                <a:sym typeface="Roboto Mono"/>
              </a:rPr>
              <a:t> creator = </a:t>
            </a:r>
            <a:r>
              <a:rPr lang="en" sz="900">
                <a:solidFill>
                  <a:srgbClr val="9C27B0"/>
                </a:solidFill>
                <a:highlight>
                  <a:srgbClr val="FFFF00"/>
                </a:highlight>
                <a:latin typeface="Roboto Mono"/>
                <a:ea typeface="Roboto Mono"/>
                <a:cs typeface="Roboto Mono"/>
                <a:sym typeface="Roboto Mono"/>
              </a:rPr>
              <a:t>UserApi</a:t>
            </a:r>
            <a:r>
              <a:rPr lang="en" sz="900">
                <a:solidFill>
                  <a:srgbClr val="37474F"/>
                </a:solidFill>
                <a:highlight>
                  <a:srgbClr val="FFFF00"/>
                </a:highlight>
                <a:latin typeface="Roboto Mono"/>
                <a:ea typeface="Roboto Mono"/>
                <a:cs typeface="Roboto Mono"/>
                <a:sym typeface="Roboto Mono"/>
              </a:rPr>
              <a:t>.getName(</a:t>
            </a:r>
            <a:r>
              <a:rPr lang="en" sz="900">
                <a:solidFill>
                  <a:srgbClr val="3F51B5"/>
                </a:solidFill>
                <a:highlight>
                  <a:srgbClr val="FFFF00"/>
                </a:highlight>
                <a:latin typeface="Roboto Mono"/>
                <a:ea typeface="Roboto Mono"/>
                <a:cs typeface="Roboto Mono"/>
                <a:sym typeface="Roboto Mono"/>
              </a:rPr>
              <a:t>this</a:t>
            </a:r>
            <a:r>
              <a:rPr lang="en" sz="900">
                <a:solidFill>
                  <a:srgbClr val="37474F"/>
                </a:solidFill>
                <a:highlight>
                  <a:srgbClr val="FFFF00"/>
                </a:highlight>
                <a:latin typeface="Roboto Mono"/>
                <a:ea typeface="Roboto Mono"/>
                <a:cs typeface="Roboto Mono"/>
                <a:sym typeface="Roboto Mono"/>
              </a:rPr>
              <a:t>.getSessionCreatorUserId())</a:t>
            </a:r>
            <a:r>
              <a:rPr lang="en" sz="900">
                <a:solidFill>
                  <a:srgbClr val="37474F"/>
                </a:solidFill>
                <a:latin typeface="Roboto Mono"/>
                <a:ea typeface="Roboto Mono"/>
                <a:cs typeface="Roboto Mono"/>
                <a:sym typeface="Roboto Mono"/>
              </a:rPr>
              <a:t>;</a:t>
            </a: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r>
              <a:rPr lang="en" sz="900">
                <a:solidFill>
                  <a:srgbClr val="37474F"/>
                </a:solidFill>
                <a:latin typeface="Roboto Mono"/>
                <a:ea typeface="Roboto Mono"/>
                <a:cs typeface="Roboto Mono"/>
                <a:sym typeface="Roboto Mono"/>
              </a:rPr>
              <a:t>    </a:t>
            </a:r>
            <a:r>
              <a:rPr lang="en" sz="900">
                <a:solidFill>
                  <a:srgbClr val="3F51B5"/>
                </a:solidFill>
                <a:latin typeface="Roboto Mono"/>
                <a:ea typeface="Roboto Mono"/>
                <a:cs typeface="Roboto Mono"/>
                <a:sym typeface="Roboto Mono"/>
              </a:rPr>
              <a:t>return</a:t>
            </a:r>
            <a:r>
              <a:rPr lang="en" sz="900">
                <a:solidFill>
                  <a:srgbClr val="37474F"/>
                </a:solidFill>
                <a:latin typeface="Roboto Mono"/>
                <a:ea typeface="Roboto Mono"/>
                <a:cs typeface="Roboto Mono"/>
                <a:sym typeface="Roboto Mono"/>
              </a:rPr>
              <a:t> (</a:t>
            </a: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r>
              <a:rPr lang="en" sz="900">
                <a:solidFill>
                  <a:srgbClr val="37474F"/>
                </a:solidFill>
                <a:latin typeface="Roboto Mono"/>
                <a:ea typeface="Roboto Mono"/>
                <a:cs typeface="Roboto Mono"/>
                <a:sym typeface="Roboto Mono"/>
              </a:rPr>
              <a:t>      </a:t>
            </a:r>
            <a:r>
              <a:rPr lang="en" sz="900">
                <a:solidFill>
                  <a:srgbClr val="388E3C"/>
                </a:solidFill>
                <a:latin typeface="Roboto Mono"/>
                <a:ea typeface="Roboto Mono"/>
                <a:cs typeface="Roboto Mono"/>
                <a:sym typeface="Roboto Mono"/>
              </a:rPr>
              <a:t>&lt;div&gt;</a:t>
            </a: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r>
              <a:rPr lang="en" sz="900">
                <a:solidFill>
                  <a:srgbClr val="37474F"/>
                </a:solidFill>
                <a:latin typeface="Roboto Mono"/>
                <a:ea typeface="Roboto Mono"/>
                <a:cs typeface="Roboto Mono"/>
                <a:sym typeface="Roboto Mono"/>
              </a:rPr>
              <a:t>        </a:t>
            </a:r>
            <a:r>
              <a:rPr lang="en" sz="900">
                <a:solidFill>
                  <a:srgbClr val="388E3C"/>
                </a:solidFill>
                <a:latin typeface="Roboto Mono"/>
                <a:ea typeface="Roboto Mono"/>
                <a:cs typeface="Roboto Mono"/>
                <a:sym typeface="Roboto Mono"/>
              </a:rPr>
              <a:t>&lt;p&gt;</a:t>
            </a:r>
            <a:r>
              <a:rPr lang="en" sz="900">
                <a:solidFill>
                  <a:srgbClr val="9C27B0"/>
                </a:solidFill>
                <a:latin typeface="Roboto Mono"/>
                <a:ea typeface="Roboto Mono"/>
                <a:cs typeface="Roboto Mono"/>
                <a:sym typeface="Roboto Mono"/>
              </a:rPr>
              <a:t>Session</a:t>
            </a:r>
            <a:r>
              <a:rPr lang="en" sz="900">
                <a:solidFill>
                  <a:srgbClr val="37474F"/>
                </a:solidFill>
                <a:latin typeface="Roboto Mono"/>
                <a:ea typeface="Roboto Mono"/>
                <a:cs typeface="Roboto Mono"/>
                <a:sym typeface="Roboto Mono"/>
              </a:rPr>
              <a:t> ID: {id}&lt;/p&gt;</a:t>
            </a: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r>
              <a:rPr lang="en" sz="900">
                <a:solidFill>
                  <a:srgbClr val="37474F"/>
                </a:solidFill>
                <a:latin typeface="Roboto Mono"/>
                <a:ea typeface="Roboto Mono"/>
                <a:cs typeface="Roboto Mono"/>
                <a:sym typeface="Roboto Mono"/>
              </a:rPr>
              <a:t>        </a:t>
            </a:r>
            <a:r>
              <a:rPr lang="en" sz="900">
                <a:solidFill>
                  <a:srgbClr val="388E3C"/>
                </a:solidFill>
                <a:latin typeface="Roboto Mono"/>
                <a:ea typeface="Roboto Mono"/>
                <a:cs typeface="Roboto Mono"/>
                <a:sym typeface="Roboto Mono"/>
              </a:rPr>
              <a:t>&lt;p&gt;</a:t>
            </a:r>
            <a:r>
              <a:rPr lang="en" sz="900">
                <a:solidFill>
                  <a:srgbClr val="9C27B0"/>
                </a:solidFill>
                <a:latin typeface="Roboto Mono"/>
                <a:ea typeface="Roboto Mono"/>
                <a:cs typeface="Roboto Mono"/>
                <a:sym typeface="Roboto Mono"/>
              </a:rPr>
              <a:t>Session</a:t>
            </a:r>
            <a:r>
              <a:rPr lang="en" sz="900">
                <a:solidFill>
                  <a:srgbClr val="37474F"/>
                </a:solidFill>
                <a:latin typeface="Roboto Mono"/>
                <a:ea typeface="Roboto Mono"/>
                <a:cs typeface="Roboto Mono"/>
                <a:sym typeface="Roboto Mono"/>
              </a:rPr>
              <a:t> creator: {creator}&lt;/p&gt;</a:t>
            </a: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r>
              <a:rPr lang="en" sz="900">
                <a:solidFill>
                  <a:srgbClr val="37474F"/>
                </a:solidFill>
                <a:latin typeface="Roboto Mono"/>
                <a:ea typeface="Roboto Mono"/>
                <a:cs typeface="Roboto Mono"/>
                <a:sym typeface="Roboto Mono"/>
              </a:rPr>
              <a:t>        </a:t>
            </a:r>
            <a:r>
              <a:rPr lang="en" sz="900">
                <a:solidFill>
                  <a:srgbClr val="388E3C"/>
                </a:solidFill>
                <a:latin typeface="Roboto Mono"/>
                <a:ea typeface="Roboto Mono"/>
                <a:cs typeface="Roboto Mono"/>
                <a:sym typeface="Roboto Mono"/>
              </a:rPr>
              <a:t>&lt;p&gt;</a:t>
            </a:r>
            <a:r>
              <a:rPr lang="en" sz="900">
                <a:solidFill>
                  <a:srgbClr val="9C27B0"/>
                </a:solidFill>
                <a:latin typeface="Roboto Mono"/>
                <a:ea typeface="Roboto Mono"/>
                <a:cs typeface="Roboto Mono"/>
                <a:sym typeface="Roboto Mono"/>
              </a:rPr>
              <a:t>Session</a:t>
            </a:r>
            <a:r>
              <a:rPr lang="en" sz="900">
                <a:solidFill>
                  <a:srgbClr val="37474F"/>
                </a:solidFill>
                <a:latin typeface="Roboto Mono"/>
                <a:ea typeface="Roboto Mono"/>
                <a:cs typeface="Roboto Mono"/>
                <a:sym typeface="Roboto Mono"/>
              </a:rPr>
              <a:t> users:&lt;/p&gt;</a:t>
            </a: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r>
              <a:rPr lang="en" sz="900">
                <a:solidFill>
                  <a:srgbClr val="37474F"/>
                </a:solidFill>
                <a:latin typeface="Roboto Mono"/>
                <a:ea typeface="Roboto Mono"/>
                <a:cs typeface="Roboto Mono"/>
                <a:sym typeface="Roboto Mono"/>
              </a:rPr>
              <a:t>        </a:t>
            </a:r>
            <a:r>
              <a:rPr lang="en" sz="900">
                <a:solidFill>
                  <a:srgbClr val="388E3C"/>
                </a:solidFill>
                <a:latin typeface="Roboto Mono"/>
                <a:ea typeface="Roboto Mono"/>
                <a:cs typeface="Roboto Mono"/>
                <a:sym typeface="Roboto Mono"/>
              </a:rPr>
              <a:t>&lt;ul&gt;</a:t>
            </a:r>
            <a:r>
              <a:rPr lang="en" sz="900">
                <a:solidFill>
                  <a:srgbClr val="37474F"/>
                </a:solidFill>
                <a:latin typeface="Roboto Mono"/>
                <a:ea typeface="Roboto Mono"/>
                <a:cs typeface="Roboto Mono"/>
                <a:sym typeface="Roboto Mono"/>
              </a:rPr>
              <a:t> {users} &lt;/ul&gt;</a:t>
            </a: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r>
              <a:rPr lang="en" sz="900">
                <a:solidFill>
                  <a:srgbClr val="37474F"/>
                </a:solidFill>
                <a:latin typeface="Roboto Mono"/>
                <a:ea typeface="Roboto Mono"/>
                <a:cs typeface="Roboto Mono"/>
                <a:sym typeface="Roboto Mono"/>
              </a:rPr>
              <a:t>      &lt;/div&gt;</a:t>
            </a: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r>
              <a:rPr lang="en" sz="900">
                <a:solidFill>
                  <a:srgbClr val="37474F"/>
                </a:solidFill>
                <a:latin typeface="Roboto Mono"/>
                <a:ea typeface="Roboto Mono"/>
                <a:cs typeface="Roboto Mono"/>
                <a:sym typeface="Roboto Mono"/>
              </a:rPr>
              <a:t>    );</a:t>
            </a:r>
            <a:endParaRPr sz="900">
              <a:solidFill>
                <a:srgbClr val="37474F"/>
              </a:solidFill>
              <a:latin typeface="Roboto Mono"/>
              <a:ea typeface="Roboto Mono"/>
              <a:cs typeface="Roboto Mono"/>
              <a:sym typeface="Roboto Mono"/>
            </a:endParaRPr>
          </a:p>
          <a:p>
            <a:pPr marL="0" marR="152400" lvl="0" indent="0" algn="l" rtl="0">
              <a:lnSpc>
                <a:spcPct val="100000"/>
              </a:lnSpc>
              <a:spcBef>
                <a:spcPts val="0"/>
              </a:spcBef>
              <a:spcAft>
                <a:spcPts val="0"/>
              </a:spcAft>
              <a:buNone/>
            </a:pPr>
            <a:r>
              <a:rPr lang="en" sz="900">
                <a:solidFill>
                  <a:srgbClr val="37474F"/>
                </a:solidFill>
                <a:latin typeface="Roboto Mono"/>
                <a:ea typeface="Roboto Mono"/>
                <a:cs typeface="Roboto Mono"/>
                <a:sym typeface="Roboto Mono"/>
              </a:rPr>
              <a:t>  }</a:t>
            </a:r>
            <a:endParaRPr sz="900">
              <a:solidFill>
                <a:srgbClr val="37474F"/>
              </a:solidFill>
              <a:latin typeface="Roboto Mono"/>
              <a:ea typeface="Roboto Mono"/>
              <a:cs typeface="Roboto Mono"/>
              <a:sym typeface="Roboto Mono"/>
            </a:endParaRPr>
          </a:p>
          <a:p>
            <a:pPr marL="0" lvl="0" indent="0" algn="l" rtl="0">
              <a:lnSpc>
                <a:spcPct val="150000"/>
              </a:lnSpc>
              <a:spcBef>
                <a:spcPts val="0"/>
              </a:spcBef>
              <a:spcAft>
                <a:spcPts val="0"/>
              </a:spcAft>
              <a:buNone/>
            </a:pPr>
            <a:r>
              <a:rPr lang="en" sz="900">
                <a:solidFill>
                  <a:srgbClr val="37474F"/>
                </a:solidFill>
                <a:latin typeface="Roboto Mono"/>
                <a:ea typeface="Roboto Mono"/>
                <a:cs typeface="Roboto Mono"/>
                <a:sym typeface="Roboto Mono"/>
              </a:rPr>
              <a:t>}</a:t>
            </a:r>
            <a:endParaRPr sz="1000">
              <a:solidFill>
                <a:srgbClr val="D73A49"/>
              </a:solidFill>
              <a:latin typeface="Consolas"/>
              <a:ea typeface="Consolas"/>
              <a:cs typeface="Consolas"/>
              <a:sym typeface="Consolas"/>
            </a:endParaRPr>
          </a:p>
        </p:txBody>
      </p:sp>
      <p:pic>
        <p:nvPicPr>
          <p:cNvPr id="377" name="Google Shape;377;p52"/>
          <p:cNvPicPr preferRelativeResize="0"/>
          <p:nvPr/>
        </p:nvPicPr>
        <p:blipFill rotWithShape="1">
          <a:blip r:embed="rId3">
            <a:alphaModFix/>
          </a:blip>
          <a:srcRect b="16100"/>
          <a:stretch/>
        </p:blipFill>
        <p:spPr>
          <a:xfrm>
            <a:off x="1537338" y="1500350"/>
            <a:ext cx="5870526" cy="30713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3"/>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Codesandbox Link</a:t>
            </a:r>
            <a:endParaRPr/>
          </a:p>
        </p:txBody>
      </p:sp>
      <p:sp>
        <p:nvSpPr>
          <p:cNvPr id="383" name="Google Shape;383;p53"/>
          <p:cNvSpPr txBox="1">
            <a:spLocks noGrp="1"/>
          </p:cNvSpPr>
          <p:nvPr>
            <p:ph type="body" idx="1"/>
          </p:nvPr>
        </p:nvSpPr>
        <p:spPr>
          <a:xfrm>
            <a:off x="3271500" y="1538800"/>
            <a:ext cx="5323800" cy="308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000">
              <a:solidFill>
                <a:schemeClr val="dk1"/>
              </a:solidFill>
              <a:latin typeface="Arial"/>
              <a:ea typeface="Arial"/>
              <a:cs typeface="Arial"/>
              <a:sym typeface="Arial"/>
            </a:endParaRPr>
          </a:p>
          <a:p>
            <a:pPr marL="0" lvl="0" indent="0" algn="l" rtl="0">
              <a:spcBef>
                <a:spcPts val="0"/>
              </a:spcBef>
              <a:spcAft>
                <a:spcPts val="0"/>
              </a:spcAft>
              <a:buNone/>
            </a:pPr>
            <a:r>
              <a:rPr lang="en" sz="2000" u="sng">
                <a:solidFill>
                  <a:schemeClr val="hlink"/>
                </a:solidFill>
                <a:latin typeface="Arial"/>
                <a:ea typeface="Arial"/>
                <a:cs typeface="Arial"/>
                <a:sym typeface="Arial"/>
                <a:hlinkClick r:id="rId3"/>
              </a:rPr>
              <a:t>https://codesandbox.io/embed/2pq9w2v96j</a:t>
            </a:r>
            <a:endParaRPr sz="2000">
              <a:solidFill>
                <a:schemeClr val="dk1"/>
              </a:solidFill>
              <a:latin typeface="Arial"/>
              <a:ea typeface="Arial"/>
              <a:cs typeface="Arial"/>
              <a:sym typeface="Arial"/>
            </a:endParaRPr>
          </a:p>
          <a:p>
            <a:pPr marL="0" lvl="0" indent="0" algn="l" rtl="0">
              <a:spcBef>
                <a:spcPts val="0"/>
              </a:spcBef>
              <a:spcAft>
                <a:spcPts val="0"/>
              </a:spcAft>
              <a:buNone/>
            </a:pPr>
            <a:endParaRPr sz="2000">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5"/>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Your Turn!</a:t>
            </a:r>
            <a:endParaRPr/>
          </a:p>
        </p:txBody>
      </p:sp>
      <p:sp>
        <p:nvSpPr>
          <p:cNvPr id="394" name="Google Shape;394;p55"/>
          <p:cNvSpPr txBox="1"/>
          <p:nvPr/>
        </p:nvSpPr>
        <p:spPr>
          <a:xfrm>
            <a:off x="4086450" y="3080950"/>
            <a:ext cx="7332300" cy="85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Slab"/>
              <a:ea typeface="Roboto Slab"/>
              <a:cs typeface="Roboto Slab"/>
              <a:sym typeface="Roboto Slab"/>
            </a:endParaRPr>
          </a:p>
        </p:txBody>
      </p:sp>
      <p:sp>
        <p:nvSpPr>
          <p:cNvPr id="395" name="Google Shape;395;p55"/>
          <p:cNvSpPr txBox="1">
            <a:spLocks noGrp="1"/>
          </p:cNvSpPr>
          <p:nvPr>
            <p:ph type="body" idx="1"/>
          </p:nvPr>
        </p:nvSpPr>
        <p:spPr>
          <a:xfrm>
            <a:off x="3271500" y="1538800"/>
            <a:ext cx="5323800" cy="3087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Fork: </a:t>
            </a:r>
            <a:endParaRPr/>
          </a:p>
          <a:p>
            <a:pPr marL="914400" lvl="1" indent="-317500" algn="l" rtl="0">
              <a:spcBef>
                <a:spcPts val="0"/>
              </a:spcBef>
              <a:spcAft>
                <a:spcPts val="0"/>
              </a:spcAft>
              <a:buSzPts val="1400"/>
              <a:buChar char="◆"/>
            </a:pPr>
            <a:r>
              <a:rPr lang="en" u="sng">
                <a:solidFill>
                  <a:schemeClr val="hlink"/>
                </a:solidFill>
                <a:hlinkClick r:id="rId3"/>
              </a:rPr>
              <a:t>https://github.com/jtessler/studio-multiplayer-game</a:t>
            </a:r>
            <a:endParaRPr/>
          </a:p>
          <a:p>
            <a:pPr marL="457200" lvl="0" indent="-342900" algn="l" rtl="0">
              <a:spcBef>
                <a:spcPts val="1000"/>
              </a:spcBef>
              <a:spcAft>
                <a:spcPts val="0"/>
              </a:spcAft>
              <a:buSzPts val="1800"/>
              <a:buChar char="➔"/>
            </a:pPr>
            <a:r>
              <a:rPr lang="en"/>
              <a:t>Paste your github repo into Project Planning doc.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6"/>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Your Turn!</a:t>
            </a:r>
            <a:endParaRPr/>
          </a:p>
        </p:txBody>
      </p:sp>
      <p:sp>
        <p:nvSpPr>
          <p:cNvPr id="401" name="Google Shape;401;p56"/>
          <p:cNvSpPr txBox="1">
            <a:spLocks noGrp="1"/>
          </p:cNvSpPr>
          <p:nvPr>
            <p:ph type="body" idx="1"/>
          </p:nvPr>
        </p:nvSpPr>
        <p:spPr>
          <a:xfrm>
            <a:off x="3271500" y="1538800"/>
            <a:ext cx="5323800" cy="30879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AutoNum type="arabicPeriod"/>
            </a:pPr>
            <a:r>
              <a:rPr lang="en" sz="2000"/>
              <a:t>Add new entry for you game into gameData object (</a:t>
            </a:r>
            <a:r>
              <a:rPr lang="en" sz="2000">
                <a:latin typeface="Consolas"/>
                <a:ea typeface="Consolas"/>
                <a:cs typeface="Consolas"/>
                <a:sym typeface="Consolas"/>
              </a:rPr>
              <a:t>src/gameData.js</a:t>
            </a:r>
            <a:r>
              <a:rPr lang="en" sz="2000"/>
              <a:t>).</a:t>
            </a:r>
            <a:endParaRPr sz="2000"/>
          </a:p>
          <a:p>
            <a:pPr marL="914400" lvl="1" indent="-355600" algn="l" rtl="0">
              <a:spcBef>
                <a:spcPts val="1000"/>
              </a:spcBef>
              <a:spcAft>
                <a:spcPts val="0"/>
              </a:spcAft>
              <a:buSzPts val="2000"/>
              <a:buChar char="-"/>
            </a:pPr>
            <a:r>
              <a:rPr lang="en" sz="2000"/>
              <a:t>see slide 9 for correct format</a:t>
            </a:r>
            <a:endParaRPr sz="2000"/>
          </a:p>
          <a:p>
            <a:pPr marL="457200" lvl="0" indent="-355600" algn="l" rtl="0">
              <a:spcBef>
                <a:spcPts val="1000"/>
              </a:spcBef>
              <a:spcAft>
                <a:spcPts val="0"/>
              </a:spcAft>
              <a:buSzPts val="2000"/>
              <a:buAutoNum type="arabicPeriod"/>
            </a:pPr>
            <a:r>
              <a:rPr lang="en" sz="2000"/>
              <a:t>Create a new directory and JS file for you component under src/game.</a:t>
            </a:r>
            <a:endParaRPr sz="2000"/>
          </a:p>
          <a:p>
            <a:pPr marL="457200" lvl="0" indent="-355600" algn="l" rtl="0">
              <a:spcBef>
                <a:spcPts val="1000"/>
              </a:spcBef>
              <a:spcAft>
                <a:spcPts val="1000"/>
              </a:spcAft>
              <a:buSzPts val="2000"/>
              <a:buAutoNum type="arabicPeriod"/>
            </a:pPr>
            <a:r>
              <a:rPr lang="en" sz="2000"/>
              <a:t>Use </a:t>
            </a:r>
            <a:r>
              <a:rPr lang="en" sz="2000">
                <a:latin typeface="Consolas"/>
                <a:ea typeface="Consolas"/>
                <a:cs typeface="Consolas"/>
                <a:sym typeface="Consolas"/>
              </a:rPr>
              <a:t>this.getSessionXXX()</a:t>
            </a:r>
            <a:r>
              <a:rPr lang="en" sz="2000"/>
              <a:t> and </a:t>
            </a:r>
            <a:r>
              <a:rPr lang="en" sz="2000">
                <a:latin typeface="Consolas"/>
                <a:ea typeface="Consolas"/>
                <a:cs typeface="Consolas"/>
                <a:sym typeface="Consolas"/>
              </a:rPr>
              <a:t>UserApi</a:t>
            </a:r>
            <a:r>
              <a:rPr lang="en" sz="2000"/>
              <a:t> methods to get information about users</a:t>
            </a:r>
            <a:endParaRPr sz="20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7"/>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Stretch Goals</a:t>
            </a:r>
            <a:endParaRPr/>
          </a:p>
        </p:txBody>
      </p:sp>
      <p:sp>
        <p:nvSpPr>
          <p:cNvPr id="407" name="Google Shape;407;p57"/>
          <p:cNvSpPr txBox="1">
            <a:spLocks noGrp="1"/>
          </p:cNvSpPr>
          <p:nvPr>
            <p:ph type="body" idx="1"/>
          </p:nvPr>
        </p:nvSpPr>
        <p:spPr>
          <a:xfrm>
            <a:off x="3271500" y="1538800"/>
            <a:ext cx="5323800" cy="30879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000"/>
              <a:t>use  </a:t>
            </a:r>
            <a:r>
              <a:rPr lang="en" sz="2000">
                <a:solidFill>
                  <a:srgbClr val="999999"/>
                </a:solidFill>
                <a:latin typeface="Consolas"/>
                <a:ea typeface="Consolas"/>
                <a:cs typeface="Consolas"/>
                <a:sym typeface="Consolas"/>
              </a:rPr>
              <a:t>this.getMyUserId()</a:t>
            </a:r>
            <a:r>
              <a:rPr lang="en" sz="2000">
                <a:solidFill>
                  <a:srgbClr val="24292E"/>
                </a:solidFill>
                <a:highlight>
                  <a:srgbClr val="FFFFFF"/>
                </a:highlight>
                <a:latin typeface="Arial"/>
                <a:ea typeface="Arial"/>
                <a:cs typeface="Arial"/>
                <a:sym typeface="Arial"/>
              </a:rPr>
              <a:t> </a:t>
            </a:r>
            <a:r>
              <a:rPr lang="en" sz="2000">
                <a:solidFill>
                  <a:srgbClr val="24292E"/>
                </a:solidFill>
                <a:highlight>
                  <a:srgbClr val="FFFFFF"/>
                </a:highlight>
              </a:rPr>
              <a:t>and</a:t>
            </a:r>
            <a:r>
              <a:rPr lang="en" sz="2000">
                <a:solidFill>
                  <a:srgbClr val="24292E"/>
                </a:solidFill>
                <a:highlight>
                  <a:srgbClr val="FFFFFF"/>
                </a:highlight>
                <a:latin typeface="Arial"/>
                <a:ea typeface="Arial"/>
                <a:cs typeface="Arial"/>
                <a:sym typeface="Arial"/>
              </a:rPr>
              <a:t> </a:t>
            </a:r>
            <a:r>
              <a:rPr lang="en" sz="2000">
                <a:solidFill>
                  <a:srgbClr val="999999"/>
                </a:solidFill>
                <a:latin typeface="Consolas"/>
                <a:ea typeface="Consolas"/>
                <a:cs typeface="Consolas"/>
                <a:sym typeface="Consolas"/>
              </a:rPr>
              <a:t>this.getSessionCreatorUserId()</a:t>
            </a:r>
            <a:r>
              <a:rPr lang="en" sz="2000">
                <a:solidFill>
                  <a:srgbClr val="24292E"/>
                </a:solidFill>
                <a:latin typeface="Consolas"/>
                <a:ea typeface="Consolas"/>
                <a:cs typeface="Consolas"/>
                <a:sym typeface="Consolas"/>
              </a:rPr>
              <a:t> </a:t>
            </a:r>
            <a:r>
              <a:rPr lang="en" sz="2000">
                <a:solidFill>
                  <a:srgbClr val="24292E"/>
                </a:solidFill>
              </a:rPr>
              <a:t>to determine if current user is the session creator.</a:t>
            </a:r>
            <a:endParaRPr sz="2000">
              <a:solidFill>
                <a:srgbClr val="24292E"/>
              </a:solidFill>
            </a:endParaRPr>
          </a:p>
          <a:p>
            <a:pPr marL="914400" lvl="1" indent="-355600" algn="l" rtl="0">
              <a:spcBef>
                <a:spcPts val="1000"/>
              </a:spcBef>
              <a:spcAft>
                <a:spcPts val="0"/>
              </a:spcAft>
              <a:buClr>
                <a:srgbClr val="24292E"/>
              </a:buClr>
              <a:buSzPts val="2000"/>
              <a:buChar char="◆"/>
            </a:pPr>
            <a:r>
              <a:rPr lang="en" sz="2000">
                <a:solidFill>
                  <a:srgbClr val="24292E"/>
                </a:solidFill>
              </a:rPr>
              <a:t>Conditionally render “I am the host” or “I am the guest” to users.</a:t>
            </a:r>
            <a:endParaRPr sz="2000">
              <a:solidFill>
                <a:srgbClr val="24292E"/>
              </a:solidFill>
            </a:endParaRPr>
          </a:p>
          <a:p>
            <a:pPr marL="0" lvl="0" indent="0" algn="l" rtl="0">
              <a:spcBef>
                <a:spcPts val="1000"/>
              </a:spcBef>
              <a:spcAft>
                <a:spcPts val="1000"/>
              </a:spcAft>
              <a:buNone/>
            </a:pPr>
            <a:endParaRPr sz="20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3"/>
          <p:cNvSpPr txBox="1">
            <a:spLocks noGrp="1"/>
          </p:cNvSpPr>
          <p:nvPr>
            <p:ph type="title"/>
          </p:nvPr>
        </p:nvSpPr>
        <p:spPr>
          <a:xfrm>
            <a:off x="835375" y="2548700"/>
            <a:ext cx="7473300" cy="102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a:solidFill>
                  <a:srgbClr val="FFFFFF"/>
                </a:solidFill>
              </a:rPr>
              <a:t>write data to firebase and listen for changes to data from firebase</a:t>
            </a:r>
            <a:endParaRPr sz="1800">
              <a:solidFill>
                <a:srgbClr val="FFFFFF"/>
              </a:solidFill>
            </a:endParaRPr>
          </a:p>
          <a:p>
            <a:pPr marL="0" lvl="0" indent="0" algn="ctr" rtl="0">
              <a:spcBef>
                <a:spcPts val="0"/>
              </a:spcBef>
              <a:spcAft>
                <a:spcPts val="0"/>
              </a:spcAft>
              <a:buNone/>
            </a:pPr>
            <a:endParaRPr sz="1800">
              <a:solidFill>
                <a:srgbClr val="FFFFFF"/>
              </a:solidFill>
            </a:endParaRPr>
          </a:p>
        </p:txBody>
      </p:sp>
      <p:sp>
        <p:nvSpPr>
          <p:cNvPr id="250" name="Google Shape;250;p33"/>
          <p:cNvSpPr txBox="1">
            <a:spLocks noGrp="1"/>
          </p:cNvSpPr>
          <p:nvPr>
            <p:ph type="subTitle" idx="1"/>
          </p:nvPr>
        </p:nvSpPr>
        <p:spPr>
          <a:xfrm>
            <a:off x="2082600" y="4083275"/>
            <a:ext cx="4978800" cy="3936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a:solidFill>
                  <a:srgbClr val="FFFFFF"/>
                </a:solidFill>
              </a:rPr>
              <a:t>Vocabulary: </a:t>
            </a:r>
            <a:r>
              <a:rPr lang="en" sz="1800">
                <a:solidFill>
                  <a:srgbClr val="FFAA7B"/>
                </a:solidFill>
              </a:rPr>
              <a:t>session data</a:t>
            </a:r>
            <a:endParaRPr sz="1800">
              <a:solidFill>
                <a:srgbClr val="FFAA7B"/>
              </a:solidFill>
            </a:endParaRPr>
          </a:p>
          <a:p>
            <a:pPr marL="0" lvl="0" indent="0" algn="ctr" rtl="0">
              <a:spcBef>
                <a:spcPts val="0"/>
              </a:spcBef>
              <a:spcAft>
                <a:spcPts val="0"/>
              </a:spcAft>
              <a:buClr>
                <a:schemeClr val="dk1"/>
              </a:buClr>
              <a:buSzPts val="1100"/>
              <a:buFont typeface="Arial"/>
              <a:buNone/>
            </a:pPr>
            <a:endParaRPr sz="1800">
              <a:solidFill>
                <a:srgbClr val="EF5330"/>
              </a:solidFill>
            </a:endParaRPr>
          </a:p>
        </p:txBody>
      </p:sp>
      <p:sp>
        <p:nvSpPr>
          <p:cNvPr id="251" name="Google Shape;251;p33"/>
          <p:cNvSpPr txBox="1"/>
          <p:nvPr/>
        </p:nvSpPr>
        <p:spPr>
          <a:xfrm>
            <a:off x="6693750" y="0"/>
            <a:ext cx="2394300" cy="55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5330"/>
                </a:solidFill>
                <a:latin typeface="Roboto Slab"/>
                <a:ea typeface="Roboto Slab"/>
                <a:cs typeface="Roboto Slab"/>
                <a:sym typeface="Roboto Slab"/>
              </a:rPr>
              <a:t>Direct Teach (10 m)</a:t>
            </a:r>
            <a:endParaRPr sz="1600" b="1">
              <a:solidFill>
                <a:srgbClr val="EF5330"/>
              </a:solidFill>
              <a:latin typeface="Roboto Slab"/>
              <a:ea typeface="Roboto Slab"/>
              <a:cs typeface="Roboto Slab"/>
              <a:sym typeface="Roboto Slab"/>
            </a:endParaRPr>
          </a:p>
        </p:txBody>
      </p:sp>
    </p:spTree>
    <p:extLst>
      <p:ext uri="{BB962C8B-B14F-4D97-AF65-F5344CB8AC3E}">
        <p14:creationId xmlns:p14="http://schemas.microsoft.com/office/powerpoint/2010/main" val="839254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4"/>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Review of last class</a:t>
            </a:r>
            <a:endParaRPr/>
          </a:p>
        </p:txBody>
      </p:sp>
      <p:sp>
        <p:nvSpPr>
          <p:cNvPr id="257" name="Google Shape;257;p34"/>
          <p:cNvSpPr txBox="1"/>
          <p:nvPr/>
        </p:nvSpPr>
        <p:spPr>
          <a:xfrm>
            <a:off x="4086450" y="3080950"/>
            <a:ext cx="7332300" cy="85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Slab"/>
              <a:ea typeface="Roboto Slab"/>
              <a:cs typeface="Roboto Slab"/>
              <a:sym typeface="Roboto Slab"/>
            </a:endParaRPr>
          </a:p>
        </p:txBody>
      </p:sp>
      <p:sp>
        <p:nvSpPr>
          <p:cNvPr id="258" name="Google Shape;258;p34"/>
          <p:cNvSpPr txBox="1"/>
          <p:nvPr/>
        </p:nvSpPr>
        <p:spPr>
          <a:xfrm>
            <a:off x="563675" y="1429275"/>
            <a:ext cx="8361000" cy="30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p>
        </p:txBody>
      </p:sp>
      <p:pic>
        <p:nvPicPr>
          <p:cNvPr id="259" name="Google Shape;259;p34"/>
          <p:cNvPicPr preferRelativeResize="0"/>
          <p:nvPr/>
        </p:nvPicPr>
        <p:blipFill rotWithShape="1">
          <a:blip r:embed="rId3">
            <a:alphaModFix/>
          </a:blip>
          <a:srcRect l="1338" r="4383"/>
          <a:stretch/>
        </p:blipFill>
        <p:spPr>
          <a:xfrm>
            <a:off x="532950" y="1257300"/>
            <a:ext cx="7895301" cy="1849575"/>
          </a:xfrm>
          <a:prstGeom prst="rect">
            <a:avLst/>
          </a:prstGeom>
          <a:noFill/>
          <a:ln>
            <a:noFill/>
          </a:ln>
        </p:spPr>
      </p:pic>
    </p:spTree>
    <p:extLst>
      <p:ext uri="{BB962C8B-B14F-4D97-AF65-F5344CB8AC3E}">
        <p14:creationId xmlns:p14="http://schemas.microsoft.com/office/powerpoint/2010/main" val="2259900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8"/>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Outline</a:t>
            </a:r>
            <a:endParaRPr/>
          </a:p>
        </p:txBody>
      </p:sp>
      <p:sp>
        <p:nvSpPr>
          <p:cNvPr id="285" name="Google Shape;285;p38"/>
          <p:cNvSpPr txBox="1"/>
          <p:nvPr/>
        </p:nvSpPr>
        <p:spPr>
          <a:xfrm>
            <a:off x="532950" y="1257300"/>
            <a:ext cx="8078100" cy="3311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0"/>
              </a:spcAft>
              <a:buNone/>
            </a:pPr>
            <a:r>
              <a:rPr lang="en" sz="1800">
                <a:latin typeface="Helvetica Neue"/>
                <a:ea typeface="Helvetica Neue"/>
                <a:cs typeface="Helvetica Neue"/>
                <a:sym typeface="Helvetica Neue"/>
              </a:rPr>
              <a:t>Implement a </a:t>
            </a:r>
            <a:r>
              <a:rPr lang="en" sz="1800" b="1">
                <a:latin typeface="Helvetica Neue"/>
                <a:ea typeface="Helvetica Neue"/>
                <a:cs typeface="Helvetica Neue"/>
                <a:sym typeface="Helvetica Neue"/>
              </a:rPr>
              <a:t>React/Firebase</a:t>
            </a:r>
            <a:r>
              <a:rPr lang="en" sz="1800">
                <a:latin typeface="Helvetica Neue"/>
                <a:ea typeface="Helvetica Neue"/>
                <a:cs typeface="Helvetica Neue"/>
                <a:sym typeface="Helvetica Neue"/>
              </a:rPr>
              <a:t> app that requires </a:t>
            </a:r>
            <a:r>
              <a:rPr lang="en" sz="1800" b="1">
                <a:latin typeface="Helvetica Neue"/>
                <a:ea typeface="Helvetica Neue"/>
                <a:cs typeface="Helvetica Neue"/>
                <a:sym typeface="Helvetica Neue"/>
              </a:rPr>
              <a:t>collaboration</a:t>
            </a:r>
            <a:r>
              <a:rPr lang="en" sz="1800">
                <a:latin typeface="Helvetica Neue"/>
                <a:ea typeface="Helvetica Neue"/>
                <a:cs typeface="Helvetica Neue"/>
                <a:sym typeface="Helvetica Neue"/>
              </a:rPr>
              <a:t> between </a:t>
            </a:r>
            <a:r>
              <a:rPr lang="en" sz="1800" b="1">
                <a:latin typeface="Helvetica Neue"/>
                <a:ea typeface="Helvetica Neue"/>
                <a:cs typeface="Helvetica Neue"/>
                <a:sym typeface="Helvetica Neue"/>
              </a:rPr>
              <a:t>two or more users</a:t>
            </a:r>
            <a:r>
              <a:rPr lang="en" sz="1800">
                <a:latin typeface="Helvetica Neue"/>
                <a:ea typeface="Helvetica Neue"/>
                <a:cs typeface="Helvetica Neue"/>
                <a:sym typeface="Helvetica Neue"/>
              </a:rPr>
              <a:t>, be it a game or some other </a:t>
            </a:r>
            <a:r>
              <a:rPr lang="en" sz="1800" b="1">
                <a:latin typeface="Helvetica Neue"/>
                <a:ea typeface="Helvetica Neue"/>
                <a:cs typeface="Helvetica Neue"/>
                <a:sym typeface="Helvetica Neue"/>
              </a:rPr>
              <a:t>real time</a:t>
            </a:r>
            <a:r>
              <a:rPr lang="en" sz="1800">
                <a:latin typeface="Helvetica Neue"/>
                <a:ea typeface="Helvetica Neue"/>
                <a:cs typeface="Helvetica Neue"/>
                <a:sym typeface="Helvetica Neue"/>
              </a:rPr>
              <a:t>, </a:t>
            </a:r>
            <a:r>
              <a:rPr lang="en" sz="1800" b="1">
                <a:latin typeface="Helvetica Neue"/>
                <a:ea typeface="Helvetica Neue"/>
                <a:cs typeface="Helvetica Neue"/>
                <a:sym typeface="Helvetica Neue"/>
              </a:rPr>
              <a:t>multi-user</a:t>
            </a:r>
            <a:r>
              <a:rPr lang="en" sz="1800">
                <a:latin typeface="Helvetica Neue"/>
                <a:ea typeface="Helvetica Neue"/>
                <a:cs typeface="Helvetica Neue"/>
                <a:sym typeface="Helvetica Neue"/>
              </a:rPr>
              <a:t> program.</a:t>
            </a:r>
            <a:endParaRPr sz="1800">
              <a:latin typeface="Helvetica Neue"/>
              <a:ea typeface="Helvetica Neue"/>
              <a:cs typeface="Helvetica Neue"/>
              <a:sym typeface="Helvetica Neue"/>
            </a:endParaRPr>
          </a:p>
          <a:p>
            <a:pPr marL="0" lvl="0" indent="0" algn="l" rtl="0">
              <a:lnSpc>
                <a:spcPct val="115000"/>
              </a:lnSpc>
              <a:spcBef>
                <a:spcPts val="1200"/>
              </a:spcBef>
              <a:spcAft>
                <a:spcPts val="0"/>
              </a:spcAft>
              <a:buNone/>
            </a:pPr>
            <a:r>
              <a:rPr lang="en" sz="1800" b="1">
                <a:latin typeface="Helvetica Neue"/>
                <a:ea typeface="Helvetica Neue"/>
                <a:cs typeface="Helvetica Neue"/>
                <a:sym typeface="Helvetica Neue"/>
              </a:rPr>
              <a:t>Real-time</a:t>
            </a:r>
            <a:r>
              <a:rPr lang="en" sz="1800">
                <a:latin typeface="Helvetica Neue"/>
                <a:ea typeface="Helvetica Neue"/>
                <a:cs typeface="Helvetica Neue"/>
                <a:sym typeface="Helvetica Neue"/>
              </a:rPr>
              <a:t>: Actions in the app happen in-the-moment, within seconds. What I do is immediately visible to anyone else taking part in the app/game and is </a:t>
            </a:r>
            <a:r>
              <a:rPr lang="en" sz="1800" b="1">
                <a:latin typeface="Helvetica Neue"/>
                <a:ea typeface="Helvetica Neue"/>
                <a:cs typeface="Helvetica Neue"/>
                <a:sym typeface="Helvetica Neue"/>
              </a:rPr>
              <a:t>expected</a:t>
            </a:r>
            <a:r>
              <a:rPr lang="en" sz="1800">
                <a:latin typeface="Helvetica Neue"/>
                <a:ea typeface="Helvetica Neue"/>
                <a:cs typeface="Helvetica Neue"/>
                <a:sym typeface="Helvetica Neue"/>
              </a:rPr>
              <a:t> to be interactive and responded to immediately.</a:t>
            </a:r>
            <a:endParaRPr sz="1800">
              <a:latin typeface="Helvetica Neue"/>
              <a:ea typeface="Helvetica Neue"/>
              <a:cs typeface="Helvetica Neue"/>
              <a:sym typeface="Helvetica Neue"/>
            </a:endParaRPr>
          </a:p>
          <a:p>
            <a:pPr marL="457200" lvl="0" indent="-342900" algn="l" rtl="0">
              <a:lnSpc>
                <a:spcPct val="115000"/>
              </a:lnSpc>
              <a:spcBef>
                <a:spcPts val="1200"/>
              </a:spcBef>
              <a:spcAft>
                <a:spcPts val="0"/>
              </a:spcAft>
              <a:buSzPts val="1800"/>
              <a:buFont typeface="Helvetica Neue"/>
              <a:buChar char="➔"/>
            </a:pPr>
            <a:r>
              <a:rPr lang="en" sz="1800">
                <a:latin typeface="Helvetica Neue"/>
                <a:ea typeface="Helvetica Neue"/>
                <a:cs typeface="Helvetica Neue"/>
                <a:sym typeface="Helvetica Neue"/>
              </a:rPr>
              <a:t>Example, a chat room is a real-time application, email is not.</a:t>
            </a:r>
            <a:endParaRPr sz="1800">
              <a:latin typeface="Helvetica Neue"/>
              <a:ea typeface="Helvetica Neue"/>
              <a:cs typeface="Helvetica Neue"/>
              <a:sym typeface="Helvetica Neue"/>
            </a:endParaRPr>
          </a:p>
          <a:p>
            <a:pPr marL="0" lvl="0" indent="0" algn="l" rtl="0">
              <a:lnSpc>
                <a:spcPct val="115000"/>
              </a:lnSpc>
              <a:spcBef>
                <a:spcPts val="1200"/>
              </a:spcBef>
              <a:spcAft>
                <a:spcPts val="1200"/>
              </a:spcAft>
              <a:buNone/>
            </a:pPr>
            <a:r>
              <a:rPr lang="en" sz="1800">
                <a:latin typeface="Helvetica Neue"/>
                <a:ea typeface="Helvetica Neue"/>
                <a:cs typeface="Helvetica Neue"/>
                <a:sym typeface="Helvetica Neue"/>
              </a:rPr>
              <a:t>Project </a:t>
            </a:r>
            <a:r>
              <a:rPr lang="en" sz="1800" u="sng">
                <a:solidFill>
                  <a:schemeClr val="hlink"/>
                </a:solidFill>
                <a:latin typeface="Helvetica Neue"/>
                <a:ea typeface="Helvetica Neue"/>
                <a:cs typeface="Helvetica Neue"/>
                <a:sym typeface="Helvetica Neue"/>
                <a:hlinkClick r:id="rId3"/>
              </a:rPr>
              <a:t>specifications</a:t>
            </a:r>
            <a:r>
              <a:rPr lang="en" sz="1800">
                <a:solidFill>
                  <a:srgbClr val="3F3B39"/>
                </a:solidFill>
                <a:latin typeface="Helvetica Neue"/>
                <a:ea typeface="Helvetica Neue"/>
                <a:cs typeface="Helvetica Neue"/>
                <a:sym typeface="Helvetica Neue"/>
              </a:rPr>
              <a:t>.</a:t>
            </a:r>
            <a:endParaRPr sz="1800">
              <a:solidFill>
                <a:srgbClr val="3F3B39"/>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9030909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5"/>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Review of last class</a:t>
            </a:r>
            <a:endParaRPr/>
          </a:p>
        </p:txBody>
      </p:sp>
      <p:sp>
        <p:nvSpPr>
          <p:cNvPr id="265" name="Google Shape;265;p35"/>
          <p:cNvSpPr txBox="1"/>
          <p:nvPr/>
        </p:nvSpPr>
        <p:spPr>
          <a:xfrm>
            <a:off x="4086450" y="3080950"/>
            <a:ext cx="7332300" cy="85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Slab"/>
              <a:ea typeface="Roboto Slab"/>
              <a:cs typeface="Roboto Slab"/>
              <a:sym typeface="Roboto Slab"/>
            </a:endParaRPr>
          </a:p>
        </p:txBody>
      </p:sp>
      <p:sp>
        <p:nvSpPr>
          <p:cNvPr id="266" name="Google Shape;266;p35"/>
          <p:cNvSpPr txBox="1"/>
          <p:nvPr/>
        </p:nvSpPr>
        <p:spPr>
          <a:xfrm>
            <a:off x="563675" y="1429275"/>
            <a:ext cx="8361000" cy="30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p>
        </p:txBody>
      </p:sp>
      <p:sp>
        <p:nvSpPr>
          <p:cNvPr id="267" name="Google Shape;267;p35"/>
          <p:cNvSpPr txBox="1">
            <a:spLocks noGrp="1"/>
          </p:cNvSpPr>
          <p:nvPr>
            <p:ph type="body" idx="1"/>
          </p:nvPr>
        </p:nvSpPr>
        <p:spPr>
          <a:xfrm>
            <a:off x="539500" y="1257300"/>
            <a:ext cx="8141700" cy="331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268" name="Google Shape;268;p35"/>
          <p:cNvPicPr preferRelativeResize="0"/>
          <p:nvPr/>
        </p:nvPicPr>
        <p:blipFill rotWithShape="1">
          <a:blip r:embed="rId3">
            <a:alphaModFix/>
          </a:blip>
          <a:srcRect l="1338" r="4383"/>
          <a:stretch/>
        </p:blipFill>
        <p:spPr>
          <a:xfrm>
            <a:off x="539500" y="1286850"/>
            <a:ext cx="8071551" cy="1990300"/>
          </a:xfrm>
          <a:prstGeom prst="rect">
            <a:avLst/>
          </a:prstGeom>
          <a:noFill/>
          <a:ln>
            <a:noFill/>
          </a:ln>
        </p:spPr>
      </p:pic>
      <p:sp>
        <p:nvSpPr>
          <p:cNvPr id="269" name="Google Shape;269;p35"/>
          <p:cNvSpPr txBox="1"/>
          <p:nvPr/>
        </p:nvSpPr>
        <p:spPr>
          <a:xfrm>
            <a:off x="532950" y="3277150"/>
            <a:ext cx="8071500" cy="111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AA7B"/>
                </a:solidFill>
                <a:latin typeface="Helvetica Neue"/>
                <a:ea typeface="Helvetica Neue"/>
                <a:cs typeface="Helvetica Neue"/>
                <a:sym typeface="Helvetica Neue"/>
              </a:rPr>
              <a:t>We’re going to learn about a 6th function, to </a:t>
            </a:r>
            <a:r>
              <a:rPr lang="en" sz="2400" b="1">
                <a:solidFill>
                  <a:srgbClr val="17D3FF"/>
                </a:solidFill>
                <a:latin typeface="Helvetica Neue"/>
                <a:ea typeface="Helvetica Neue"/>
                <a:cs typeface="Helvetica Neue"/>
                <a:sym typeface="Helvetica Neue"/>
              </a:rPr>
              <a:t>update game data</a:t>
            </a:r>
            <a:r>
              <a:rPr lang="en" sz="2400" b="1">
                <a:solidFill>
                  <a:srgbClr val="EF5330"/>
                </a:solidFill>
                <a:latin typeface="Helvetica Neue"/>
                <a:ea typeface="Helvetica Neue"/>
                <a:cs typeface="Helvetica Neue"/>
                <a:sym typeface="Helvetica Neue"/>
              </a:rPr>
              <a:t> </a:t>
            </a:r>
            <a:r>
              <a:rPr lang="en" sz="2400" b="1">
                <a:solidFill>
                  <a:srgbClr val="FFAA7B"/>
                </a:solidFill>
                <a:latin typeface="Helvetica Neue"/>
                <a:ea typeface="Helvetica Neue"/>
                <a:cs typeface="Helvetica Neue"/>
                <a:sym typeface="Helvetica Neue"/>
              </a:rPr>
              <a:t>by writing to Firebase database!</a:t>
            </a:r>
            <a:endParaRPr sz="2400" b="1">
              <a:solidFill>
                <a:srgbClr val="FFAA7B"/>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7473643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6"/>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Viewing Game Data</a:t>
            </a:r>
            <a:endParaRPr/>
          </a:p>
        </p:txBody>
      </p:sp>
      <p:sp>
        <p:nvSpPr>
          <p:cNvPr id="275" name="Google Shape;275;p36"/>
          <p:cNvSpPr txBox="1"/>
          <p:nvPr/>
        </p:nvSpPr>
        <p:spPr>
          <a:xfrm>
            <a:off x="4086450" y="3080950"/>
            <a:ext cx="7332300" cy="85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Slab"/>
              <a:ea typeface="Roboto Slab"/>
              <a:cs typeface="Roboto Slab"/>
              <a:sym typeface="Roboto Slab"/>
            </a:endParaRPr>
          </a:p>
        </p:txBody>
      </p:sp>
      <p:sp>
        <p:nvSpPr>
          <p:cNvPr id="276" name="Google Shape;276;p36"/>
          <p:cNvSpPr txBox="1"/>
          <p:nvPr/>
        </p:nvSpPr>
        <p:spPr>
          <a:xfrm>
            <a:off x="563675" y="1429275"/>
            <a:ext cx="8361000" cy="30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p>
        </p:txBody>
      </p:sp>
      <p:sp>
        <p:nvSpPr>
          <p:cNvPr id="277" name="Google Shape;277;p36"/>
          <p:cNvSpPr txBox="1">
            <a:spLocks noGrp="1"/>
          </p:cNvSpPr>
          <p:nvPr>
            <p:ph type="body" idx="1"/>
          </p:nvPr>
        </p:nvSpPr>
        <p:spPr>
          <a:xfrm>
            <a:off x="539500" y="1257300"/>
            <a:ext cx="8141700" cy="331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78" name="Google Shape;278;p36"/>
          <p:cNvSpPr txBox="1"/>
          <p:nvPr/>
        </p:nvSpPr>
        <p:spPr>
          <a:xfrm>
            <a:off x="1702625" y="3546275"/>
            <a:ext cx="60831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b="1">
              <a:solidFill>
                <a:srgbClr val="EF5330"/>
              </a:solidFill>
              <a:latin typeface="Roboto Slab"/>
              <a:ea typeface="Roboto Slab"/>
              <a:cs typeface="Roboto Slab"/>
              <a:sym typeface="Roboto Slab"/>
            </a:endParaRPr>
          </a:p>
        </p:txBody>
      </p:sp>
      <p:pic>
        <p:nvPicPr>
          <p:cNvPr id="279" name="Google Shape;279;p36"/>
          <p:cNvPicPr preferRelativeResize="0"/>
          <p:nvPr/>
        </p:nvPicPr>
        <p:blipFill>
          <a:blip r:embed="rId3">
            <a:alphaModFix/>
          </a:blip>
          <a:stretch>
            <a:fillRect/>
          </a:stretch>
        </p:blipFill>
        <p:spPr>
          <a:xfrm>
            <a:off x="532950" y="1257300"/>
            <a:ext cx="2492255" cy="3319200"/>
          </a:xfrm>
          <a:prstGeom prst="rect">
            <a:avLst/>
          </a:prstGeom>
          <a:noFill/>
          <a:ln>
            <a:noFill/>
          </a:ln>
          <a:effectLst>
            <a:outerShdw blurRad="57150" dist="19050" dir="5400000" algn="bl" rotWithShape="0">
              <a:srgbClr val="000000">
                <a:alpha val="85000"/>
              </a:srgbClr>
            </a:outerShdw>
          </a:effectLst>
        </p:spPr>
      </p:pic>
      <p:sp>
        <p:nvSpPr>
          <p:cNvPr id="280" name="Google Shape;280;p36"/>
          <p:cNvSpPr/>
          <p:nvPr/>
        </p:nvSpPr>
        <p:spPr>
          <a:xfrm rot="-499689">
            <a:off x="2428890" y="3854455"/>
            <a:ext cx="1988368" cy="239838"/>
          </a:xfrm>
          <a:prstGeom prst="leftArrow">
            <a:avLst>
              <a:gd name="adj1" fmla="val 50000"/>
              <a:gd name="adj2" fmla="val 50000"/>
            </a:avLst>
          </a:prstGeom>
          <a:solidFill>
            <a:srgbClr val="FFAA7B"/>
          </a:solidFill>
          <a:ln w="9525" cap="flat" cmpd="sng">
            <a:solidFill>
              <a:srgbClr val="FFAA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6"/>
          <p:cNvSpPr txBox="1"/>
          <p:nvPr/>
        </p:nvSpPr>
        <p:spPr>
          <a:xfrm>
            <a:off x="3778600" y="1157825"/>
            <a:ext cx="4832400" cy="30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Helvetica Neue"/>
                <a:ea typeface="Helvetica Neue"/>
                <a:cs typeface="Helvetica Neue"/>
                <a:sym typeface="Helvetica Neue"/>
              </a:rPr>
              <a:t>You can </a:t>
            </a:r>
            <a:r>
              <a:rPr lang="en" sz="2400">
                <a:solidFill>
                  <a:srgbClr val="17D3FF"/>
                </a:solidFill>
                <a:latin typeface="Helvetica Neue"/>
                <a:ea typeface="Helvetica Neue"/>
                <a:cs typeface="Helvetica Neue"/>
                <a:sym typeface="Helvetica Neue"/>
              </a:rPr>
              <a:t>view game data</a:t>
            </a:r>
            <a:r>
              <a:rPr lang="en" sz="2400">
                <a:latin typeface="Helvetica Neue"/>
                <a:ea typeface="Helvetica Neue"/>
                <a:cs typeface="Helvetica Neue"/>
                <a:sym typeface="Helvetica Neue"/>
              </a:rPr>
              <a:t> from Firebase by following these steps:</a:t>
            </a:r>
            <a:endParaRPr sz="2400">
              <a:latin typeface="Helvetica Neue"/>
              <a:ea typeface="Helvetica Neue"/>
              <a:cs typeface="Helvetica Neue"/>
              <a:sym typeface="Helvetica Neue"/>
            </a:endParaRPr>
          </a:p>
          <a:p>
            <a:pPr marL="0" lvl="0" indent="0" algn="l" rtl="0">
              <a:spcBef>
                <a:spcPts val="0"/>
              </a:spcBef>
              <a:spcAft>
                <a:spcPts val="0"/>
              </a:spcAft>
              <a:buNone/>
            </a:pPr>
            <a:endParaRPr sz="2400">
              <a:latin typeface="Helvetica Neue"/>
              <a:ea typeface="Helvetica Neue"/>
              <a:cs typeface="Helvetica Neue"/>
              <a:sym typeface="Helvetica Neue"/>
            </a:endParaRPr>
          </a:p>
          <a:p>
            <a:pPr marL="457200" lvl="0" indent="-381000" algn="l" rtl="0">
              <a:spcBef>
                <a:spcPts val="0"/>
              </a:spcBef>
              <a:spcAft>
                <a:spcPts val="0"/>
              </a:spcAft>
              <a:buSzPts val="2400"/>
              <a:buFont typeface="Helvetica Neue"/>
              <a:buAutoNum type="arabicPeriod"/>
            </a:pPr>
            <a:r>
              <a:rPr lang="en" sz="2400">
                <a:latin typeface="Helvetica Neue"/>
                <a:ea typeface="Helvetica Neue"/>
                <a:cs typeface="Helvetica Neue"/>
                <a:sym typeface="Helvetica Neue"/>
              </a:rPr>
              <a:t>Click the hamburger menu</a:t>
            </a:r>
            <a:endParaRPr sz="2400">
              <a:latin typeface="Helvetica Neue"/>
              <a:ea typeface="Helvetica Neue"/>
              <a:cs typeface="Helvetica Neue"/>
              <a:sym typeface="Helvetica Neue"/>
            </a:endParaRPr>
          </a:p>
          <a:p>
            <a:pPr marL="457200" lvl="0" indent="-381000" algn="l" rtl="0">
              <a:spcBef>
                <a:spcPts val="0"/>
              </a:spcBef>
              <a:spcAft>
                <a:spcPts val="0"/>
              </a:spcAft>
              <a:buSzPts val="2400"/>
              <a:buFont typeface="Helvetica Neue"/>
              <a:buAutoNum type="arabicPeriod"/>
            </a:pPr>
            <a:r>
              <a:rPr lang="en" sz="2400">
                <a:latin typeface="Helvetica Neue"/>
                <a:ea typeface="Helvetica Neue"/>
                <a:cs typeface="Helvetica Neue"/>
                <a:sym typeface="Helvetica Neue"/>
              </a:rPr>
              <a:t>Click </a:t>
            </a:r>
            <a:r>
              <a:rPr lang="en" sz="2400">
                <a:solidFill>
                  <a:srgbClr val="FFAA7B"/>
                </a:solidFill>
                <a:latin typeface="Helvetica Neue"/>
                <a:ea typeface="Helvetica Neue"/>
                <a:cs typeface="Helvetica Neue"/>
                <a:sym typeface="Helvetica Neue"/>
              </a:rPr>
              <a:t>“View Game Data”</a:t>
            </a:r>
            <a:endParaRPr sz="2400">
              <a:solidFill>
                <a:srgbClr val="FFAA7B"/>
              </a:solidFill>
              <a:latin typeface="Helvetica Neue"/>
              <a:ea typeface="Helvetica Neue"/>
              <a:cs typeface="Helvetica Neue"/>
              <a:sym typeface="Helvetica Neue"/>
            </a:endParaRPr>
          </a:p>
          <a:p>
            <a:pPr marL="457200" lvl="0" indent="-381000" algn="l" rtl="0">
              <a:spcBef>
                <a:spcPts val="0"/>
              </a:spcBef>
              <a:spcAft>
                <a:spcPts val="0"/>
              </a:spcAft>
              <a:buSzPts val="2400"/>
              <a:buFont typeface="Helvetica Neue"/>
              <a:buAutoNum type="arabicPeriod"/>
            </a:pPr>
            <a:r>
              <a:rPr lang="en" sz="2400">
                <a:solidFill>
                  <a:srgbClr val="FFAA7B"/>
                </a:solidFill>
                <a:latin typeface="Helvetica Neue"/>
                <a:ea typeface="Helvetica Neue"/>
                <a:cs typeface="Helvetica Neue"/>
                <a:sym typeface="Helvetica Neue"/>
              </a:rPr>
              <a:t>Click “Expand to see JSON View of Entire Database”</a:t>
            </a:r>
            <a:endParaRPr sz="2400">
              <a:solidFill>
                <a:srgbClr val="FFAA7B"/>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170857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7"/>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Viewing Game Data</a:t>
            </a:r>
            <a:endParaRPr/>
          </a:p>
        </p:txBody>
      </p:sp>
      <p:sp>
        <p:nvSpPr>
          <p:cNvPr id="287" name="Google Shape;287;p37"/>
          <p:cNvSpPr txBox="1"/>
          <p:nvPr/>
        </p:nvSpPr>
        <p:spPr>
          <a:xfrm>
            <a:off x="4086450" y="3080950"/>
            <a:ext cx="7332300" cy="85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Slab"/>
              <a:ea typeface="Roboto Slab"/>
              <a:cs typeface="Roboto Slab"/>
              <a:sym typeface="Roboto Slab"/>
            </a:endParaRPr>
          </a:p>
        </p:txBody>
      </p:sp>
      <p:sp>
        <p:nvSpPr>
          <p:cNvPr id="288" name="Google Shape;288;p37"/>
          <p:cNvSpPr txBox="1"/>
          <p:nvPr/>
        </p:nvSpPr>
        <p:spPr>
          <a:xfrm>
            <a:off x="563675" y="1429275"/>
            <a:ext cx="8361000" cy="30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p>
        </p:txBody>
      </p:sp>
      <p:sp>
        <p:nvSpPr>
          <p:cNvPr id="289" name="Google Shape;289;p37"/>
          <p:cNvSpPr txBox="1">
            <a:spLocks noGrp="1"/>
          </p:cNvSpPr>
          <p:nvPr>
            <p:ph type="body" idx="1"/>
          </p:nvPr>
        </p:nvSpPr>
        <p:spPr>
          <a:xfrm>
            <a:off x="539500" y="1257300"/>
            <a:ext cx="8141700" cy="331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290" name="Google Shape;290;p37"/>
          <p:cNvPicPr preferRelativeResize="0"/>
          <p:nvPr/>
        </p:nvPicPr>
        <p:blipFill rotWithShape="1">
          <a:blip r:embed="rId3">
            <a:alphaModFix/>
          </a:blip>
          <a:srcRect r="26911"/>
          <a:stretch/>
        </p:blipFill>
        <p:spPr>
          <a:xfrm>
            <a:off x="1747925" y="1229700"/>
            <a:ext cx="5648140" cy="3374401"/>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5506435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8"/>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Viewing Game Data</a:t>
            </a:r>
            <a:endParaRPr/>
          </a:p>
        </p:txBody>
      </p:sp>
      <p:sp>
        <p:nvSpPr>
          <p:cNvPr id="296" name="Google Shape;296;p38"/>
          <p:cNvSpPr txBox="1"/>
          <p:nvPr/>
        </p:nvSpPr>
        <p:spPr>
          <a:xfrm>
            <a:off x="4086450" y="3080950"/>
            <a:ext cx="7332300" cy="85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Slab"/>
              <a:ea typeface="Roboto Slab"/>
              <a:cs typeface="Roboto Slab"/>
              <a:sym typeface="Roboto Slab"/>
            </a:endParaRPr>
          </a:p>
        </p:txBody>
      </p:sp>
      <p:sp>
        <p:nvSpPr>
          <p:cNvPr id="297" name="Google Shape;297;p38"/>
          <p:cNvSpPr txBox="1"/>
          <p:nvPr/>
        </p:nvSpPr>
        <p:spPr>
          <a:xfrm>
            <a:off x="563675" y="1429275"/>
            <a:ext cx="8361000" cy="30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p>
        </p:txBody>
      </p:sp>
      <p:sp>
        <p:nvSpPr>
          <p:cNvPr id="298" name="Google Shape;298;p38"/>
          <p:cNvSpPr txBox="1">
            <a:spLocks noGrp="1"/>
          </p:cNvSpPr>
          <p:nvPr>
            <p:ph type="body" idx="1"/>
          </p:nvPr>
        </p:nvSpPr>
        <p:spPr>
          <a:xfrm>
            <a:off x="539500" y="1257300"/>
            <a:ext cx="8141700" cy="331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99" name="Google Shape;299;p38"/>
          <p:cNvSpPr txBox="1"/>
          <p:nvPr/>
        </p:nvSpPr>
        <p:spPr>
          <a:xfrm>
            <a:off x="1702625" y="3546275"/>
            <a:ext cx="60831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b="1">
              <a:solidFill>
                <a:srgbClr val="EF5330"/>
              </a:solidFill>
              <a:latin typeface="Roboto Slab"/>
              <a:ea typeface="Roboto Slab"/>
              <a:cs typeface="Roboto Slab"/>
              <a:sym typeface="Roboto Slab"/>
            </a:endParaRPr>
          </a:p>
        </p:txBody>
      </p:sp>
      <p:pic>
        <p:nvPicPr>
          <p:cNvPr id="300" name="Google Shape;300;p38"/>
          <p:cNvPicPr preferRelativeResize="0"/>
          <p:nvPr/>
        </p:nvPicPr>
        <p:blipFill>
          <a:blip r:embed="rId3">
            <a:alphaModFix/>
          </a:blip>
          <a:stretch>
            <a:fillRect/>
          </a:stretch>
        </p:blipFill>
        <p:spPr>
          <a:xfrm>
            <a:off x="2113563" y="1177287"/>
            <a:ext cx="4916885" cy="3479225"/>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40900086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9"/>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Updating game data </a:t>
            </a:r>
            <a:endParaRPr/>
          </a:p>
        </p:txBody>
      </p:sp>
      <p:sp>
        <p:nvSpPr>
          <p:cNvPr id="306" name="Google Shape;306;p39"/>
          <p:cNvSpPr txBox="1"/>
          <p:nvPr/>
        </p:nvSpPr>
        <p:spPr>
          <a:xfrm>
            <a:off x="4086450" y="3080950"/>
            <a:ext cx="7332300" cy="85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Slab"/>
              <a:ea typeface="Roboto Slab"/>
              <a:cs typeface="Roboto Slab"/>
              <a:sym typeface="Roboto Slab"/>
            </a:endParaRPr>
          </a:p>
        </p:txBody>
      </p:sp>
      <p:sp>
        <p:nvSpPr>
          <p:cNvPr id="307" name="Google Shape;307;p39"/>
          <p:cNvSpPr txBox="1"/>
          <p:nvPr/>
        </p:nvSpPr>
        <p:spPr>
          <a:xfrm>
            <a:off x="563675" y="1429275"/>
            <a:ext cx="8361000" cy="30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p>
        </p:txBody>
      </p:sp>
      <p:sp>
        <p:nvSpPr>
          <p:cNvPr id="308" name="Google Shape;308;p39"/>
          <p:cNvSpPr txBox="1">
            <a:spLocks noGrp="1"/>
          </p:cNvSpPr>
          <p:nvPr>
            <p:ph type="body" idx="1"/>
          </p:nvPr>
        </p:nvSpPr>
        <p:spPr>
          <a:xfrm>
            <a:off x="539500" y="1257300"/>
            <a:ext cx="8141700" cy="331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update game data by writing to the Firebase database by calling this function: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309" name="Google Shape;309;p39"/>
          <p:cNvPicPr preferRelativeResize="0"/>
          <p:nvPr/>
        </p:nvPicPr>
        <p:blipFill>
          <a:blip r:embed="rId3">
            <a:alphaModFix/>
          </a:blip>
          <a:stretch>
            <a:fillRect/>
          </a:stretch>
        </p:blipFill>
        <p:spPr>
          <a:xfrm>
            <a:off x="563675" y="2442250"/>
            <a:ext cx="8047376" cy="963210"/>
          </a:xfrm>
          <a:prstGeom prst="rect">
            <a:avLst/>
          </a:prstGeom>
          <a:noFill/>
          <a:ln>
            <a:noFill/>
          </a:ln>
        </p:spPr>
      </p:pic>
    </p:spTree>
    <p:extLst>
      <p:ext uri="{BB962C8B-B14F-4D97-AF65-F5344CB8AC3E}">
        <p14:creationId xmlns:p14="http://schemas.microsoft.com/office/powerpoint/2010/main" val="41169027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0"/>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Code Sandbox Demo </a:t>
            </a:r>
            <a:endParaRPr/>
          </a:p>
        </p:txBody>
      </p:sp>
      <p:sp>
        <p:nvSpPr>
          <p:cNvPr id="315" name="Google Shape;315;p40"/>
          <p:cNvSpPr txBox="1"/>
          <p:nvPr/>
        </p:nvSpPr>
        <p:spPr>
          <a:xfrm>
            <a:off x="4086450" y="3080950"/>
            <a:ext cx="7332300" cy="85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Slab"/>
              <a:ea typeface="Roboto Slab"/>
              <a:cs typeface="Roboto Slab"/>
              <a:sym typeface="Roboto Slab"/>
            </a:endParaRPr>
          </a:p>
        </p:txBody>
      </p:sp>
      <p:sp>
        <p:nvSpPr>
          <p:cNvPr id="316" name="Google Shape;316;p40"/>
          <p:cNvSpPr txBox="1"/>
          <p:nvPr/>
        </p:nvSpPr>
        <p:spPr>
          <a:xfrm>
            <a:off x="563675" y="1429275"/>
            <a:ext cx="8361000" cy="30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p>
        </p:txBody>
      </p:sp>
      <p:sp>
        <p:nvSpPr>
          <p:cNvPr id="317" name="Google Shape;317;p40"/>
          <p:cNvSpPr txBox="1">
            <a:spLocks noGrp="1"/>
          </p:cNvSpPr>
          <p:nvPr>
            <p:ph type="body" idx="1"/>
          </p:nvPr>
        </p:nvSpPr>
        <p:spPr>
          <a:xfrm>
            <a:off x="3271500" y="1538800"/>
            <a:ext cx="5323800" cy="308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see how it </a:t>
            </a:r>
            <a:r>
              <a:rPr lang="en" u="sng">
                <a:solidFill>
                  <a:schemeClr val="hlink"/>
                </a:solidFill>
                <a:hlinkClick r:id="rId3"/>
              </a:rPr>
              <a:t>works</a:t>
            </a:r>
            <a:r>
              <a:rPr lang="en"/>
              <a: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5094625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1"/>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Listen for game data changes</a:t>
            </a:r>
            <a:endParaRPr/>
          </a:p>
        </p:txBody>
      </p:sp>
      <p:sp>
        <p:nvSpPr>
          <p:cNvPr id="323" name="Google Shape;323;p41"/>
          <p:cNvSpPr txBox="1"/>
          <p:nvPr/>
        </p:nvSpPr>
        <p:spPr>
          <a:xfrm>
            <a:off x="4086450" y="3080950"/>
            <a:ext cx="7332300" cy="85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Slab"/>
              <a:ea typeface="Roboto Slab"/>
              <a:cs typeface="Roboto Slab"/>
              <a:sym typeface="Roboto Slab"/>
            </a:endParaRPr>
          </a:p>
        </p:txBody>
      </p:sp>
      <p:sp>
        <p:nvSpPr>
          <p:cNvPr id="324" name="Google Shape;324;p41"/>
          <p:cNvSpPr txBox="1"/>
          <p:nvPr/>
        </p:nvSpPr>
        <p:spPr>
          <a:xfrm>
            <a:off x="505375" y="1300775"/>
            <a:ext cx="8361000" cy="30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p>
        </p:txBody>
      </p:sp>
      <p:sp>
        <p:nvSpPr>
          <p:cNvPr id="325" name="Google Shape;325;p41"/>
          <p:cNvSpPr txBox="1">
            <a:spLocks noGrp="1"/>
          </p:cNvSpPr>
          <p:nvPr>
            <p:ph type="body" idx="1"/>
          </p:nvPr>
        </p:nvSpPr>
        <p:spPr>
          <a:xfrm>
            <a:off x="539500" y="1257300"/>
            <a:ext cx="8141700" cy="331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a:t>
            </a:r>
            <a:r>
              <a:rPr lang="en">
                <a:solidFill>
                  <a:srgbClr val="FFAA7B"/>
                </a:solidFill>
              </a:rPr>
              <a:t>listen for game data changes</a:t>
            </a:r>
            <a:r>
              <a:rPr lang="en"/>
              <a:t> in Firebase database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326" name="Google Shape;326;p41"/>
          <p:cNvPicPr preferRelativeResize="0"/>
          <p:nvPr/>
        </p:nvPicPr>
        <p:blipFill rotWithShape="1">
          <a:blip r:embed="rId3">
            <a:alphaModFix/>
          </a:blip>
          <a:srcRect t="11422" r="37671" b="65180"/>
          <a:stretch/>
        </p:blipFill>
        <p:spPr>
          <a:xfrm>
            <a:off x="505375" y="2332050"/>
            <a:ext cx="8105676" cy="465825"/>
          </a:xfrm>
          <a:prstGeom prst="rect">
            <a:avLst/>
          </a:prstGeom>
          <a:noFill/>
          <a:ln>
            <a:noFill/>
          </a:ln>
        </p:spPr>
      </p:pic>
      <p:pic>
        <p:nvPicPr>
          <p:cNvPr id="327" name="Google Shape;327;p41"/>
          <p:cNvPicPr preferRelativeResize="0"/>
          <p:nvPr/>
        </p:nvPicPr>
        <p:blipFill rotWithShape="1">
          <a:blip r:embed="rId3">
            <a:alphaModFix/>
          </a:blip>
          <a:srcRect l="3009" t="34127" r="75753" b="51575"/>
          <a:stretch/>
        </p:blipFill>
        <p:spPr>
          <a:xfrm>
            <a:off x="733975" y="3206438"/>
            <a:ext cx="2837456" cy="274350"/>
          </a:xfrm>
          <a:prstGeom prst="rect">
            <a:avLst/>
          </a:prstGeom>
          <a:noFill/>
          <a:ln>
            <a:noFill/>
          </a:ln>
        </p:spPr>
      </p:pic>
      <p:pic>
        <p:nvPicPr>
          <p:cNvPr id="328" name="Google Shape;328;p41"/>
          <p:cNvPicPr preferRelativeResize="0"/>
          <p:nvPr/>
        </p:nvPicPr>
        <p:blipFill rotWithShape="1">
          <a:blip r:embed="rId3">
            <a:alphaModFix/>
          </a:blip>
          <a:srcRect l="62155" t="14127" r="3318" b="72181"/>
          <a:stretch/>
        </p:blipFill>
        <p:spPr>
          <a:xfrm>
            <a:off x="733975" y="2806600"/>
            <a:ext cx="4662950" cy="265625"/>
          </a:xfrm>
          <a:prstGeom prst="rect">
            <a:avLst/>
          </a:prstGeom>
          <a:noFill/>
          <a:ln>
            <a:noFill/>
          </a:ln>
        </p:spPr>
      </p:pic>
    </p:spTree>
    <p:extLst>
      <p:ext uri="{BB962C8B-B14F-4D97-AF65-F5344CB8AC3E}">
        <p14:creationId xmlns:p14="http://schemas.microsoft.com/office/powerpoint/2010/main" val="1519208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2"/>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Listen for game data changes</a:t>
            </a:r>
            <a:endParaRPr/>
          </a:p>
        </p:txBody>
      </p:sp>
      <p:sp>
        <p:nvSpPr>
          <p:cNvPr id="334" name="Google Shape;334;p42"/>
          <p:cNvSpPr txBox="1"/>
          <p:nvPr/>
        </p:nvSpPr>
        <p:spPr>
          <a:xfrm>
            <a:off x="4086450" y="3080950"/>
            <a:ext cx="7332300" cy="85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Slab"/>
              <a:ea typeface="Roboto Slab"/>
              <a:cs typeface="Roboto Slab"/>
              <a:sym typeface="Roboto Slab"/>
            </a:endParaRPr>
          </a:p>
        </p:txBody>
      </p:sp>
      <p:sp>
        <p:nvSpPr>
          <p:cNvPr id="335" name="Google Shape;335;p42"/>
          <p:cNvSpPr txBox="1"/>
          <p:nvPr/>
        </p:nvSpPr>
        <p:spPr>
          <a:xfrm>
            <a:off x="505375" y="1300775"/>
            <a:ext cx="8361000" cy="30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p>
        </p:txBody>
      </p:sp>
      <p:sp>
        <p:nvSpPr>
          <p:cNvPr id="336" name="Google Shape;336;p42"/>
          <p:cNvSpPr txBox="1">
            <a:spLocks noGrp="1"/>
          </p:cNvSpPr>
          <p:nvPr>
            <p:ph type="body" idx="1"/>
          </p:nvPr>
        </p:nvSpPr>
        <p:spPr>
          <a:xfrm>
            <a:off x="539500" y="1257300"/>
            <a:ext cx="8141700" cy="331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a:t>
            </a:r>
            <a:r>
              <a:rPr lang="en">
                <a:solidFill>
                  <a:srgbClr val="FFAA7B"/>
                </a:solidFill>
              </a:rPr>
              <a:t>listen for game data changes</a:t>
            </a:r>
            <a:r>
              <a:rPr lang="en"/>
              <a:t> in Firebase database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337" name="Google Shape;337;p42"/>
          <p:cNvPicPr preferRelativeResize="0"/>
          <p:nvPr/>
        </p:nvPicPr>
        <p:blipFill rotWithShape="1">
          <a:blip r:embed="rId3">
            <a:alphaModFix/>
          </a:blip>
          <a:srcRect t="11422" r="37671" b="65180"/>
          <a:stretch/>
        </p:blipFill>
        <p:spPr>
          <a:xfrm>
            <a:off x="539500" y="2332050"/>
            <a:ext cx="8071552" cy="465825"/>
          </a:xfrm>
          <a:prstGeom prst="rect">
            <a:avLst/>
          </a:prstGeom>
          <a:noFill/>
          <a:ln>
            <a:noFill/>
          </a:ln>
        </p:spPr>
      </p:pic>
      <p:pic>
        <p:nvPicPr>
          <p:cNvPr id="338" name="Google Shape;338;p42"/>
          <p:cNvPicPr preferRelativeResize="0"/>
          <p:nvPr/>
        </p:nvPicPr>
        <p:blipFill rotWithShape="1">
          <a:blip r:embed="rId3">
            <a:alphaModFix/>
          </a:blip>
          <a:srcRect l="3009" t="34127" r="75753" b="51575"/>
          <a:stretch/>
        </p:blipFill>
        <p:spPr>
          <a:xfrm>
            <a:off x="733975" y="3206438"/>
            <a:ext cx="2837456" cy="274350"/>
          </a:xfrm>
          <a:prstGeom prst="rect">
            <a:avLst/>
          </a:prstGeom>
          <a:noFill/>
          <a:ln>
            <a:noFill/>
          </a:ln>
        </p:spPr>
      </p:pic>
      <p:pic>
        <p:nvPicPr>
          <p:cNvPr id="339" name="Google Shape;339;p42"/>
          <p:cNvPicPr preferRelativeResize="0"/>
          <p:nvPr/>
        </p:nvPicPr>
        <p:blipFill rotWithShape="1">
          <a:blip r:embed="rId3">
            <a:alphaModFix/>
          </a:blip>
          <a:srcRect l="62155" t="14127" r="3318" b="72181"/>
          <a:stretch/>
        </p:blipFill>
        <p:spPr>
          <a:xfrm>
            <a:off x="733975" y="2806600"/>
            <a:ext cx="4662950" cy="265625"/>
          </a:xfrm>
          <a:prstGeom prst="rect">
            <a:avLst/>
          </a:prstGeom>
          <a:noFill/>
          <a:ln>
            <a:noFill/>
          </a:ln>
        </p:spPr>
      </p:pic>
      <p:sp>
        <p:nvSpPr>
          <p:cNvPr id="340" name="Google Shape;340;p42"/>
          <p:cNvSpPr txBox="1"/>
          <p:nvPr/>
        </p:nvSpPr>
        <p:spPr>
          <a:xfrm>
            <a:off x="536250" y="3719700"/>
            <a:ext cx="8071500" cy="85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FFAA7B"/>
                </a:solidFill>
                <a:latin typeface="Helvetica Neue"/>
                <a:ea typeface="Helvetica Neue"/>
                <a:cs typeface="Helvetica Neue"/>
                <a:sym typeface="Helvetica Neue"/>
              </a:rPr>
              <a:t>Don’t forget to extend </a:t>
            </a:r>
            <a:r>
              <a:rPr lang="en" sz="2000">
                <a:solidFill>
                  <a:srgbClr val="17D3FF"/>
                </a:solidFill>
                <a:latin typeface="Helvetica Neue"/>
                <a:ea typeface="Helvetica Neue"/>
                <a:cs typeface="Helvetica Neue"/>
                <a:sym typeface="Helvetica Neue"/>
              </a:rPr>
              <a:t>GameComponent</a:t>
            </a:r>
            <a:r>
              <a:rPr lang="en" sz="2000">
                <a:solidFill>
                  <a:srgbClr val="EF5330"/>
                </a:solidFill>
                <a:latin typeface="Helvetica Neue"/>
                <a:ea typeface="Helvetica Neue"/>
                <a:cs typeface="Helvetica Neue"/>
                <a:sym typeface="Helvetica Neue"/>
              </a:rPr>
              <a:t> </a:t>
            </a:r>
            <a:r>
              <a:rPr lang="en" sz="2000">
                <a:solidFill>
                  <a:srgbClr val="FFAA7B"/>
                </a:solidFill>
                <a:latin typeface="Helvetica Neue"/>
                <a:ea typeface="Helvetica Neue"/>
                <a:cs typeface="Helvetica Neue"/>
                <a:sym typeface="Helvetica Neue"/>
              </a:rPr>
              <a:t>first, to give you access to the above callback function</a:t>
            </a:r>
            <a:r>
              <a:rPr lang="en" sz="2000">
                <a:solidFill>
                  <a:srgbClr val="17D3FF"/>
                </a:solidFill>
                <a:latin typeface="Helvetica Neue"/>
                <a:ea typeface="Helvetica Neue"/>
                <a:cs typeface="Helvetica Neue"/>
                <a:sym typeface="Helvetica Neue"/>
              </a:rPr>
              <a:t>!</a:t>
            </a:r>
            <a:endParaRPr sz="2000">
              <a:solidFill>
                <a:srgbClr val="17D3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4229517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3"/>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onSessionDataChanged()</a:t>
            </a:r>
            <a:endParaRPr/>
          </a:p>
        </p:txBody>
      </p:sp>
      <p:sp>
        <p:nvSpPr>
          <p:cNvPr id="346" name="Google Shape;346;p43"/>
          <p:cNvSpPr txBox="1"/>
          <p:nvPr/>
        </p:nvSpPr>
        <p:spPr>
          <a:xfrm>
            <a:off x="532950" y="1257300"/>
            <a:ext cx="4023000" cy="330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Helvetica Neue"/>
                <a:ea typeface="Helvetica Neue"/>
                <a:cs typeface="Helvetica Neue"/>
                <a:sym typeface="Helvetica Neue"/>
              </a:rPr>
              <a:t>What would we expect to see here?</a:t>
            </a:r>
            <a:endParaRPr sz="3000">
              <a:latin typeface="Helvetica Neue"/>
              <a:ea typeface="Helvetica Neue"/>
              <a:cs typeface="Helvetica Neue"/>
              <a:sym typeface="Helvetica Neue"/>
            </a:endParaRPr>
          </a:p>
        </p:txBody>
      </p:sp>
      <p:pic>
        <p:nvPicPr>
          <p:cNvPr id="347" name="Google Shape;347;p43"/>
          <p:cNvPicPr preferRelativeResize="0"/>
          <p:nvPr/>
        </p:nvPicPr>
        <p:blipFill>
          <a:blip r:embed="rId3">
            <a:alphaModFix/>
          </a:blip>
          <a:stretch>
            <a:fillRect/>
          </a:stretch>
        </p:blipFill>
        <p:spPr>
          <a:xfrm>
            <a:off x="4662650" y="1286938"/>
            <a:ext cx="3576854" cy="3374224"/>
          </a:xfrm>
          <a:prstGeom prst="rect">
            <a:avLst/>
          </a:prstGeom>
          <a:noFill/>
          <a:ln>
            <a:noFill/>
          </a:ln>
        </p:spPr>
      </p:pic>
    </p:spTree>
    <p:extLst>
      <p:ext uri="{BB962C8B-B14F-4D97-AF65-F5344CB8AC3E}">
        <p14:creationId xmlns:p14="http://schemas.microsoft.com/office/powerpoint/2010/main" val="21470966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4"/>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onSessionDataChanged()</a:t>
            </a:r>
            <a:endParaRPr/>
          </a:p>
        </p:txBody>
      </p:sp>
      <p:sp>
        <p:nvSpPr>
          <p:cNvPr id="353" name="Google Shape;353;p44"/>
          <p:cNvSpPr txBox="1"/>
          <p:nvPr/>
        </p:nvSpPr>
        <p:spPr>
          <a:xfrm>
            <a:off x="4086450" y="3080950"/>
            <a:ext cx="7332300" cy="85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Slab"/>
              <a:ea typeface="Roboto Slab"/>
              <a:cs typeface="Roboto Slab"/>
              <a:sym typeface="Roboto Slab"/>
            </a:endParaRPr>
          </a:p>
        </p:txBody>
      </p:sp>
      <p:sp>
        <p:nvSpPr>
          <p:cNvPr id="354" name="Google Shape;354;p44"/>
          <p:cNvSpPr txBox="1"/>
          <p:nvPr/>
        </p:nvSpPr>
        <p:spPr>
          <a:xfrm>
            <a:off x="563675" y="1429275"/>
            <a:ext cx="4023000" cy="30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Helvetica Neue"/>
                <a:ea typeface="Helvetica Neue"/>
                <a:cs typeface="Helvetica Neue"/>
                <a:sym typeface="Helvetica Neue"/>
              </a:rPr>
              <a:t>We should see </a:t>
            </a:r>
            <a:r>
              <a:rPr lang="en" sz="2400">
                <a:solidFill>
                  <a:srgbClr val="17D3FF"/>
                </a:solidFill>
                <a:latin typeface="Helvetica Neue"/>
                <a:ea typeface="Helvetica Neue"/>
                <a:cs typeface="Helvetica Neue"/>
                <a:sym typeface="Helvetica Neue"/>
              </a:rPr>
              <a:t>“Data changed!”</a:t>
            </a:r>
            <a:r>
              <a:rPr lang="en" sz="2400">
                <a:solidFill>
                  <a:srgbClr val="595959"/>
                </a:solidFill>
                <a:latin typeface="Helvetica Neue"/>
                <a:ea typeface="Helvetica Neue"/>
                <a:cs typeface="Helvetica Neue"/>
                <a:sym typeface="Helvetica Neue"/>
              </a:rPr>
              <a:t> </a:t>
            </a:r>
            <a:r>
              <a:rPr lang="en" sz="2400">
                <a:latin typeface="Helvetica Neue"/>
                <a:ea typeface="Helvetica Neue"/>
                <a:cs typeface="Helvetica Neue"/>
                <a:sym typeface="Helvetica Neue"/>
              </a:rPr>
              <a:t>printed in the console after we write </a:t>
            </a:r>
            <a:r>
              <a:rPr lang="en" sz="2400">
                <a:solidFill>
                  <a:srgbClr val="17D3FF"/>
                </a:solidFill>
                <a:latin typeface="Helvetica Neue"/>
                <a:ea typeface="Helvetica Neue"/>
                <a:cs typeface="Helvetica Neue"/>
                <a:sym typeface="Helvetica Neue"/>
              </a:rPr>
              <a:t>“Hello, World!”</a:t>
            </a:r>
            <a:r>
              <a:rPr lang="en" sz="2400">
                <a:solidFill>
                  <a:srgbClr val="15C2D2"/>
                </a:solidFill>
                <a:latin typeface="Helvetica Neue"/>
                <a:ea typeface="Helvetica Neue"/>
                <a:cs typeface="Helvetica Neue"/>
                <a:sym typeface="Helvetica Neue"/>
              </a:rPr>
              <a:t> </a:t>
            </a:r>
            <a:r>
              <a:rPr lang="en" sz="2400">
                <a:latin typeface="Helvetica Neue"/>
                <a:ea typeface="Helvetica Neue"/>
                <a:cs typeface="Helvetica Neue"/>
                <a:sym typeface="Helvetica Neue"/>
              </a:rPr>
              <a:t>to Firebase and we call </a:t>
            </a:r>
            <a:r>
              <a:rPr lang="en" sz="2400">
                <a:solidFill>
                  <a:srgbClr val="FFAA7B"/>
                </a:solidFill>
                <a:latin typeface="Helvetica Neue"/>
                <a:ea typeface="Helvetica Neue"/>
                <a:cs typeface="Helvetica Neue"/>
                <a:sym typeface="Helvetica Neue"/>
              </a:rPr>
              <a:t>onSessionDataChanged()</a:t>
            </a:r>
            <a:endParaRPr sz="2400">
              <a:solidFill>
                <a:srgbClr val="FFAA7B"/>
              </a:solidFill>
              <a:latin typeface="Helvetica Neue"/>
              <a:ea typeface="Helvetica Neue"/>
              <a:cs typeface="Helvetica Neue"/>
              <a:sym typeface="Helvetica Neue"/>
            </a:endParaRPr>
          </a:p>
        </p:txBody>
      </p:sp>
      <p:pic>
        <p:nvPicPr>
          <p:cNvPr id="355" name="Google Shape;355;p44"/>
          <p:cNvPicPr preferRelativeResize="0"/>
          <p:nvPr/>
        </p:nvPicPr>
        <p:blipFill>
          <a:blip r:embed="rId3">
            <a:alphaModFix/>
          </a:blip>
          <a:stretch>
            <a:fillRect/>
          </a:stretch>
        </p:blipFill>
        <p:spPr>
          <a:xfrm>
            <a:off x="4871275" y="1230188"/>
            <a:ext cx="3634500" cy="3428626"/>
          </a:xfrm>
          <a:prstGeom prst="rect">
            <a:avLst/>
          </a:prstGeom>
          <a:noFill/>
          <a:ln>
            <a:noFill/>
          </a:ln>
        </p:spPr>
      </p:pic>
    </p:spTree>
    <p:extLst>
      <p:ext uri="{BB962C8B-B14F-4D97-AF65-F5344CB8AC3E}">
        <p14:creationId xmlns:p14="http://schemas.microsoft.com/office/powerpoint/2010/main" val="927208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9"/>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Previous Projects</a:t>
            </a:r>
            <a:endParaRPr/>
          </a:p>
        </p:txBody>
      </p:sp>
      <p:sp>
        <p:nvSpPr>
          <p:cNvPr id="291" name="Google Shape;291;p39"/>
          <p:cNvSpPr txBox="1"/>
          <p:nvPr/>
        </p:nvSpPr>
        <p:spPr>
          <a:xfrm>
            <a:off x="4086450" y="3080950"/>
            <a:ext cx="7332300" cy="85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Slab"/>
              <a:ea typeface="Roboto Slab"/>
              <a:cs typeface="Roboto Slab"/>
              <a:sym typeface="Roboto Slab"/>
            </a:endParaRPr>
          </a:p>
        </p:txBody>
      </p:sp>
      <p:sp>
        <p:nvSpPr>
          <p:cNvPr id="292" name="Google Shape;292;p39"/>
          <p:cNvSpPr txBox="1"/>
          <p:nvPr/>
        </p:nvSpPr>
        <p:spPr>
          <a:xfrm>
            <a:off x="532950" y="1257300"/>
            <a:ext cx="4038900" cy="33117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1000"/>
              </a:spcBef>
              <a:spcAft>
                <a:spcPts val="0"/>
              </a:spcAft>
              <a:buSzPts val="2400"/>
              <a:buFont typeface="Helvetica Neue"/>
              <a:buChar char="➔"/>
            </a:pPr>
            <a:r>
              <a:rPr lang="en" sz="2400">
                <a:latin typeface="Helvetica Neue"/>
                <a:ea typeface="Helvetica Neue"/>
                <a:cs typeface="Helvetica Neue"/>
                <a:sym typeface="Helvetica Neue"/>
              </a:rPr>
              <a:t>Pokemon Simulator</a:t>
            </a:r>
            <a:endParaRPr sz="2400">
              <a:latin typeface="Helvetica Neue"/>
              <a:ea typeface="Helvetica Neue"/>
              <a:cs typeface="Helvetica Neue"/>
              <a:sym typeface="Helvetica Neue"/>
            </a:endParaRPr>
          </a:p>
          <a:p>
            <a:pPr marL="457200" lvl="0" indent="-381000" algn="l" rtl="0">
              <a:lnSpc>
                <a:spcPct val="115000"/>
              </a:lnSpc>
              <a:spcBef>
                <a:spcPts val="1000"/>
              </a:spcBef>
              <a:spcAft>
                <a:spcPts val="0"/>
              </a:spcAft>
              <a:buSzPts val="2400"/>
              <a:buFont typeface="Helvetica Neue"/>
              <a:buChar char="➔"/>
            </a:pPr>
            <a:r>
              <a:rPr lang="en" sz="2400">
                <a:latin typeface="Helvetica Neue"/>
                <a:ea typeface="Helvetica Neue"/>
                <a:cs typeface="Helvetica Neue"/>
                <a:sym typeface="Helvetica Neue"/>
              </a:rPr>
              <a:t>Mafia					</a:t>
            </a:r>
            <a:endParaRPr sz="2400">
              <a:latin typeface="Helvetica Neue"/>
              <a:ea typeface="Helvetica Neue"/>
              <a:cs typeface="Helvetica Neue"/>
              <a:sym typeface="Helvetica Neue"/>
            </a:endParaRPr>
          </a:p>
          <a:p>
            <a:pPr marL="457200" lvl="0" indent="-381000" algn="l" rtl="0">
              <a:lnSpc>
                <a:spcPct val="115000"/>
              </a:lnSpc>
              <a:spcBef>
                <a:spcPts val="1000"/>
              </a:spcBef>
              <a:spcAft>
                <a:spcPts val="0"/>
              </a:spcAft>
              <a:buSzPts val="2400"/>
              <a:buFont typeface="Helvetica Neue"/>
              <a:buChar char="➔"/>
            </a:pPr>
            <a:r>
              <a:rPr lang="en" sz="2400">
                <a:latin typeface="Helvetica Neue"/>
                <a:ea typeface="Helvetica Neue"/>
                <a:cs typeface="Helvetica Neue"/>
                <a:sym typeface="Helvetica Neue"/>
              </a:rPr>
              <a:t>21 Questions	</a:t>
            </a:r>
            <a:endParaRPr sz="2400">
              <a:latin typeface="Helvetica Neue"/>
              <a:ea typeface="Helvetica Neue"/>
              <a:cs typeface="Helvetica Neue"/>
              <a:sym typeface="Helvetica Neue"/>
            </a:endParaRPr>
          </a:p>
          <a:p>
            <a:pPr marL="457200" lvl="0" indent="-381000" algn="l" rtl="0">
              <a:lnSpc>
                <a:spcPct val="115000"/>
              </a:lnSpc>
              <a:spcBef>
                <a:spcPts val="1000"/>
              </a:spcBef>
              <a:spcAft>
                <a:spcPts val="1200"/>
              </a:spcAft>
              <a:buSzPts val="2400"/>
              <a:buFont typeface="Helvetica Neue"/>
              <a:buChar char="➔"/>
            </a:pPr>
            <a:r>
              <a:rPr lang="en" sz="2400">
                <a:latin typeface="Helvetica Neue"/>
                <a:ea typeface="Helvetica Neue"/>
                <a:cs typeface="Helvetica Neue"/>
                <a:sym typeface="Helvetica Neue"/>
              </a:rPr>
              <a:t>Pong</a:t>
            </a:r>
            <a:endParaRPr sz="2400">
              <a:latin typeface="Helvetica Neue"/>
              <a:ea typeface="Helvetica Neue"/>
              <a:cs typeface="Helvetica Neue"/>
              <a:sym typeface="Helvetica Neue"/>
            </a:endParaRPr>
          </a:p>
        </p:txBody>
      </p:sp>
      <p:sp>
        <p:nvSpPr>
          <p:cNvPr id="293" name="Google Shape;293;p39"/>
          <p:cNvSpPr txBox="1"/>
          <p:nvPr/>
        </p:nvSpPr>
        <p:spPr>
          <a:xfrm>
            <a:off x="4571850" y="1257300"/>
            <a:ext cx="4038900" cy="33117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1000"/>
              </a:spcBef>
              <a:spcAft>
                <a:spcPts val="0"/>
              </a:spcAft>
              <a:buSzPts val="2400"/>
              <a:buFont typeface="Helvetica Neue"/>
              <a:buChar char="➔"/>
            </a:pPr>
            <a:r>
              <a:rPr lang="en" sz="2400">
                <a:latin typeface="Helvetica Neue"/>
                <a:ea typeface="Helvetica Neue"/>
                <a:cs typeface="Helvetica Neue"/>
                <a:sym typeface="Helvetica Neue"/>
              </a:rPr>
              <a:t>Rock Paper Scissors	</a:t>
            </a:r>
            <a:endParaRPr sz="2400">
              <a:latin typeface="Helvetica Neue"/>
              <a:ea typeface="Helvetica Neue"/>
              <a:cs typeface="Helvetica Neue"/>
              <a:sym typeface="Helvetica Neue"/>
            </a:endParaRPr>
          </a:p>
          <a:p>
            <a:pPr marL="457200" lvl="0" indent="-381000" algn="l" rtl="0">
              <a:lnSpc>
                <a:spcPct val="115000"/>
              </a:lnSpc>
              <a:spcBef>
                <a:spcPts val="1000"/>
              </a:spcBef>
              <a:spcAft>
                <a:spcPts val="0"/>
              </a:spcAft>
              <a:buSzPts val="2400"/>
              <a:buFont typeface="Helvetica Neue"/>
              <a:buChar char="➔"/>
            </a:pPr>
            <a:r>
              <a:rPr lang="en" sz="2400">
                <a:latin typeface="Helvetica Neue"/>
                <a:ea typeface="Helvetica Neue"/>
                <a:cs typeface="Helvetica Neue"/>
                <a:sym typeface="Helvetica Neue"/>
              </a:rPr>
              <a:t>Spark</a:t>
            </a:r>
            <a:endParaRPr sz="2400">
              <a:latin typeface="Helvetica Neue"/>
              <a:ea typeface="Helvetica Neue"/>
              <a:cs typeface="Helvetica Neue"/>
              <a:sym typeface="Helvetica Neue"/>
            </a:endParaRPr>
          </a:p>
          <a:p>
            <a:pPr marL="457200" lvl="0" indent="-381000" algn="l" rtl="0">
              <a:lnSpc>
                <a:spcPct val="115000"/>
              </a:lnSpc>
              <a:spcBef>
                <a:spcPts val="1000"/>
              </a:spcBef>
              <a:spcAft>
                <a:spcPts val="0"/>
              </a:spcAft>
              <a:buSzPts val="2400"/>
              <a:buFont typeface="Helvetica Neue"/>
              <a:buChar char="➔"/>
            </a:pPr>
            <a:r>
              <a:rPr lang="en" sz="2400">
                <a:latin typeface="Helvetica Neue"/>
                <a:ea typeface="Helvetica Neue"/>
                <a:cs typeface="Helvetica Neue"/>
                <a:sym typeface="Helvetica Neue"/>
              </a:rPr>
              <a:t>I Declare War</a:t>
            </a:r>
            <a:endParaRPr sz="2400">
              <a:latin typeface="Helvetica Neue"/>
              <a:ea typeface="Helvetica Neue"/>
              <a:cs typeface="Helvetica Neue"/>
              <a:sym typeface="Helvetica Neue"/>
            </a:endParaRPr>
          </a:p>
          <a:p>
            <a:pPr marL="457200" lvl="0" indent="-381000" algn="l" rtl="0">
              <a:lnSpc>
                <a:spcPct val="115000"/>
              </a:lnSpc>
              <a:spcBef>
                <a:spcPts val="1000"/>
              </a:spcBef>
              <a:spcAft>
                <a:spcPts val="1200"/>
              </a:spcAft>
              <a:buSzPts val="2400"/>
              <a:buFont typeface="Helvetica Neue"/>
              <a:buChar char="➔"/>
            </a:pPr>
            <a:r>
              <a:rPr lang="en" sz="2400">
                <a:latin typeface="Helvetica Neue"/>
                <a:ea typeface="Helvetica Neue"/>
                <a:cs typeface="Helvetica Neue"/>
                <a:sym typeface="Helvetica Neue"/>
              </a:rPr>
              <a:t>Multiplication</a:t>
            </a:r>
            <a:endParaRPr sz="2400">
              <a:latin typeface="Helvetica Neue"/>
              <a:ea typeface="Helvetica Neue"/>
              <a:cs typeface="Helvetica Neue"/>
              <a:sym typeface="Helvetica Neue"/>
            </a:endParaRPr>
          </a:p>
        </p:txBody>
      </p:sp>
    </p:spTree>
    <p:extLst>
      <p:ext uri="{BB962C8B-B14F-4D97-AF65-F5344CB8AC3E}">
        <p14:creationId xmlns:p14="http://schemas.microsoft.com/office/powerpoint/2010/main" val="24535167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5"/>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Code Sandbox Demo </a:t>
            </a:r>
            <a:endParaRPr/>
          </a:p>
        </p:txBody>
      </p:sp>
      <p:sp>
        <p:nvSpPr>
          <p:cNvPr id="361" name="Google Shape;361;p45"/>
          <p:cNvSpPr txBox="1"/>
          <p:nvPr/>
        </p:nvSpPr>
        <p:spPr>
          <a:xfrm>
            <a:off x="4086450" y="3080950"/>
            <a:ext cx="7332300" cy="85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Slab"/>
              <a:ea typeface="Roboto Slab"/>
              <a:cs typeface="Roboto Slab"/>
              <a:sym typeface="Roboto Slab"/>
            </a:endParaRPr>
          </a:p>
        </p:txBody>
      </p:sp>
      <p:sp>
        <p:nvSpPr>
          <p:cNvPr id="362" name="Google Shape;362;p45"/>
          <p:cNvSpPr txBox="1"/>
          <p:nvPr/>
        </p:nvSpPr>
        <p:spPr>
          <a:xfrm>
            <a:off x="563675" y="1429275"/>
            <a:ext cx="8361000" cy="30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p>
        </p:txBody>
      </p:sp>
      <p:sp>
        <p:nvSpPr>
          <p:cNvPr id="363" name="Google Shape;363;p45"/>
          <p:cNvSpPr txBox="1">
            <a:spLocks noGrp="1"/>
          </p:cNvSpPr>
          <p:nvPr>
            <p:ph type="body" idx="1"/>
          </p:nvPr>
        </p:nvSpPr>
        <p:spPr>
          <a:xfrm>
            <a:off x="3271500" y="1538800"/>
            <a:ext cx="5323800" cy="308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see how it </a:t>
            </a:r>
            <a:r>
              <a:rPr lang="en" u="sng">
                <a:solidFill>
                  <a:schemeClr val="hlink"/>
                </a:solidFill>
                <a:hlinkClick r:id="rId3"/>
              </a:rPr>
              <a:t>works</a:t>
            </a:r>
            <a:r>
              <a:rPr lang="en"/>
              <a: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3151416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46"/>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Displaying the user on button click</a:t>
            </a:r>
            <a:endParaRPr/>
          </a:p>
        </p:txBody>
      </p:sp>
      <p:sp>
        <p:nvSpPr>
          <p:cNvPr id="369" name="Google Shape;369;p46"/>
          <p:cNvSpPr txBox="1">
            <a:spLocks noGrp="1"/>
          </p:cNvSpPr>
          <p:nvPr>
            <p:ph type="body" idx="1"/>
          </p:nvPr>
        </p:nvSpPr>
        <p:spPr>
          <a:xfrm>
            <a:off x="539500" y="1257300"/>
            <a:ext cx="8141700" cy="331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practice!</a:t>
            </a:r>
            <a:endParaRPr/>
          </a:p>
          <a:p>
            <a:pPr marL="0" lvl="0" indent="0" algn="l" rtl="0">
              <a:spcBef>
                <a:spcPts val="0"/>
              </a:spcBef>
              <a:spcAft>
                <a:spcPts val="0"/>
              </a:spcAft>
              <a:buNone/>
            </a:pPr>
            <a:endParaRPr/>
          </a:p>
          <a:p>
            <a:pPr marL="0" lvl="0" indent="0" algn="l" rtl="0">
              <a:spcBef>
                <a:spcPts val="0"/>
              </a:spcBef>
              <a:spcAft>
                <a:spcPts val="0"/>
              </a:spcAft>
              <a:buNone/>
            </a:pPr>
            <a:r>
              <a:rPr lang="en"/>
              <a:t>When a user clicks a </a:t>
            </a:r>
            <a:r>
              <a:rPr lang="en">
                <a:solidFill>
                  <a:srgbClr val="FFAA7B"/>
                </a:solidFill>
              </a:rPr>
              <a:t>button</a:t>
            </a:r>
            <a:r>
              <a:rPr lang="en"/>
              <a:t>, we want to </a:t>
            </a:r>
            <a:r>
              <a:rPr lang="en">
                <a:solidFill>
                  <a:srgbClr val="FFAA7B"/>
                </a:solidFill>
              </a:rPr>
              <a:t>console.log the user name</a:t>
            </a:r>
            <a:r>
              <a:rPr lang="en"/>
              <a:t> of the person who clicked</a:t>
            </a:r>
            <a:endParaRPr/>
          </a:p>
        </p:txBody>
      </p:sp>
    </p:spTree>
    <p:extLst>
      <p:ext uri="{BB962C8B-B14F-4D97-AF65-F5344CB8AC3E}">
        <p14:creationId xmlns:p14="http://schemas.microsoft.com/office/powerpoint/2010/main" val="16140072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7"/>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Displaying the user on button click</a:t>
            </a:r>
            <a:endParaRPr/>
          </a:p>
        </p:txBody>
      </p:sp>
      <p:sp>
        <p:nvSpPr>
          <p:cNvPr id="375" name="Google Shape;375;p47"/>
          <p:cNvSpPr txBox="1">
            <a:spLocks noGrp="1"/>
          </p:cNvSpPr>
          <p:nvPr>
            <p:ph type="body" idx="1"/>
          </p:nvPr>
        </p:nvSpPr>
        <p:spPr>
          <a:xfrm>
            <a:off x="532950" y="1257300"/>
            <a:ext cx="8299200" cy="7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should we implement this?</a:t>
            </a:r>
            <a:endParaRPr/>
          </a:p>
          <a:p>
            <a:pPr marL="0" lvl="0" indent="0" algn="l" rtl="0">
              <a:spcBef>
                <a:spcPts val="0"/>
              </a:spcBef>
              <a:spcAft>
                <a:spcPts val="0"/>
              </a:spcAft>
              <a:buNone/>
            </a:pPr>
            <a:endParaRPr/>
          </a:p>
        </p:txBody>
      </p:sp>
      <p:sp>
        <p:nvSpPr>
          <p:cNvPr id="376" name="Google Shape;376;p47"/>
          <p:cNvSpPr/>
          <p:nvPr/>
        </p:nvSpPr>
        <p:spPr>
          <a:xfrm>
            <a:off x="1125775" y="1900423"/>
            <a:ext cx="2225700" cy="84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Helvetica Neue"/>
                <a:ea typeface="Helvetica Neue"/>
                <a:cs typeface="Helvetica Neue"/>
                <a:sym typeface="Helvetica Neue"/>
              </a:rPr>
              <a:t>When the user clicks a button….</a:t>
            </a:r>
            <a:endParaRPr sz="1300">
              <a:latin typeface="Helvetica Neue"/>
              <a:ea typeface="Helvetica Neue"/>
              <a:cs typeface="Helvetica Neue"/>
              <a:sym typeface="Helvetica Neue"/>
            </a:endParaRPr>
          </a:p>
        </p:txBody>
      </p:sp>
    </p:spTree>
    <p:extLst>
      <p:ext uri="{BB962C8B-B14F-4D97-AF65-F5344CB8AC3E}">
        <p14:creationId xmlns:p14="http://schemas.microsoft.com/office/powerpoint/2010/main" val="39738114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8"/>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Displaying the user on button click</a:t>
            </a:r>
            <a:endParaRPr/>
          </a:p>
        </p:txBody>
      </p:sp>
      <p:sp>
        <p:nvSpPr>
          <p:cNvPr id="382" name="Google Shape;382;p48"/>
          <p:cNvSpPr txBox="1">
            <a:spLocks noGrp="1"/>
          </p:cNvSpPr>
          <p:nvPr>
            <p:ph type="body" idx="1"/>
          </p:nvPr>
        </p:nvSpPr>
        <p:spPr>
          <a:xfrm>
            <a:off x="532950" y="1257300"/>
            <a:ext cx="8299200" cy="7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should we implement this?</a:t>
            </a:r>
            <a:endParaRPr/>
          </a:p>
          <a:p>
            <a:pPr marL="0" lvl="0" indent="0" algn="l" rtl="0">
              <a:spcBef>
                <a:spcPts val="0"/>
              </a:spcBef>
              <a:spcAft>
                <a:spcPts val="0"/>
              </a:spcAft>
              <a:buNone/>
            </a:pPr>
            <a:endParaRPr/>
          </a:p>
        </p:txBody>
      </p:sp>
      <p:sp>
        <p:nvSpPr>
          <p:cNvPr id="383" name="Google Shape;383;p48"/>
          <p:cNvSpPr/>
          <p:nvPr/>
        </p:nvSpPr>
        <p:spPr>
          <a:xfrm>
            <a:off x="1125775" y="1900423"/>
            <a:ext cx="2225700" cy="84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Helvetica Neue"/>
                <a:ea typeface="Helvetica Neue"/>
                <a:cs typeface="Helvetica Neue"/>
                <a:sym typeface="Helvetica Neue"/>
              </a:rPr>
              <a:t>When the user clicks a button….</a:t>
            </a:r>
            <a:endParaRPr sz="1300">
              <a:latin typeface="Helvetica Neue"/>
              <a:ea typeface="Helvetica Neue"/>
              <a:cs typeface="Helvetica Neue"/>
              <a:sym typeface="Helvetica Neue"/>
            </a:endParaRPr>
          </a:p>
        </p:txBody>
      </p:sp>
      <p:sp>
        <p:nvSpPr>
          <p:cNvPr id="384" name="Google Shape;384;p48"/>
          <p:cNvSpPr/>
          <p:nvPr/>
        </p:nvSpPr>
        <p:spPr>
          <a:xfrm>
            <a:off x="3661625" y="2216450"/>
            <a:ext cx="1812300" cy="208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8"/>
          <p:cNvSpPr/>
          <p:nvPr/>
        </p:nvSpPr>
        <p:spPr>
          <a:xfrm>
            <a:off x="5784155" y="1900400"/>
            <a:ext cx="2225700" cy="84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300">
                <a:solidFill>
                  <a:schemeClr val="dk1"/>
                </a:solidFill>
                <a:latin typeface="Helvetica Neue"/>
                <a:ea typeface="Helvetica Neue"/>
                <a:cs typeface="Helvetica Neue"/>
                <a:sym typeface="Helvetica Neue"/>
              </a:rPr>
              <a:t>Write the user id to Firebase using functions we learned last class</a:t>
            </a:r>
            <a:endParaRPr sz="1300">
              <a:latin typeface="Helvetica Neue"/>
              <a:ea typeface="Helvetica Neue"/>
              <a:cs typeface="Helvetica Neue"/>
              <a:sym typeface="Helvetica Neue"/>
            </a:endParaRPr>
          </a:p>
        </p:txBody>
      </p:sp>
    </p:spTree>
    <p:extLst>
      <p:ext uri="{BB962C8B-B14F-4D97-AF65-F5344CB8AC3E}">
        <p14:creationId xmlns:p14="http://schemas.microsoft.com/office/powerpoint/2010/main" val="35095791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9"/>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Displaying the user on button click</a:t>
            </a:r>
            <a:endParaRPr/>
          </a:p>
        </p:txBody>
      </p:sp>
      <p:sp>
        <p:nvSpPr>
          <p:cNvPr id="391" name="Google Shape;391;p49"/>
          <p:cNvSpPr txBox="1">
            <a:spLocks noGrp="1"/>
          </p:cNvSpPr>
          <p:nvPr>
            <p:ph type="body" idx="1"/>
          </p:nvPr>
        </p:nvSpPr>
        <p:spPr>
          <a:xfrm>
            <a:off x="532950" y="1257300"/>
            <a:ext cx="8299200" cy="7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should we implement this?</a:t>
            </a:r>
            <a:endParaRPr/>
          </a:p>
          <a:p>
            <a:pPr marL="0" lvl="0" indent="0" algn="l" rtl="0">
              <a:spcBef>
                <a:spcPts val="0"/>
              </a:spcBef>
              <a:spcAft>
                <a:spcPts val="0"/>
              </a:spcAft>
              <a:buNone/>
            </a:pPr>
            <a:endParaRPr/>
          </a:p>
        </p:txBody>
      </p:sp>
      <p:sp>
        <p:nvSpPr>
          <p:cNvPr id="392" name="Google Shape;392;p49"/>
          <p:cNvSpPr/>
          <p:nvPr/>
        </p:nvSpPr>
        <p:spPr>
          <a:xfrm>
            <a:off x="1125775" y="1900423"/>
            <a:ext cx="2225700" cy="84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Helvetica Neue"/>
                <a:ea typeface="Helvetica Neue"/>
                <a:cs typeface="Helvetica Neue"/>
                <a:sym typeface="Helvetica Neue"/>
              </a:rPr>
              <a:t>When the user clicks a button….</a:t>
            </a:r>
            <a:endParaRPr sz="1300">
              <a:latin typeface="Helvetica Neue"/>
              <a:ea typeface="Helvetica Neue"/>
              <a:cs typeface="Helvetica Neue"/>
              <a:sym typeface="Helvetica Neue"/>
            </a:endParaRPr>
          </a:p>
        </p:txBody>
      </p:sp>
      <p:sp>
        <p:nvSpPr>
          <p:cNvPr id="393" name="Google Shape;393;p49"/>
          <p:cNvSpPr/>
          <p:nvPr/>
        </p:nvSpPr>
        <p:spPr>
          <a:xfrm>
            <a:off x="3661625" y="2216450"/>
            <a:ext cx="1812300" cy="208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9"/>
          <p:cNvSpPr/>
          <p:nvPr/>
        </p:nvSpPr>
        <p:spPr>
          <a:xfrm>
            <a:off x="5784155" y="1900400"/>
            <a:ext cx="2225700" cy="84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300">
                <a:solidFill>
                  <a:schemeClr val="dk1"/>
                </a:solidFill>
                <a:latin typeface="Helvetica Neue"/>
                <a:ea typeface="Helvetica Neue"/>
                <a:cs typeface="Helvetica Neue"/>
                <a:sym typeface="Helvetica Neue"/>
              </a:rPr>
              <a:t>Write the user id to Firebase using functions we learned last class</a:t>
            </a:r>
            <a:endParaRPr sz="1300">
              <a:latin typeface="Helvetica Neue"/>
              <a:ea typeface="Helvetica Neue"/>
              <a:cs typeface="Helvetica Neue"/>
              <a:sym typeface="Helvetica Neue"/>
            </a:endParaRPr>
          </a:p>
        </p:txBody>
      </p:sp>
      <p:sp>
        <p:nvSpPr>
          <p:cNvPr id="395" name="Google Shape;395;p49"/>
          <p:cNvSpPr/>
          <p:nvPr/>
        </p:nvSpPr>
        <p:spPr>
          <a:xfrm>
            <a:off x="5784100" y="3791088"/>
            <a:ext cx="2282400" cy="84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Listen for the Firebase data changes</a:t>
            </a:r>
            <a:endParaRPr sz="1200">
              <a:latin typeface="Helvetica Neue"/>
              <a:ea typeface="Helvetica Neue"/>
              <a:cs typeface="Helvetica Neue"/>
              <a:sym typeface="Helvetica Neue"/>
            </a:endParaRPr>
          </a:p>
        </p:txBody>
      </p:sp>
      <p:sp>
        <p:nvSpPr>
          <p:cNvPr id="396" name="Google Shape;396;p49"/>
          <p:cNvSpPr/>
          <p:nvPr/>
        </p:nvSpPr>
        <p:spPr>
          <a:xfrm rot="5400000">
            <a:off x="6507870" y="3138581"/>
            <a:ext cx="778200" cy="254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2208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0"/>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Displaying the user on button click</a:t>
            </a:r>
            <a:endParaRPr/>
          </a:p>
        </p:txBody>
      </p:sp>
      <p:sp>
        <p:nvSpPr>
          <p:cNvPr id="402" name="Google Shape;402;p50"/>
          <p:cNvSpPr/>
          <p:nvPr/>
        </p:nvSpPr>
        <p:spPr>
          <a:xfrm>
            <a:off x="1125775" y="1900423"/>
            <a:ext cx="2225700" cy="84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Helvetica Neue"/>
                <a:ea typeface="Helvetica Neue"/>
                <a:cs typeface="Helvetica Neue"/>
                <a:sym typeface="Helvetica Neue"/>
              </a:rPr>
              <a:t>When the user clicks a button….</a:t>
            </a:r>
            <a:endParaRPr sz="1300">
              <a:latin typeface="Helvetica Neue"/>
              <a:ea typeface="Helvetica Neue"/>
              <a:cs typeface="Helvetica Neue"/>
              <a:sym typeface="Helvetica Neue"/>
            </a:endParaRPr>
          </a:p>
        </p:txBody>
      </p:sp>
      <p:sp>
        <p:nvSpPr>
          <p:cNvPr id="403" name="Google Shape;403;p50"/>
          <p:cNvSpPr/>
          <p:nvPr/>
        </p:nvSpPr>
        <p:spPr>
          <a:xfrm>
            <a:off x="3661625" y="2216450"/>
            <a:ext cx="1812300" cy="208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0"/>
          <p:cNvSpPr/>
          <p:nvPr/>
        </p:nvSpPr>
        <p:spPr>
          <a:xfrm>
            <a:off x="5784155" y="1900400"/>
            <a:ext cx="2225700" cy="84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300">
                <a:solidFill>
                  <a:schemeClr val="dk1"/>
                </a:solidFill>
                <a:latin typeface="Helvetica Neue"/>
                <a:ea typeface="Helvetica Neue"/>
                <a:cs typeface="Helvetica Neue"/>
                <a:sym typeface="Helvetica Neue"/>
              </a:rPr>
              <a:t>Write the user id to Firebase using functions we learned last class</a:t>
            </a:r>
            <a:endParaRPr sz="1300">
              <a:latin typeface="Helvetica Neue"/>
              <a:ea typeface="Helvetica Neue"/>
              <a:cs typeface="Helvetica Neue"/>
              <a:sym typeface="Helvetica Neue"/>
            </a:endParaRPr>
          </a:p>
        </p:txBody>
      </p:sp>
      <p:sp>
        <p:nvSpPr>
          <p:cNvPr id="405" name="Google Shape;405;p50"/>
          <p:cNvSpPr/>
          <p:nvPr/>
        </p:nvSpPr>
        <p:spPr>
          <a:xfrm>
            <a:off x="5784100" y="3791088"/>
            <a:ext cx="2282400" cy="84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Listen for the Firebase data changes</a:t>
            </a:r>
            <a:endParaRPr sz="1200">
              <a:latin typeface="Helvetica Neue"/>
              <a:ea typeface="Helvetica Neue"/>
              <a:cs typeface="Helvetica Neue"/>
              <a:sym typeface="Helvetica Neue"/>
            </a:endParaRPr>
          </a:p>
        </p:txBody>
      </p:sp>
      <p:sp>
        <p:nvSpPr>
          <p:cNvPr id="406" name="Google Shape;406;p50"/>
          <p:cNvSpPr/>
          <p:nvPr/>
        </p:nvSpPr>
        <p:spPr>
          <a:xfrm>
            <a:off x="1125775" y="3791088"/>
            <a:ext cx="2225700" cy="84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Helvetica Neue"/>
                <a:ea typeface="Helvetica Neue"/>
                <a:cs typeface="Helvetica Neue"/>
                <a:sym typeface="Helvetica Neue"/>
              </a:rPr>
              <a:t>Log these changes (the user id) to the console</a:t>
            </a:r>
            <a:endParaRPr>
              <a:latin typeface="Helvetica Neue"/>
              <a:ea typeface="Helvetica Neue"/>
              <a:cs typeface="Helvetica Neue"/>
              <a:sym typeface="Helvetica Neue"/>
            </a:endParaRPr>
          </a:p>
        </p:txBody>
      </p:sp>
      <p:sp>
        <p:nvSpPr>
          <p:cNvPr id="407" name="Google Shape;407;p50"/>
          <p:cNvSpPr/>
          <p:nvPr/>
        </p:nvSpPr>
        <p:spPr>
          <a:xfrm rot="10800000">
            <a:off x="3661641" y="4151224"/>
            <a:ext cx="1812300" cy="208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0"/>
          <p:cNvSpPr/>
          <p:nvPr/>
        </p:nvSpPr>
        <p:spPr>
          <a:xfrm rot="5400000">
            <a:off x="6507870" y="3138581"/>
            <a:ext cx="778200" cy="254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0"/>
          <p:cNvSpPr txBox="1">
            <a:spLocks noGrp="1"/>
          </p:cNvSpPr>
          <p:nvPr>
            <p:ph type="body" idx="1"/>
          </p:nvPr>
        </p:nvSpPr>
        <p:spPr>
          <a:xfrm>
            <a:off x="532950" y="1257300"/>
            <a:ext cx="8299200" cy="7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should we implement this?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9599346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51"/>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Displaying the user on button click</a:t>
            </a:r>
            <a:endParaRPr/>
          </a:p>
        </p:txBody>
      </p:sp>
      <p:sp>
        <p:nvSpPr>
          <p:cNvPr id="415" name="Google Shape;415;p51"/>
          <p:cNvSpPr/>
          <p:nvPr/>
        </p:nvSpPr>
        <p:spPr>
          <a:xfrm>
            <a:off x="3604574" y="2187201"/>
            <a:ext cx="1852800" cy="210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1"/>
          <p:cNvSpPr/>
          <p:nvPr/>
        </p:nvSpPr>
        <p:spPr>
          <a:xfrm>
            <a:off x="5774435" y="1867300"/>
            <a:ext cx="2275200" cy="850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300">
                <a:solidFill>
                  <a:schemeClr val="dk1"/>
                </a:solidFill>
                <a:latin typeface="Helvetica Neue"/>
                <a:ea typeface="Helvetica Neue"/>
                <a:cs typeface="Helvetica Neue"/>
                <a:sym typeface="Helvetica Neue"/>
              </a:rPr>
              <a:t>Write the user id to Firebase using functions we learned last class</a:t>
            </a:r>
            <a:endParaRPr sz="1300">
              <a:latin typeface="Helvetica Neue"/>
              <a:ea typeface="Helvetica Neue"/>
              <a:cs typeface="Helvetica Neue"/>
              <a:sym typeface="Helvetica Neue"/>
            </a:endParaRPr>
          </a:p>
        </p:txBody>
      </p:sp>
      <p:sp>
        <p:nvSpPr>
          <p:cNvPr id="417" name="Google Shape;417;p51"/>
          <p:cNvSpPr/>
          <p:nvPr/>
        </p:nvSpPr>
        <p:spPr>
          <a:xfrm>
            <a:off x="5774379" y="3781025"/>
            <a:ext cx="2333400" cy="850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Listen for the Firebase data changes</a:t>
            </a:r>
            <a:endParaRPr sz="1200">
              <a:latin typeface="Helvetica Neue"/>
              <a:ea typeface="Helvetica Neue"/>
              <a:cs typeface="Helvetica Neue"/>
              <a:sym typeface="Helvetica Neue"/>
            </a:endParaRPr>
          </a:p>
        </p:txBody>
      </p:sp>
      <p:sp>
        <p:nvSpPr>
          <p:cNvPr id="418" name="Google Shape;418;p51"/>
          <p:cNvSpPr/>
          <p:nvPr/>
        </p:nvSpPr>
        <p:spPr>
          <a:xfrm>
            <a:off x="1012175" y="3781025"/>
            <a:ext cx="2275200" cy="850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Helvetica Neue"/>
                <a:ea typeface="Helvetica Neue"/>
                <a:cs typeface="Helvetica Neue"/>
                <a:sym typeface="Helvetica Neue"/>
              </a:rPr>
              <a:t>Log these changes (the user id) to the console</a:t>
            </a:r>
            <a:endParaRPr>
              <a:latin typeface="Helvetica Neue"/>
              <a:ea typeface="Helvetica Neue"/>
              <a:cs typeface="Helvetica Neue"/>
              <a:sym typeface="Helvetica Neue"/>
            </a:endParaRPr>
          </a:p>
        </p:txBody>
      </p:sp>
      <p:sp>
        <p:nvSpPr>
          <p:cNvPr id="419" name="Google Shape;419;p51"/>
          <p:cNvSpPr/>
          <p:nvPr/>
        </p:nvSpPr>
        <p:spPr>
          <a:xfrm rot="10800000">
            <a:off x="3604504" y="4038246"/>
            <a:ext cx="1852800" cy="210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1"/>
          <p:cNvSpPr/>
          <p:nvPr/>
        </p:nvSpPr>
        <p:spPr>
          <a:xfrm rot="5400000">
            <a:off x="6518155" y="3087989"/>
            <a:ext cx="787800" cy="260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1"/>
          <p:cNvSpPr/>
          <p:nvPr/>
        </p:nvSpPr>
        <p:spPr>
          <a:xfrm>
            <a:off x="1012175" y="1867323"/>
            <a:ext cx="2275200" cy="850800"/>
          </a:xfrm>
          <a:prstGeom prst="rect">
            <a:avLst/>
          </a:prstGeom>
          <a:solidFill>
            <a:srgbClr val="17D3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Helvetica Neue"/>
                <a:ea typeface="Helvetica Neue"/>
                <a:cs typeface="Helvetica Neue"/>
                <a:sym typeface="Helvetica Neue"/>
              </a:rPr>
              <a:t>handleButtonClick()</a:t>
            </a:r>
            <a:endParaRPr sz="1300">
              <a:latin typeface="Helvetica Neue"/>
              <a:ea typeface="Helvetica Neue"/>
              <a:cs typeface="Helvetica Neue"/>
              <a:sym typeface="Helvetica Neue"/>
            </a:endParaRPr>
          </a:p>
        </p:txBody>
      </p:sp>
      <p:sp>
        <p:nvSpPr>
          <p:cNvPr id="422" name="Google Shape;422;p51"/>
          <p:cNvSpPr txBox="1">
            <a:spLocks noGrp="1"/>
          </p:cNvSpPr>
          <p:nvPr>
            <p:ph type="body" idx="1"/>
          </p:nvPr>
        </p:nvSpPr>
        <p:spPr>
          <a:xfrm>
            <a:off x="532950" y="1257300"/>
            <a:ext cx="8299200" cy="7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should we implement this?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7748150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2"/>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Displaying the user on button click</a:t>
            </a:r>
            <a:endParaRPr/>
          </a:p>
        </p:txBody>
      </p:sp>
      <p:sp>
        <p:nvSpPr>
          <p:cNvPr id="428" name="Google Shape;428;p52"/>
          <p:cNvSpPr/>
          <p:nvPr/>
        </p:nvSpPr>
        <p:spPr>
          <a:xfrm>
            <a:off x="3604574" y="2187201"/>
            <a:ext cx="1852800" cy="210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2"/>
          <p:cNvSpPr/>
          <p:nvPr/>
        </p:nvSpPr>
        <p:spPr>
          <a:xfrm>
            <a:off x="5774435" y="1867300"/>
            <a:ext cx="2275200" cy="850800"/>
          </a:xfrm>
          <a:prstGeom prst="rect">
            <a:avLst/>
          </a:prstGeom>
          <a:solidFill>
            <a:srgbClr val="17D3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300">
                <a:solidFill>
                  <a:schemeClr val="dk1"/>
                </a:solidFill>
                <a:latin typeface="Helvetica Neue"/>
                <a:ea typeface="Helvetica Neue"/>
                <a:cs typeface="Helvetica Neue"/>
                <a:sym typeface="Helvetica Neue"/>
              </a:rPr>
              <a:t>getSessionDatabaseRef()</a:t>
            </a:r>
            <a:endParaRPr sz="1300">
              <a:solidFill>
                <a:schemeClr val="dk1"/>
              </a:solidFill>
              <a:latin typeface="Helvetica Neue"/>
              <a:ea typeface="Helvetica Neue"/>
              <a:cs typeface="Helvetica Neue"/>
              <a:sym typeface="Helvetica Neue"/>
            </a:endParaRPr>
          </a:p>
          <a:p>
            <a:pPr marL="0" lvl="0" indent="0" algn="ctr" rtl="0">
              <a:spcBef>
                <a:spcPts val="0"/>
              </a:spcBef>
              <a:spcAft>
                <a:spcPts val="0"/>
              </a:spcAft>
              <a:buClr>
                <a:schemeClr val="dk1"/>
              </a:buClr>
              <a:buSzPts val="1100"/>
              <a:buFont typeface="Arial"/>
              <a:buNone/>
            </a:pPr>
            <a:r>
              <a:rPr lang="en" sz="1300">
                <a:solidFill>
                  <a:schemeClr val="dk1"/>
                </a:solidFill>
                <a:latin typeface="Helvetica Neue"/>
                <a:ea typeface="Helvetica Neue"/>
                <a:cs typeface="Helvetica Neue"/>
                <a:sym typeface="Helvetica Neue"/>
              </a:rPr>
              <a:t>   .set(...)</a:t>
            </a:r>
            <a:endParaRPr sz="1300">
              <a:solidFill>
                <a:schemeClr val="dk1"/>
              </a:solidFill>
              <a:latin typeface="Helvetica Neue"/>
              <a:ea typeface="Helvetica Neue"/>
              <a:cs typeface="Helvetica Neue"/>
              <a:sym typeface="Helvetica Neue"/>
            </a:endParaRPr>
          </a:p>
        </p:txBody>
      </p:sp>
      <p:sp>
        <p:nvSpPr>
          <p:cNvPr id="430" name="Google Shape;430;p52"/>
          <p:cNvSpPr/>
          <p:nvPr/>
        </p:nvSpPr>
        <p:spPr>
          <a:xfrm>
            <a:off x="5774379" y="3781025"/>
            <a:ext cx="2333400" cy="850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Listen for the Firebase data changes</a:t>
            </a:r>
            <a:endParaRPr sz="1200">
              <a:latin typeface="Helvetica Neue"/>
              <a:ea typeface="Helvetica Neue"/>
              <a:cs typeface="Helvetica Neue"/>
              <a:sym typeface="Helvetica Neue"/>
            </a:endParaRPr>
          </a:p>
        </p:txBody>
      </p:sp>
      <p:sp>
        <p:nvSpPr>
          <p:cNvPr id="431" name="Google Shape;431;p52"/>
          <p:cNvSpPr/>
          <p:nvPr/>
        </p:nvSpPr>
        <p:spPr>
          <a:xfrm>
            <a:off x="1012175" y="3781025"/>
            <a:ext cx="2275200" cy="850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Helvetica Neue"/>
                <a:ea typeface="Helvetica Neue"/>
                <a:cs typeface="Helvetica Neue"/>
                <a:sym typeface="Helvetica Neue"/>
              </a:rPr>
              <a:t>Log these changes (the user id) to the console</a:t>
            </a:r>
            <a:endParaRPr>
              <a:latin typeface="Helvetica Neue"/>
              <a:ea typeface="Helvetica Neue"/>
              <a:cs typeface="Helvetica Neue"/>
              <a:sym typeface="Helvetica Neue"/>
            </a:endParaRPr>
          </a:p>
        </p:txBody>
      </p:sp>
      <p:sp>
        <p:nvSpPr>
          <p:cNvPr id="432" name="Google Shape;432;p52"/>
          <p:cNvSpPr/>
          <p:nvPr/>
        </p:nvSpPr>
        <p:spPr>
          <a:xfrm rot="10800000">
            <a:off x="3604504" y="4038246"/>
            <a:ext cx="1852800" cy="210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2"/>
          <p:cNvSpPr/>
          <p:nvPr/>
        </p:nvSpPr>
        <p:spPr>
          <a:xfrm rot="5400000">
            <a:off x="6518155" y="3087989"/>
            <a:ext cx="787800" cy="260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2"/>
          <p:cNvSpPr/>
          <p:nvPr/>
        </p:nvSpPr>
        <p:spPr>
          <a:xfrm>
            <a:off x="1012175" y="1867323"/>
            <a:ext cx="2275200" cy="850800"/>
          </a:xfrm>
          <a:prstGeom prst="rect">
            <a:avLst/>
          </a:prstGeom>
          <a:solidFill>
            <a:srgbClr val="17D3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Helvetica Neue"/>
                <a:ea typeface="Helvetica Neue"/>
                <a:cs typeface="Helvetica Neue"/>
                <a:sym typeface="Helvetica Neue"/>
              </a:rPr>
              <a:t>handleButtonClick()</a:t>
            </a:r>
            <a:endParaRPr sz="1300">
              <a:latin typeface="Helvetica Neue"/>
              <a:ea typeface="Helvetica Neue"/>
              <a:cs typeface="Helvetica Neue"/>
              <a:sym typeface="Helvetica Neue"/>
            </a:endParaRPr>
          </a:p>
        </p:txBody>
      </p:sp>
      <p:sp>
        <p:nvSpPr>
          <p:cNvPr id="435" name="Google Shape;435;p52"/>
          <p:cNvSpPr txBox="1">
            <a:spLocks noGrp="1"/>
          </p:cNvSpPr>
          <p:nvPr>
            <p:ph type="body" idx="1"/>
          </p:nvPr>
        </p:nvSpPr>
        <p:spPr>
          <a:xfrm>
            <a:off x="532950" y="1257300"/>
            <a:ext cx="8299200" cy="7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should we implement this?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9571970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3"/>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Displaying the user on button click</a:t>
            </a:r>
            <a:endParaRPr/>
          </a:p>
        </p:txBody>
      </p:sp>
      <p:sp>
        <p:nvSpPr>
          <p:cNvPr id="441" name="Google Shape;441;p53"/>
          <p:cNvSpPr/>
          <p:nvPr/>
        </p:nvSpPr>
        <p:spPr>
          <a:xfrm>
            <a:off x="3604574" y="2187201"/>
            <a:ext cx="1852800" cy="210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3"/>
          <p:cNvSpPr/>
          <p:nvPr/>
        </p:nvSpPr>
        <p:spPr>
          <a:xfrm>
            <a:off x="5774435" y="1867300"/>
            <a:ext cx="2275200" cy="850800"/>
          </a:xfrm>
          <a:prstGeom prst="rect">
            <a:avLst/>
          </a:prstGeom>
          <a:solidFill>
            <a:srgbClr val="17D3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Helvetica Neue"/>
                <a:ea typeface="Helvetica Neue"/>
                <a:cs typeface="Helvetica Neue"/>
                <a:sym typeface="Helvetica Neue"/>
              </a:rPr>
              <a:t>getSessionDatabaseRef()</a:t>
            </a:r>
            <a:endParaRPr sz="1300">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 sz="1300">
                <a:solidFill>
                  <a:schemeClr val="dk1"/>
                </a:solidFill>
                <a:latin typeface="Helvetica Neue"/>
                <a:ea typeface="Helvetica Neue"/>
                <a:cs typeface="Helvetica Neue"/>
                <a:sym typeface="Helvetica Neue"/>
              </a:rPr>
              <a:t>   .set(...)</a:t>
            </a:r>
            <a:endParaRPr sz="1300">
              <a:solidFill>
                <a:schemeClr val="dk1"/>
              </a:solidFill>
              <a:latin typeface="Helvetica Neue"/>
              <a:ea typeface="Helvetica Neue"/>
              <a:cs typeface="Helvetica Neue"/>
              <a:sym typeface="Helvetica Neue"/>
            </a:endParaRPr>
          </a:p>
        </p:txBody>
      </p:sp>
      <p:sp>
        <p:nvSpPr>
          <p:cNvPr id="443" name="Google Shape;443;p53"/>
          <p:cNvSpPr/>
          <p:nvPr/>
        </p:nvSpPr>
        <p:spPr>
          <a:xfrm>
            <a:off x="5774379" y="3781025"/>
            <a:ext cx="2333400" cy="850800"/>
          </a:xfrm>
          <a:prstGeom prst="rect">
            <a:avLst/>
          </a:prstGeom>
          <a:solidFill>
            <a:srgbClr val="17D3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300">
                <a:solidFill>
                  <a:schemeClr val="dk1"/>
                </a:solidFill>
                <a:latin typeface="Helvetica Neue"/>
                <a:ea typeface="Helvetica Neue"/>
                <a:cs typeface="Helvetica Neue"/>
                <a:sym typeface="Helvetica Neue"/>
              </a:rPr>
              <a:t>.onSessionDataChanged()</a:t>
            </a:r>
            <a:endParaRPr sz="1300">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endParaRPr sz="1300">
              <a:solidFill>
                <a:schemeClr val="dk1"/>
              </a:solidFill>
              <a:latin typeface="Helvetica Neue"/>
              <a:ea typeface="Helvetica Neue"/>
              <a:cs typeface="Helvetica Neue"/>
              <a:sym typeface="Helvetica Neue"/>
            </a:endParaRPr>
          </a:p>
        </p:txBody>
      </p:sp>
      <p:sp>
        <p:nvSpPr>
          <p:cNvPr id="444" name="Google Shape;444;p53"/>
          <p:cNvSpPr/>
          <p:nvPr/>
        </p:nvSpPr>
        <p:spPr>
          <a:xfrm>
            <a:off x="1012175" y="3781025"/>
            <a:ext cx="2275200" cy="850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Helvetica Neue"/>
                <a:ea typeface="Helvetica Neue"/>
                <a:cs typeface="Helvetica Neue"/>
                <a:sym typeface="Helvetica Neue"/>
              </a:rPr>
              <a:t>Log these changes (the user id) to the console</a:t>
            </a:r>
            <a:endParaRPr>
              <a:latin typeface="Helvetica Neue"/>
              <a:ea typeface="Helvetica Neue"/>
              <a:cs typeface="Helvetica Neue"/>
              <a:sym typeface="Helvetica Neue"/>
            </a:endParaRPr>
          </a:p>
        </p:txBody>
      </p:sp>
      <p:sp>
        <p:nvSpPr>
          <p:cNvPr id="445" name="Google Shape;445;p53"/>
          <p:cNvSpPr/>
          <p:nvPr/>
        </p:nvSpPr>
        <p:spPr>
          <a:xfrm rot="10800000">
            <a:off x="3604504" y="4038246"/>
            <a:ext cx="1852800" cy="210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3"/>
          <p:cNvSpPr/>
          <p:nvPr/>
        </p:nvSpPr>
        <p:spPr>
          <a:xfrm rot="5400000">
            <a:off x="6518155" y="3087989"/>
            <a:ext cx="787800" cy="260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3"/>
          <p:cNvSpPr/>
          <p:nvPr/>
        </p:nvSpPr>
        <p:spPr>
          <a:xfrm>
            <a:off x="1012175" y="1867323"/>
            <a:ext cx="2275200" cy="850800"/>
          </a:xfrm>
          <a:prstGeom prst="rect">
            <a:avLst/>
          </a:prstGeom>
          <a:solidFill>
            <a:srgbClr val="17D3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Helvetica Neue"/>
                <a:ea typeface="Helvetica Neue"/>
                <a:cs typeface="Helvetica Neue"/>
                <a:sym typeface="Helvetica Neue"/>
              </a:rPr>
              <a:t>handleButtonClick()</a:t>
            </a:r>
            <a:endParaRPr sz="1300">
              <a:latin typeface="Helvetica Neue"/>
              <a:ea typeface="Helvetica Neue"/>
              <a:cs typeface="Helvetica Neue"/>
              <a:sym typeface="Helvetica Neue"/>
            </a:endParaRPr>
          </a:p>
        </p:txBody>
      </p:sp>
      <p:sp>
        <p:nvSpPr>
          <p:cNvPr id="448" name="Google Shape;448;p53"/>
          <p:cNvSpPr txBox="1">
            <a:spLocks noGrp="1"/>
          </p:cNvSpPr>
          <p:nvPr>
            <p:ph type="body" idx="1"/>
          </p:nvPr>
        </p:nvSpPr>
        <p:spPr>
          <a:xfrm>
            <a:off x="532950" y="1257300"/>
            <a:ext cx="8299200" cy="7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should we implement this?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430482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54"/>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Displaying the user on button click</a:t>
            </a:r>
            <a:endParaRPr/>
          </a:p>
        </p:txBody>
      </p:sp>
      <p:sp>
        <p:nvSpPr>
          <p:cNvPr id="454" name="Google Shape;454;p54"/>
          <p:cNvSpPr/>
          <p:nvPr/>
        </p:nvSpPr>
        <p:spPr>
          <a:xfrm>
            <a:off x="3604574" y="2187201"/>
            <a:ext cx="1852800" cy="210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4"/>
          <p:cNvSpPr/>
          <p:nvPr/>
        </p:nvSpPr>
        <p:spPr>
          <a:xfrm>
            <a:off x="5774435" y="1867300"/>
            <a:ext cx="2275200" cy="850800"/>
          </a:xfrm>
          <a:prstGeom prst="rect">
            <a:avLst/>
          </a:prstGeom>
          <a:solidFill>
            <a:srgbClr val="17D3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Helvetica Neue"/>
                <a:ea typeface="Helvetica Neue"/>
                <a:cs typeface="Helvetica Neue"/>
                <a:sym typeface="Helvetica Neue"/>
              </a:rPr>
              <a:t>getSessionDatabaseRef()</a:t>
            </a:r>
            <a:endParaRPr sz="1300">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 sz="1300">
                <a:solidFill>
                  <a:schemeClr val="dk1"/>
                </a:solidFill>
                <a:latin typeface="Helvetica Neue"/>
                <a:ea typeface="Helvetica Neue"/>
                <a:cs typeface="Helvetica Neue"/>
                <a:sym typeface="Helvetica Neue"/>
              </a:rPr>
              <a:t>   .set(...)</a:t>
            </a:r>
            <a:endParaRPr sz="1300">
              <a:solidFill>
                <a:schemeClr val="dk1"/>
              </a:solidFill>
              <a:latin typeface="Helvetica Neue"/>
              <a:ea typeface="Helvetica Neue"/>
              <a:cs typeface="Helvetica Neue"/>
              <a:sym typeface="Helvetica Neue"/>
            </a:endParaRPr>
          </a:p>
        </p:txBody>
      </p:sp>
      <p:sp>
        <p:nvSpPr>
          <p:cNvPr id="456" name="Google Shape;456;p54"/>
          <p:cNvSpPr/>
          <p:nvPr/>
        </p:nvSpPr>
        <p:spPr>
          <a:xfrm>
            <a:off x="5774379" y="3781025"/>
            <a:ext cx="2333400" cy="850800"/>
          </a:xfrm>
          <a:prstGeom prst="rect">
            <a:avLst/>
          </a:prstGeom>
          <a:solidFill>
            <a:srgbClr val="17D3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Helvetica Neue"/>
                <a:ea typeface="Helvetica Neue"/>
                <a:cs typeface="Helvetica Neue"/>
                <a:sym typeface="Helvetica Neue"/>
              </a:rPr>
              <a:t>.onSessionDataChanged()</a:t>
            </a:r>
            <a:endParaRPr sz="1300">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endParaRPr sz="1300">
              <a:solidFill>
                <a:schemeClr val="dk1"/>
              </a:solidFill>
              <a:latin typeface="Helvetica Neue"/>
              <a:ea typeface="Helvetica Neue"/>
              <a:cs typeface="Helvetica Neue"/>
              <a:sym typeface="Helvetica Neue"/>
            </a:endParaRPr>
          </a:p>
        </p:txBody>
      </p:sp>
      <p:sp>
        <p:nvSpPr>
          <p:cNvPr id="457" name="Google Shape;457;p54"/>
          <p:cNvSpPr/>
          <p:nvPr/>
        </p:nvSpPr>
        <p:spPr>
          <a:xfrm>
            <a:off x="1012175" y="3781025"/>
            <a:ext cx="2275200" cy="850800"/>
          </a:xfrm>
          <a:prstGeom prst="rect">
            <a:avLst/>
          </a:prstGeom>
          <a:solidFill>
            <a:srgbClr val="17D3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Helvetica Neue"/>
                <a:ea typeface="Helvetica Neue"/>
                <a:cs typeface="Helvetica Neue"/>
                <a:sym typeface="Helvetica Neue"/>
              </a:rPr>
              <a:t>console.log()</a:t>
            </a:r>
            <a:endParaRPr sz="1300">
              <a:latin typeface="Helvetica Neue"/>
              <a:ea typeface="Helvetica Neue"/>
              <a:cs typeface="Helvetica Neue"/>
              <a:sym typeface="Helvetica Neue"/>
            </a:endParaRPr>
          </a:p>
        </p:txBody>
      </p:sp>
      <p:sp>
        <p:nvSpPr>
          <p:cNvPr id="458" name="Google Shape;458;p54"/>
          <p:cNvSpPr/>
          <p:nvPr/>
        </p:nvSpPr>
        <p:spPr>
          <a:xfrm rot="10800000">
            <a:off x="3604504" y="4038246"/>
            <a:ext cx="1852800" cy="210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4"/>
          <p:cNvSpPr/>
          <p:nvPr/>
        </p:nvSpPr>
        <p:spPr>
          <a:xfrm rot="5400000">
            <a:off x="6518155" y="3087989"/>
            <a:ext cx="787800" cy="260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4"/>
          <p:cNvSpPr/>
          <p:nvPr/>
        </p:nvSpPr>
        <p:spPr>
          <a:xfrm>
            <a:off x="1012175" y="1867323"/>
            <a:ext cx="2275200" cy="850800"/>
          </a:xfrm>
          <a:prstGeom prst="rect">
            <a:avLst/>
          </a:prstGeom>
          <a:solidFill>
            <a:srgbClr val="17D3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Helvetica Neue"/>
                <a:ea typeface="Helvetica Neue"/>
                <a:cs typeface="Helvetica Neue"/>
                <a:sym typeface="Helvetica Neue"/>
              </a:rPr>
              <a:t>handleButtonClick()</a:t>
            </a:r>
            <a:endParaRPr sz="1300">
              <a:latin typeface="Helvetica Neue"/>
              <a:ea typeface="Helvetica Neue"/>
              <a:cs typeface="Helvetica Neue"/>
              <a:sym typeface="Helvetica Neue"/>
            </a:endParaRPr>
          </a:p>
        </p:txBody>
      </p:sp>
      <p:sp>
        <p:nvSpPr>
          <p:cNvPr id="461" name="Google Shape;461;p54"/>
          <p:cNvSpPr txBox="1">
            <a:spLocks noGrp="1"/>
          </p:cNvSpPr>
          <p:nvPr>
            <p:ph type="body" idx="1"/>
          </p:nvPr>
        </p:nvSpPr>
        <p:spPr>
          <a:xfrm>
            <a:off x="532950" y="1257300"/>
            <a:ext cx="8299200" cy="7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should we implement this?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845619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0"/>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Brainstorming</a:t>
            </a:r>
            <a:endParaRPr/>
          </a:p>
        </p:txBody>
      </p:sp>
      <p:sp>
        <p:nvSpPr>
          <p:cNvPr id="299" name="Google Shape;299;p40"/>
          <p:cNvSpPr txBox="1"/>
          <p:nvPr/>
        </p:nvSpPr>
        <p:spPr>
          <a:xfrm>
            <a:off x="532950" y="1257300"/>
            <a:ext cx="5710500" cy="3311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0"/>
              </a:spcAft>
              <a:buNone/>
            </a:pPr>
            <a:r>
              <a:rPr lang="en" sz="1800">
                <a:latin typeface="Helvetica Neue"/>
                <a:ea typeface="Helvetica Neue"/>
                <a:cs typeface="Helvetica Neue"/>
                <a:sym typeface="Helvetica Neue"/>
              </a:rPr>
              <a:t>Create a list of ideas and pick one. Keep the following in mind:</a:t>
            </a:r>
            <a:endParaRPr sz="1800">
              <a:latin typeface="Helvetica Neue"/>
              <a:ea typeface="Helvetica Neue"/>
              <a:cs typeface="Helvetica Neue"/>
              <a:sym typeface="Helvetica Neue"/>
            </a:endParaRPr>
          </a:p>
          <a:p>
            <a:pPr marL="457200" lvl="0" indent="-342900" algn="l" rtl="0">
              <a:lnSpc>
                <a:spcPct val="115000"/>
              </a:lnSpc>
              <a:spcBef>
                <a:spcPts val="1200"/>
              </a:spcBef>
              <a:spcAft>
                <a:spcPts val="0"/>
              </a:spcAft>
              <a:buSzPts val="1800"/>
              <a:buFont typeface="Roboto Slab"/>
              <a:buChar char="●"/>
            </a:pPr>
            <a:r>
              <a:rPr lang="en" sz="1800">
                <a:latin typeface="Helvetica Neue"/>
                <a:ea typeface="Helvetica Neue"/>
                <a:cs typeface="Helvetica Neue"/>
                <a:sym typeface="Helvetica Neue"/>
              </a:rPr>
              <a:t>It does </a:t>
            </a:r>
            <a:r>
              <a:rPr lang="en" sz="1800" b="1">
                <a:latin typeface="Helvetica Neue"/>
                <a:ea typeface="Helvetica Neue"/>
                <a:cs typeface="Helvetica Neue"/>
                <a:sym typeface="Helvetica Neue"/>
              </a:rPr>
              <a:t>not</a:t>
            </a:r>
            <a:r>
              <a:rPr lang="en" sz="1800">
                <a:latin typeface="Helvetica Neue"/>
                <a:ea typeface="Helvetica Neue"/>
                <a:cs typeface="Helvetica Neue"/>
                <a:sym typeface="Helvetica Neue"/>
              </a:rPr>
              <a:t> have to be a game.</a:t>
            </a:r>
            <a:endParaRPr sz="1800">
              <a:latin typeface="Helvetica Neue"/>
              <a:ea typeface="Helvetica Neue"/>
              <a:cs typeface="Helvetica Neue"/>
              <a:sym typeface="Helvetica Neue"/>
            </a:endParaRPr>
          </a:p>
          <a:p>
            <a:pPr marL="457200" lvl="0" indent="-342900" algn="l" rtl="0">
              <a:lnSpc>
                <a:spcPct val="115000"/>
              </a:lnSpc>
              <a:spcBef>
                <a:spcPts val="0"/>
              </a:spcBef>
              <a:spcAft>
                <a:spcPts val="0"/>
              </a:spcAft>
              <a:buSzPts val="1800"/>
              <a:buFont typeface="Roboto Slab"/>
              <a:buChar char="●"/>
            </a:pPr>
            <a:r>
              <a:rPr lang="en" sz="1800">
                <a:latin typeface="Helvetica Neue"/>
                <a:ea typeface="Helvetica Neue"/>
                <a:cs typeface="Helvetica Neue"/>
                <a:sym typeface="Helvetica Neue"/>
              </a:rPr>
              <a:t>It </a:t>
            </a:r>
            <a:r>
              <a:rPr lang="en" sz="1800" b="1">
                <a:latin typeface="Helvetica Neue"/>
                <a:ea typeface="Helvetica Neue"/>
                <a:cs typeface="Helvetica Neue"/>
                <a:sym typeface="Helvetica Neue"/>
              </a:rPr>
              <a:t>should</a:t>
            </a:r>
            <a:r>
              <a:rPr lang="en" sz="1800">
                <a:latin typeface="Helvetica Neue"/>
                <a:ea typeface="Helvetica Neue"/>
                <a:cs typeface="Helvetica Neue"/>
                <a:sym typeface="Helvetica Neue"/>
              </a:rPr>
              <a:t> be something you have an interest in.</a:t>
            </a:r>
            <a:endParaRPr sz="1800">
              <a:latin typeface="Helvetica Neue"/>
              <a:ea typeface="Helvetica Neue"/>
              <a:cs typeface="Helvetica Neue"/>
              <a:sym typeface="Helvetica Neue"/>
            </a:endParaRPr>
          </a:p>
          <a:p>
            <a:pPr marL="457200" lvl="0" indent="-342900" algn="l" rtl="0">
              <a:lnSpc>
                <a:spcPct val="115000"/>
              </a:lnSpc>
              <a:spcBef>
                <a:spcPts val="0"/>
              </a:spcBef>
              <a:spcAft>
                <a:spcPts val="0"/>
              </a:spcAft>
              <a:buSzPts val="1800"/>
              <a:buFont typeface="Roboto Slab"/>
              <a:buChar char="●"/>
            </a:pPr>
            <a:r>
              <a:rPr lang="en" sz="1800" b="1">
                <a:latin typeface="Helvetica Neue"/>
                <a:ea typeface="Helvetica Neue"/>
                <a:cs typeface="Helvetica Neue"/>
                <a:sym typeface="Helvetica Neue"/>
              </a:rPr>
              <a:t>No</a:t>
            </a:r>
            <a:r>
              <a:rPr lang="en" sz="1800">
                <a:latin typeface="Helvetica Neue"/>
                <a:ea typeface="Helvetica Neue"/>
                <a:cs typeface="Helvetica Neue"/>
                <a:sym typeface="Helvetica Neue"/>
              </a:rPr>
              <a:t> idea is a bad idea.</a:t>
            </a:r>
            <a:endParaRPr sz="1800">
              <a:latin typeface="Helvetica Neue"/>
              <a:ea typeface="Helvetica Neue"/>
              <a:cs typeface="Helvetica Neue"/>
              <a:sym typeface="Helvetica Neue"/>
            </a:endParaRPr>
          </a:p>
          <a:p>
            <a:pPr marL="457200" lvl="0" indent="-342900" algn="l" rtl="0">
              <a:lnSpc>
                <a:spcPct val="115000"/>
              </a:lnSpc>
              <a:spcBef>
                <a:spcPts val="0"/>
              </a:spcBef>
              <a:spcAft>
                <a:spcPts val="0"/>
              </a:spcAft>
              <a:buSzPts val="1800"/>
              <a:buFont typeface="Roboto Slab"/>
              <a:buChar char="●"/>
            </a:pPr>
            <a:r>
              <a:rPr lang="en" sz="1800">
                <a:latin typeface="Helvetica Neue"/>
                <a:ea typeface="Helvetica Neue"/>
                <a:cs typeface="Helvetica Neue"/>
                <a:sym typeface="Helvetica Neue"/>
              </a:rPr>
              <a:t>You </a:t>
            </a:r>
            <a:r>
              <a:rPr lang="en" sz="1800" b="1">
                <a:latin typeface="Helvetica Neue"/>
                <a:ea typeface="Helvetica Neue"/>
                <a:cs typeface="Helvetica Neue"/>
                <a:sym typeface="Helvetica Neue"/>
              </a:rPr>
              <a:t>must</a:t>
            </a:r>
            <a:r>
              <a:rPr lang="en" sz="1800">
                <a:latin typeface="Helvetica Neue"/>
                <a:ea typeface="Helvetica Neue"/>
                <a:cs typeface="Helvetica Neue"/>
                <a:sym typeface="Helvetica Neue"/>
              </a:rPr>
              <a:t>:</a:t>
            </a:r>
            <a:endParaRPr sz="1800">
              <a:latin typeface="Helvetica Neue"/>
              <a:ea typeface="Helvetica Neue"/>
              <a:cs typeface="Helvetica Neue"/>
              <a:sym typeface="Helvetica Neue"/>
            </a:endParaRPr>
          </a:p>
          <a:p>
            <a:pPr marL="914400" lvl="1" indent="-342900" algn="l" rtl="0">
              <a:lnSpc>
                <a:spcPct val="115000"/>
              </a:lnSpc>
              <a:spcBef>
                <a:spcPts val="0"/>
              </a:spcBef>
              <a:spcAft>
                <a:spcPts val="0"/>
              </a:spcAft>
              <a:buSzPts val="1800"/>
              <a:buFont typeface="Helvetica Neue"/>
              <a:buChar char="○"/>
            </a:pPr>
            <a:r>
              <a:rPr lang="en" sz="1800">
                <a:latin typeface="Helvetica Neue"/>
                <a:ea typeface="Helvetica Neue"/>
                <a:cs typeface="Helvetica Neue"/>
                <a:sym typeface="Helvetica Neue"/>
              </a:rPr>
              <a:t>Have multiple users/players interact in the app.</a:t>
            </a:r>
            <a:endParaRPr sz="1800">
              <a:latin typeface="Helvetica Neue"/>
              <a:ea typeface="Helvetica Neue"/>
              <a:cs typeface="Helvetica Neue"/>
              <a:sym typeface="Helvetica Neue"/>
            </a:endParaRPr>
          </a:p>
          <a:p>
            <a:pPr marL="914400" lvl="1" indent="-342900" algn="l" rtl="0">
              <a:lnSpc>
                <a:spcPct val="115000"/>
              </a:lnSpc>
              <a:spcBef>
                <a:spcPts val="0"/>
              </a:spcBef>
              <a:spcAft>
                <a:spcPts val="0"/>
              </a:spcAft>
              <a:buSzPts val="1800"/>
              <a:buFont typeface="Helvetica Neue"/>
              <a:buChar char="○"/>
            </a:pPr>
            <a:r>
              <a:rPr lang="en" sz="1800">
                <a:latin typeface="Helvetica Neue"/>
                <a:ea typeface="Helvetica Neue"/>
                <a:cs typeface="Helvetica Neue"/>
                <a:sym typeface="Helvetica Neue"/>
              </a:rPr>
              <a:t>Use a Firebase database and React.</a:t>
            </a:r>
            <a:endParaRPr sz="1800">
              <a:latin typeface="Helvetica Neue"/>
              <a:ea typeface="Helvetica Neue"/>
              <a:cs typeface="Helvetica Neue"/>
              <a:sym typeface="Helvetica Neue"/>
            </a:endParaRPr>
          </a:p>
        </p:txBody>
      </p:sp>
      <p:pic>
        <p:nvPicPr>
          <p:cNvPr id="300" name="Google Shape;300;p40"/>
          <p:cNvPicPr preferRelativeResize="0"/>
          <p:nvPr/>
        </p:nvPicPr>
        <p:blipFill>
          <a:blip r:embed="rId3">
            <a:alphaModFix/>
          </a:blip>
          <a:stretch>
            <a:fillRect/>
          </a:stretch>
        </p:blipFill>
        <p:spPr>
          <a:xfrm>
            <a:off x="6243450" y="1785500"/>
            <a:ext cx="2377100" cy="2377100"/>
          </a:xfrm>
          <a:prstGeom prst="rect">
            <a:avLst/>
          </a:prstGeom>
          <a:noFill/>
          <a:ln>
            <a:noFill/>
          </a:ln>
        </p:spPr>
      </p:pic>
    </p:spTree>
    <p:extLst>
      <p:ext uri="{BB962C8B-B14F-4D97-AF65-F5344CB8AC3E}">
        <p14:creationId xmlns:p14="http://schemas.microsoft.com/office/powerpoint/2010/main" val="25231591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55"/>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Code Sandbox Demo </a:t>
            </a:r>
            <a:endParaRPr/>
          </a:p>
        </p:txBody>
      </p:sp>
      <p:sp>
        <p:nvSpPr>
          <p:cNvPr id="467" name="Google Shape;467;p55"/>
          <p:cNvSpPr txBox="1"/>
          <p:nvPr/>
        </p:nvSpPr>
        <p:spPr>
          <a:xfrm>
            <a:off x="4086450" y="3080950"/>
            <a:ext cx="7332300" cy="85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Slab"/>
              <a:ea typeface="Roboto Slab"/>
              <a:cs typeface="Roboto Slab"/>
              <a:sym typeface="Roboto Slab"/>
            </a:endParaRPr>
          </a:p>
        </p:txBody>
      </p:sp>
      <p:sp>
        <p:nvSpPr>
          <p:cNvPr id="468" name="Google Shape;468;p55"/>
          <p:cNvSpPr txBox="1"/>
          <p:nvPr/>
        </p:nvSpPr>
        <p:spPr>
          <a:xfrm>
            <a:off x="563675" y="1429275"/>
            <a:ext cx="8361000" cy="30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p>
        </p:txBody>
      </p:sp>
      <p:sp>
        <p:nvSpPr>
          <p:cNvPr id="469" name="Google Shape;469;p55"/>
          <p:cNvSpPr txBox="1">
            <a:spLocks noGrp="1"/>
          </p:cNvSpPr>
          <p:nvPr>
            <p:ph type="body" idx="1"/>
          </p:nvPr>
        </p:nvSpPr>
        <p:spPr>
          <a:xfrm>
            <a:off x="3271500" y="1538800"/>
            <a:ext cx="5323800" cy="308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see how it </a:t>
            </a:r>
            <a:r>
              <a:rPr lang="en" u="sng">
                <a:solidFill>
                  <a:schemeClr val="hlink"/>
                </a:solidFill>
                <a:hlinkClick r:id="rId3"/>
              </a:rPr>
              <a:t>works</a:t>
            </a:r>
            <a:r>
              <a:rPr lang="en"/>
              <a: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4929905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56"/>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Solution</a:t>
            </a:r>
            <a:endParaRPr/>
          </a:p>
        </p:txBody>
      </p:sp>
      <p:pic>
        <p:nvPicPr>
          <p:cNvPr id="475" name="Google Shape;475;p56"/>
          <p:cNvPicPr preferRelativeResize="0"/>
          <p:nvPr/>
        </p:nvPicPr>
        <p:blipFill>
          <a:blip r:embed="rId3">
            <a:alphaModFix/>
          </a:blip>
          <a:stretch>
            <a:fillRect/>
          </a:stretch>
        </p:blipFill>
        <p:spPr>
          <a:xfrm>
            <a:off x="2883475" y="356625"/>
            <a:ext cx="6031926" cy="3933049"/>
          </a:xfrm>
          <a:prstGeom prst="rect">
            <a:avLst/>
          </a:prstGeom>
          <a:noFill/>
          <a:ln>
            <a:noFill/>
          </a:ln>
        </p:spPr>
      </p:pic>
    </p:spTree>
    <p:extLst>
      <p:ext uri="{BB962C8B-B14F-4D97-AF65-F5344CB8AC3E}">
        <p14:creationId xmlns:p14="http://schemas.microsoft.com/office/powerpoint/2010/main" val="37003955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6"/>
          <p:cNvSpPr txBox="1">
            <a:spLocks noGrp="1"/>
          </p:cNvSpPr>
          <p:nvPr>
            <p:ph type="title"/>
          </p:nvPr>
        </p:nvSpPr>
        <p:spPr>
          <a:xfrm>
            <a:off x="1626300" y="2341775"/>
            <a:ext cx="5891400" cy="39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solidFill>
                  <a:schemeClr val="lt1"/>
                </a:solidFill>
              </a:rPr>
              <a:t>Remote</a:t>
            </a:r>
            <a:endParaRPr>
              <a:solidFill>
                <a:schemeClr val="lt1"/>
              </a:solidFill>
            </a:endParaRPr>
          </a:p>
          <a:p>
            <a:pPr marL="0" lvl="0" indent="0" algn="ctr" rtl="0">
              <a:spcBef>
                <a:spcPts val="0"/>
              </a:spcBef>
              <a:spcAft>
                <a:spcPts val="0"/>
              </a:spcAft>
              <a:buClr>
                <a:schemeClr val="dk1"/>
              </a:buClr>
              <a:buSzPts val="1100"/>
              <a:buFont typeface="Arial"/>
              <a:buNone/>
            </a:pPr>
            <a:r>
              <a:rPr lang="en">
                <a:solidFill>
                  <a:schemeClr val="lt1"/>
                </a:solidFill>
              </a:rPr>
              <a:t>Unit 4: Session 5</a:t>
            </a:r>
            <a:endParaRPr>
              <a:solidFill>
                <a:schemeClr val="lt1"/>
              </a:solidFill>
            </a:endParaRPr>
          </a:p>
        </p:txBody>
      </p:sp>
      <p:pic>
        <p:nvPicPr>
          <p:cNvPr id="260" name="Google Shape;260;p36"/>
          <p:cNvPicPr preferRelativeResize="0"/>
          <p:nvPr/>
        </p:nvPicPr>
        <p:blipFill>
          <a:blip r:embed="rId3">
            <a:alphaModFix/>
          </a:blip>
          <a:stretch>
            <a:fillRect/>
          </a:stretch>
        </p:blipFill>
        <p:spPr>
          <a:xfrm>
            <a:off x="7310321" y="3103075"/>
            <a:ext cx="1795579" cy="2040425"/>
          </a:xfrm>
          <a:prstGeom prst="rect">
            <a:avLst/>
          </a:prstGeom>
          <a:noFill/>
          <a:ln>
            <a:noFill/>
          </a:ln>
        </p:spPr>
      </p:pic>
    </p:spTree>
    <p:extLst>
      <p:ext uri="{BB962C8B-B14F-4D97-AF65-F5344CB8AC3E}">
        <p14:creationId xmlns:p14="http://schemas.microsoft.com/office/powerpoint/2010/main" val="14974792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7"/>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Review Firebase Data Flow</a:t>
            </a:r>
            <a:endParaRPr/>
          </a:p>
        </p:txBody>
      </p:sp>
      <p:pic>
        <p:nvPicPr>
          <p:cNvPr id="266" name="Google Shape;266;p37"/>
          <p:cNvPicPr preferRelativeResize="0"/>
          <p:nvPr/>
        </p:nvPicPr>
        <p:blipFill>
          <a:blip r:embed="rId3">
            <a:alphaModFix/>
          </a:blip>
          <a:stretch>
            <a:fillRect/>
          </a:stretch>
        </p:blipFill>
        <p:spPr>
          <a:xfrm>
            <a:off x="2143125" y="1650475"/>
            <a:ext cx="4857750" cy="2400300"/>
          </a:xfrm>
          <a:prstGeom prst="rect">
            <a:avLst/>
          </a:prstGeom>
          <a:noFill/>
          <a:ln>
            <a:noFill/>
          </a:ln>
        </p:spPr>
      </p:pic>
    </p:spTree>
    <p:extLst>
      <p:ext uri="{BB962C8B-B14F-4D97-AF65-F5344CB8AC3E}">
        <p14:creationId xmlns:p14="http://schemas.microsoft.com/office/powerpoint/2010/main" val="6157938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8"/>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Review Firebase Data Flow</a:t>
            </a:r>
            <a:endParaRPr/>
          </a:p>
        </p:txBody>
      </p:sp>
      <p:pic>
        <p:nvPicPr>
          <p:cNvPr id="272" name="Google Shape;272;p38"/>
          <p:cNvPicPr preferRelativeResize="0"/>
          <p:nvPr/>
        </p:nvPicPr>
        <p:blipFill>
          <a:blip r:embed="rId3">
            <a:alphaModFix/>
          </a:blip>
          <a:stretch>
            <a:fillRect/>
          </a:stretch>
        </p:blipFill>
        <p:spPr>
          <a:xfrm>
            <a:off x="1033538" y="1279338"/>
            <a:ext cx="7076917" cy="3330325"/>
          </a:xfrm>
          <a:prstGeom prst="rect">
            <a:avLst/>
          </a:prstGeom>
          <a:noFill/>
          <a:ln>
            <a:noFill/>
          </a:ln>
        </p:spPr>
      </p:pic>
    </p:spTree>
    <p:extLst>
      <p:ext uri="{BB962C8B-B14F-4D97-AF65-F5344CB8AC3E}">
        <p14:creationId xmlns:p14="http://schemas.microsoft.com/office/powerpoint/2010/main" val="3603596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9"/>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Review Firebase Data Flow</a:t>
            </a:r>
            <a:endParaRPr/>
          </a:p>
        </p:txBody>
      </p:sp>
      <p:pic>
        <p:nvPicPr>
          <p:cNvPr id="278" name="Google Shape;278;p39"/>
          <p:cNvPicPr preferRelativeResize="0"/>
          <p:nvPr/>
        </p:nvPicPr>
        <p:blipFill>
          <a:blip r:embed="rId3">
            <a:alphaModFix/>
          </a:blip>
          <a:stretch>
            <a:fillRect/>
          </a:stretch>
        </p:blipFill>
        <p:spPr>
          <a:xfrm>
            <a:off x="1250663" y="1257300"/>
            <a:ext cx="6642668" cy="3374400"/>
          </a:xfrm>
          <a:prstGeom prst="rect">
            <a:avLst/>
          </a:prstGeom>
          <a:noFill/>
          <a:ln>
            <a:noFill/>
          </a:ln>
        </p:spPr>
      </p:pic>
    </p:spTree>
    <p:extLst>
      <p:ext uri="{BB962C8B-B14F-4D97-AF65-F5344CB8AC3E}">
        <p14:creationId xmlns:p14="http://schemas.microsoft.com/office/powerpoint/2010/main" val="29022454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0"/>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Review Firebase Data Flow</a:t>
            </a:r>
            <a:endParaRPr/>
          </a:p>
        </p:txBody>
      </p:sp>
      <p:pic>
        <p:nvPicPr>
          <p:cNvPr id="284" name="Google Shape;284;p40"/>
          <p:cNvPicPr preferRelativeResize="0"/>
          <p:nvPr/>
        </p:nvPicPr>
        <p:blipFill>
          <a:blip r:embed="rId3">
            <a:alphaModFix/>
          </a:blip>
          <a:stretch>
            <a:fillRect/>
          </a:stretch>
        </p:blipFill>
        <p:spPr>
          <a:xfrm>
            <a:off x="1250663" y="1257300"/>
            <a:ext cx="6642668" cy="3374400"/>
          </a:xfrm>
          <a:prstGeom prst="rect">
            <a:avLst/>
          </a:prstGeom>
          <a:noFill/>
          <a:ln>
            <a:noFill/>
          </a:ln>
        </p:spPr>
      </p:pic>
    </p:spTree>
    <p:extLst>
      <p:ext uri="{BB962C8B-B14F-4D97-AF65-F5344CB8AC3E}">
        <p14:creationId xmlns:p14="http://schemas.microsoft.com/office/powerpoint/2010/main" val="19907342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1"/>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Review Firebase Data Flow</a:t>
            </a:r>
            <a:endParaRPr/>
          </a:p>
        </p:txBody>
      </p:sp>
      <p:pic>
        <p:nvPicPr>
          <p:cNvPr id="290" name="Google Shape;290;p41"/>
          <p:cNvPicPr preferRelativeResize="0"/>
          <p:nvPr/>
        </p:nvPicPr>
        <p:blipFill>
          <a:blip r:embed="rId3">
            <a:alphaModFix/>
          </a:blip>
          <a:stretch>
            <a:fillRect/>
          </a:stretch>
        </p:blipFill>
        <p:spPr>
          <a:xfrm>
            <a:off x="532950" y="1205425"/>
            <a:ext cx="7952811" cy="3426275"/>
          </a:xfrm>
          <a:prstGeom prst="rect">
            <a:avLst/>
          </a:prstGeom>
          <a:noFill/>
          <a:ln>
            <a:noFill/>
          </a:ln>
        </p:spPr>
      </p:pic>
    </p:spTree>
    <p:extLst>
      <p:ext uri="{BB962C8B-B14F-4D97-AF65-F5344CB8AC3E}">
        <p14:creationId xmlns:p14="http://schemas.microsoft.com/office/powerpoint/2010/main" val="76222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2"/>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Review Firebase Data Flow</a:t>
            </a:r>
            <a:endParaRPr/>
          </a:p>
        </p:txBody>
      </p:sp>
      <p:pic>
        <p:nvPicPr>
          <p:cNvPr id="296" name="Google Shape;296;p42"/>
          <p:cNvPicPr preferRelativeResize="0"/>
          <p:nvPr/>
        </p:nvPicPr>
        <p:blipFill>
          <a:blip r:embed="rId3">
            <a:alphaModFix/>
          </a:blip>
          <a:stretch>
            <a:fillRect/>
          </a:stretch>
        </p:blipFill>
        <p:spPr>
          <a:xfrm>
            <a:off x="708550" y="1255538"/>
            <a:ext cx="7502401" cy="3377916"/>
          </a:xfrm>
          <a:prstGeom prst="rect">
            <a:avLst/>
          </a:prstGeom>
          <a:noFill/>
          <a:ln>
            <a:noFill/>
          </a:ln>
        </p:spPr>
      </p:pic>
    </p:spTree>
    <p:extLst>
      <p:ext uri="{BB962C8B-B14F-4D97-AF65-F5344CB8AC3E}">
        <p14:creationId xmlns:p14="http://schemas.microsoft.com/office/powerpoint/2010/main" val="11099870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3"/>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Review Firebase Data Flow</a:t>
            </a:r>
            <a:endParaRPr/>
          </a:p>
        </p:txBody>
      </p:sp>
      <p:pic>
        <p:nvPicPr>
          <p:cNvPr id="302" name="Google Shape;302;p43"/>
          <p:cNvPicPr preferRelativeResize="0"/>
          <p:nvPr/>
        </p:nvPicPr>
        <p:blipFill>
          <a:blip r:embed="rId3">
            <a:alphaModFix/>
          </a:blip>
          <a:stretch>
            <a:fillRect/>
          </a:stretch>
        </p:blipFill>
        <p:spPr>
          <a:xfrm>
            <a:off x="532950" y="1257300"/>
            <a:ext cx="7940315" cy="3374401"/>
          </a:xfrm>
          <a:prstGeom prst="rect">
            <a:avLst/>
          </a:prstGeom>
          <a:noFill/>
          <a:ln>
            <a:noFill/>
          </a:ln>
        </p:spPr>
      </p:pic>
    </p:spTree>
    <p:extLst>
      <p:ext uri="{BB962C8B-B14F-4D97-AF65-F5344CB8AC3E}">
        <p14:creationId xmlns:p14="http://schemas.microsoft.com/office/powerpoint/2010/main" val="786723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1"/>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Software Requirement Specifications</a:t>
            </a:r>
            <a:endParaRPr/>
          </a:p>
        </p:txBody>
      </p:sp>
      <p:sp>
        <p:nvSpPr>
          <p:cNvPr id="306" name="Google Shape;306;p41"/>
          <p:cNvSpPr txBox="1"/>
          <p:nvPr/>
        </p:nvSpPr>
        <p:spPr>
          <a:xfrm>
            <a:off x="4086450" y="3080950"/>
            <a:ext cx="7332300" cy="85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Slab"/>
              <a:ea typeface="Roboto Slab"/>
              <a:cs typeface="Roboto Slab"/>
              <a:sym typeface="Roboto Slab"/>
            </a:endParaRPr>
          </a:p>
        </p:txBody>
      </p:sp>
      <p:sp>
        <p:nvSpPr>
          <p:cNvPr id="307" name="Google Shape;307;p41"/>
          <p:cNvSpPr txBox="1"/>
          <p:nvPr/>
        </p:nvSpPr>
        <p:spPr>
          <a:xfrm>
            <a:off x="532950" y="1341750"/>
            <a:ext cx="8078100" cy="3264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0"/>
              </a:spcAft>
              <a:buNone/>
            </a:pPr>
            <a:r>
              <a:rPr lang="en" sz="1800" b="1">
                <a:solidFill>
                  <a:srgbClr val="FFAA7B"/>
                </a:solidFill>
                <a:latin typeface="Helvetica Neue"/>
                <a:ea typeface="Helvetica Neue"/>
                <a:cs typeface="Helvetica Neue"/>
                <a:sym typeface="Helvetica Neue"/>
              </a:rPr>
              <a:t>Software requirements</a:t>
            </a:r>
            <a:r>
              <a:rPr lang="en" sz="1800">
                <a:latin typeface="Helvetica Neue"/>
                <a:ea typeface="Helvetica Neue"/>
                <a:cs typeface="Helvetica Neue"/>
                <a:sym typeface="Helvetica Neue"/>
              </a:rPr>
              <a:t> are a description of how your project </a:t>
            </a:r>
            <a:r>
              <a:rPr lang="en" sz="1800" b="1">
                <a:latin typeface="Helvetica Neue"/>
                <a:ea typeface="Helvetica Neue"/>
                <a:cs typeface="Helvetica Neue"/>
                <a:sym typeface="Helvetica Neue"/>
              </a:rPr>
              <a:t>behaves</a:t>
            </a:r>
            <a:r>
              <a:rPr lang="en" sz="1800">
                <a:latin typeface="Helvetica Neue"/>
                <a:ea typeface="Helvetica Neue"/>
                <a:cs typeface="Helvetica Neue"/>
                <a:sym typeface="Helvetica Neue"/>
              </a:rPr>
              <a:t>.</a:t>
            </a:r>
            <a:endParaRPr sz="1800">
              <a:latin typeface="Helvetica Neue"/>
              <a:ea typeface="Helvetica Neue"/>
              <a:cs typeface="Helvetica Neue"/>
              <a:sym typeface="Helvetica Neue"/>
            </a:endParaRPr>
          </a:p>
          <a:p>
            <a:pPr marL="0" lvl="0" indent="0" algn="l" rtl="0">
              <a:lnSpc>
                <a:spcPct val="115000"/>
              </a:lnSpc>
              <a:spcBef>
                <a:spcPts val="1200"/>
              </a:spcBef>
              <a:spcAft>
                <a:spcPts val="0"/>
              </a:spcAft>
              <a:buNone/>
            </a:pPr>
            <a:r>
              <a:rPr lang="en" sz="1800">
                <a:latin typeface="Helvetica Neue"/>
                <a:ea typeface="Helvetica Neue"/>
                <a:cs typeface="Helvetica Neue"/>
                <a:sym typeface="Helvetica Neue"/>
              </a:rPr>
              <a:t>They drive what you design and implement.</a:t>
            </a:r>
            <a:endParaRPr sz="1800">
              <a:latin typeface="Helvetica Neue"/>
              <a:ea typeface="Helvetica Neue"/>
              <a:cs typeface="Helvetica Neue"/>
              <a:sym typeface="Helvetica Neue"/>
            </a:endParaRPr>
          </a:p>
          <a:p>
            <a:pPr marL="0" lvl="0" indent="0" algn="l" rtl="0">
              <a:lnSpc>
                <a:spcPct val="115000"/>
              </a:lnSpc>
              <a:spcBef>
                <a:spcPts val="1200"/>
              </a:spcBef>
              <a:spcAft>
                <a:spcPts val="0"/>
              </a:spcAft>
              <a:buNone/>
            </a:pPr>
            <a:r>
              <a:rPr lang="en" sz="1800">
                <a:latin typeface="Helvetica Neue"/>
                <a:ea typeface="Helvetica Neue"/>
                <a:cs typeface="Helvetica Neue"/>
                <a:sym typeface="Helvetica Neue"/>
              </a:rPr>
              <a:t>Understanding what your project is going to do from the start can save time.</a:t>
            </a:r>
            <a:endParaRPr sz="1800">
              <a:latin typeface="Helvetica Neue"/>
              <a:ea typeface="Helvetica Neue"/>
              <a:cs typeface="Helvetica Neue"/>
              <a:sym typeface="Helvetica Neue"/>
            </a:endParaRPr>
          </a:p>
          <a:p>
            <a:pPr marL="0" lvl="0" indent="0" algn="l" rtl="0">
              <a:lnSpc>
                <a:spcPct val="115000"/>
              </a:lnSpc>
              <a:spcBef>
                <a:spcPts val="1200"/>
              </a:spcBef>
              <a:spcAft>
                <a:spcPts val="1200"/>
              </a:spcAft>
              <a:buNone/>
            </a:pPr>
            <a:r>
              <a:rPr lang="en" sz="1800">
                <a:latin typeface="Helvetica Neue"/>
                <a:ea typeface="Helvetica Neue"/>
                <a:cs typeface="Helvetica Neue"/>
                <a:sym typeface="Helvetica Neue"/>
              </a:rPr>
              <a:t>They might change as you understand your project better, and that’s OK.</a:t>
            </a:r>
            <a:endParaRPr sz="1800">
              <a:latin typeface="Helvetica Neue"/>
              <a:ea typeface="Helvetica Neue"/>
              <a:cs typeface="Helvetica Neue"/>
              <a:sym typeface="Helvetica Neue"/>
            </a:endParaRPr>
          </a:p>
        </p:txBody>
      </p:sp>
    </p:spTree>
    <p:extLst>
      <p:ext uri="{BB962C8B-B14F-4D97-AF65-F5344CB8AC3E}">
        <p14:creationId xmlns:p14="http://schemas.microsoft.com/office/powerpoint/2010/main" val="16162554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44"/>
          <p:cNvPicPr preferRelativeResize="0"/>
          <p:nvPr/>
        </p:nvPicPr>
        <p:blipFill>
          <a:blip r:embed="rId3">
            <a:alphaModFix amt="23000"/>
          </a:blip>
          <a:stretch>
            <a:fillRect/>
          </a:stretch>
        </p:blipFill>
        <p:spPr>
          <a:xfrm>
            <a:off x="763495" y="44700"/>
            <a:ext cx="7617009" cy="5054100"/>
          </a:xfrm>
          <a:prstGeom prst="rect">
            <a:avLst/>
          </a:prstGeom>
          <a:noFill/>
          <a:ln>
            <a:noFill/>
          </a:ln>
        </p:spPr>
      </p:pic>
      <p:sp>
        <p:nvSpPr>
          <p:cNvPr id="308" name="Google Shape;308;p44"/>
          <p:cNvSpPr txBox="1">
            <a:spLocks noGrp="1"/>
          </p:cNvSpPr>
          <p:nvPr>
            <p:ph type="title"/>
          </p:nvPr>
        </p:nvSpPr>
        <p:spPr>
          <a:xfrm>
            <a:off x="490250" y="450150"/>
            <a:ext cx="7890300" cy="409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What are Player 1 and Player 2 sending each other?</a:t>
            </a:r>
            <a:endParaRPr/>
          </a:p>
        </p:txBody>
      </p:sp>
    </p:spTree>
    <p:extLst>
      <p:ext uri="{BB962C8B-B14F-4D97-AF65-F5344CB8AC3E}">
        <p14:creationId xmlns:p14="http://schemas.microsoft.com/office/powerpoint/2010/main" val="12403887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5"/>
          <p:cNvSpPr txBox="1">
            <a:spLocks noGrp="1"/>
          </p:cNvSpPr>
          <p:nvPr>
            <p:ph type="title"/>
          </p:nvPr>
        </p:nvSpPr>
        <p:spPr>
          <a:xfrm>
            <a:off x="542575" y="453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Model</a:t>
            </a:r>
            <a:endParaRPr/>
          </a:p>
        </p:txBody>
      </p:sp>
      <p:sp>
        <p:nvSpPr>
          <p:cNvPr id="314" name="Google Shape;314;p45"/>
          <p:cNvSpPr txBox="1">
            <a:spLocks noGrp="1"/>
          </p:cNvSpPr>
          <p:nvPr>
            <p:ph type="body" idx="1"/>
          </p:nvPr>
        </p:nvSpPr>
        <p:spPr>
          <a:xfrm>
            <a:off x="539500" y="2974050"/>
            <a:ext cx="8305200" cy="159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"All models are wrong, but some are useful"</a:t>
            </a:r>
            <a:endParaRPr sz="2800"/>
          </a:p>
          <a:p>
            <a:pPr marL="457200" lvl="0" indent="-406400" algn="l" rtl="0">
              <a:spcBef>
                <a:spcPts val="0"/>
              </a:spcBef>
              <a:spcAft>
                <a:spcPts val="0"/>
              </a:spcAft>
              <a:buSzPts val="2800"/>
              <a:buChar char="-"/>
            </a:pPr>
            <a:r>
              <a:rPr lang="en" sz="2800"/>
              <a:t>George Box</a:t>
            </a:r>
            <a:endParaRPr sz="2800"/>
          </a:p>
        </p:txBody>
      </p:sp>
      <p:pic>
        <p:nvPicPr>
          <p:cNvPr id="315" name="Google Shape;315;p45"/>
          <p:cNvPicPr preferRelativeResize="0"/>
          <p:nvPr/>
        </p:nvPicPr>
        <p:blipFill>
          <a:blip r:embed="rId3">
            <a:alphaModFix/>
          </a:blip>
          <a:stretch>
            <a:fillRect/>
          </a:stretch>
        </p:blipFill>
        <p:spPr>
          <a:xfrm>
            <a:off x="3866712" y="1148900"/>
            <a:ext cx="1410587" cy="1825162"/>
          </a:xfrm>
          <a:prstGeom prst="rect">
            <a:avLst/>
          </a:prstGeom>
          <a:noFill/>
          <a:ln>
            <a:noFill/>
          </a:ln>
        </p:spPr>
      </p:pic>
    </p:spTree>
    <p:extLst>
      <p:ext uri="{BB962C8B-B14F-4D97-AF65-F5344CB8AC3E}">
        <p14:creationId xmlns:p14="http://schemas.microsoft.com/office/powerpoint/2010/main" val="7253585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46">
            <a:hlinkClick r:id="rId3"/>
          </p:cNvPr>
          <p:cNvPicPr preferRelativeResize="0"/>
          <p:nvPr/>
        </p:nvPicPr>
        <p:blipFill>
          <a:blip r:embed="rId4">
            <a:alphaModFix/>
          </a:blip>
          <a:stretch>
            <a:fillRect/>
          </a:stretch>
        </p:blipFill>
        <p:spPr>
          <a:xfrm>
            <a:off x="520700" y="444592"/>
            <a:ext cx="914399" cy="382411"/>
          </a:xfrm>
          <a:prstGeom prst="rect">
            <a:avLst/>
          </a:prstGeom>
          <a:noFill/>
          <a:ln>
            <a:noFill/>
          </a:ln>
        </p:spPr>
      </p:pic>
      <p:sp>
        <p:nvSpPr>
          <p:cNvPr id="321" name="Google Shape;321;p46"/>
          <p:cNvSpPr txBox="1"/>
          <p:nvPr/>
        </p:nvSpPr>
        <p:spPr>
          <a:xfrm>
            <a:off x="63500" y="825500"/>
            <a:ext cx="1828800" cy="387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FFFFFF"/>
                </a:solidFill>
                <a:latin typeface="Lato"/>
                <a:ea typeface="Lato"/>
                <a:cs typeface="Lato"/>
                <a:sym typeface="Lato"/>
              </a:rPr>
              <a:t>Join at</a:t>
            </a:r>
            <a:br>
              <a:rPr lang="en" sz="2000">
                <a:solidFill>
                  <a:srgbClr val="FFFFFF"/>
                </a:solidFill>
                <a:latin typeface="Lato"/>
                <a:ea typeface="Lato"/>
                <a:cs typeface="Lato"/>
                <a:sym typeface="Lato"/>
              </a:rPr>
            </a:br>
            <a:r>
              <a:rPr lang="en" sz="2000" b="1">
                <a:solidFill>
                  <a:srgbClr val="FFFFFF"/>
                </a:solidFill>
                <a:latin typeface="Lato"/>
                <a:ea typeface="Lato"/>
                <a:cs typeface="Lato"/>
                <a:sym typeface="Lato"/>
              </a:rPr>
              <a:t>slido.com</a:t>
            </a:r>
            <a:br>
              <a:rPr lang="en" sz="2000" b="1">
                <a:solidFill>
                  <a:srgbClr val="FFFFFF"/>
                </a:solidFill>
                <a:latin typeface="Lato"/>
                <a:ea typeface="Lato"/>
                <a:cs typeface="Lato"/>
                <a:sym typeface="Lato"/>
              </a:rPr>
            </a:br>
            <a:r>
              <a:rPr lang="en" sz="2000" b="1">
                <a:solidFill>
                  <a:srgbClr val="FFFFFF"/>
                </a:solidFill>
                <a:latin typeface="Lato"/>
                <a:ea typeface="Lato"/>
                <a:cs typeface="Lato"/>
                <a:sym typeface="Lato"/>
              </a:rPr>
              <a:t>#flw2</a:t>
            </a:r>
            <a:endParaRPr sz="2000" b="1">
              <a:solidFill>
                <a:srgbClr val="FFFFFF"/>
              </a:solidFill>
              <a:latin typeface="Lato"/>
              <a:ea typeface="Lato"/>
              <a:cs typeface="Lato"/>
              <a:sym typeface="Lato"/>
            </a:endParaRPr>
          </a:p>
        </p:txBody>
      </p:sp>
      <p:sp>
        <p:nvSpPr>
          <p:cNvPr id="322" name="Google Shape;322;p46"/>
          <p:cNvSpPr txBox="1"/>
          <p:nvPr/>
        </p:nvSpPr>
        <p:spPr>
          <a:xfrm>
            <a:off x="2019300" y="381000"/>
            <a:ext cx="6807300" cy="4508400"/>
          </a:xfrm>
          <a:prstGeom prst="rect">
            <a:avLst/>
          </a:prstGeom>
          <a:solidFill>
            <a:srgbClr val="000000">
              <a:alpha val="2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rgbClr val="FFFFFF"/>
                </a:solidFill>
                <a:latin typeface="Lato"/>
                <a:ea typeface="Lato"/>
                <a:cs typeface="Lato"/>
                <a:sym typeface="Lato"/>
              </a:rPr>
              <a:t>What is one piece of your data model that you will need to pass between players for the game you are building?</a:t>
            </a:r>
            <a:endParaRPr sz="3600">
              <a:solidFill>
                <a:srgbClr val="FFFFFF"/>
              </a:solidFill>
              <a:latin typeface="Lato"/>
              <a:ea typeface="Lato"/>
              <a:cs typeface="Lato"/>
              <a:sym typeface="Lato"/>
            </a:endParaRPr>
          </a:p>
        </p:txBody>
      </p:sp>
    </p:spTree>
    <p:extLst>
      <p:ext uri="{BB962C8B-B14F-4D97-AF65-F5344CB8AC3E}">
        <p14:creationId xmlns:p14="http://schemas.microsoft.com/office/powerpoint/2010/main" val="3673422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7"/>
          <p:cNvSpPr txBox="1">
            <a:spLocks noGrp="1"/>
          </p:cNvSpPr>
          <p:nvPr>
            <p:ph type="subTitle" idx="1"/>
          </p:nvPr>
        </p:nvSpPr>
        <p:spPr>
          <a:xfrm>
            <a:off x="2082600" y="4083275"/>
            <a:ext cx="4978800" cy="3936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a:solidFill>
                  <a:srgbClr val="FFFFFF"/>
                </a:solidFill>
              </a:rPr>
              <a:t>Vocabulary: </a:t>
            </a:r>
            <a:r>
              <a:rPr lang="en" sz="1800">
                <a:solidFill>
                  <a:srgbClr val="FFAA7B"/>
                </a:solidFill>
              </a:rPr>
              <a:t>data model</a:t>
            </a:r>
            <a:endParaRPr sz="1800">
              <a:solidFill>
                <a:srgbClr val="FFAA7B"/>
              </a:solidFill>
            </a:endParaRPr>
          </a:p>
          <a:p>
            <a:pPr marL="0" lvl="0" indent="0" algn="l" rtl="0">
              <a:spcBef>
                <a:spcPts val="0"/>
              </a:spcBef>
              <a:spcAft>
                <a:spcPts val="0"/>
              </a:spcAft>
              <a:buClr>
                <a:schemeClr val="dk1"/>
              </a:buClr>
              <a:buSzPts val="1100"/>
              <a:buFont typeface="Arial"/>
              <a:buNone/>
            </a:pPr>
            <a:endParaRPr sz="3200">
              <a:solidFill>
                <a:srgbClr val="EF5330"/>
              </a:solidFill>
            </a:endParaRPr>
          </a:p>
        </p:txBody>
      </p:sp>
      <p:sp>
        <p:nvSpPr>
          <p:cNvPr id="328" name="Google Shape;328;p47"/>
          <p:cNvSpPr txBox="1">
            <a:spLocks noGrp="1"/>
          </p:cNvSpPr>
          <p:nvPr>
            <p:ph type="title"/>
          </p:nvPr>
        </p:nvSpPr>
        <p:spPr>
          <a:xfrm>
            <a:off x="835375" y="2548700"/>
            <a:ext cx="7473300" cy="102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a:solidFill>
                  <a:srgbClr val="FFFFFF"/>
                </a:solidFill>
              </a:rPr>
              <a:t>design and implement a data model.</a:t>
            </a:r>
            <a:endParaRPr sz="1800">
              <a:solidFill>
                <a:srgbClr val="FFFFFF"/>
              </a:solidFill>
            </a:endParaRPr>
          </a:p>
          <a:p>
            <a:pPr marL="0" lvl="0" indent="0" algn="ctr" rtl="0">
              <a:spcBef>
                <a:spcPts val="0"/>
              </a:spcBef>
              <a:spcAft>
                <a:spcPts val="0"/>
              </a:spcAft>
              <a:buNone/>
            </a:pPr>
            <a:endParaRPr sz="1800">
              <a:solidFill>
                <a:srgbClr val="FFFFFF"/>
              </a:solidFill>
            </a:endParaRPr>
          </a:p>
        </p:txBody>
      </p:sp>
      <p:pic>
        <p:nvPicPr>
          <p:cNvPr id="329" name="Google Shape;329;p47"/>
          <p:cNvPicPr preferRelativeResize="0"/>
          <p:nvPr/>
        </p:nvPicPr>
        <p:blipFill>
          <a:blip r:embed="rId3">
            <a:alphaModFix/>
          </a:blip>
          <a:stretch>
            <a:fillRect/>
          </a:stretch>
        </p:blipFill>
        <p:spPr>
          <a:xfrm>
            <a:off x="7482876" y="2734625"/>
            <a:ext cx="1661126" cy="2408875"/>
          </a:xfrm>
          <a:prstGeom prst="rect">
            <a:avLst/>
          </a:prstGeom>
          <a:noFill/>
          <a:ln>
            <a:noFill/>
          </a:ln>
        </p:spPr>
      </p:pic>
      <p:pic>
        <p:nvPicPr>
          <p:cNvPr id="330" name="Google Shape;330;p47"/>
          <p:cNvPicPr preferRelativeResize="0"/>
          <p:nvPr/>
        </p:nvPicPr>
        <p:blipFill rotWithShape="1">
          <a:blip r:embed="rId4">
            <a:alphaModFix/>
          </a:blip>
          <a:srcRect l="28229" r="25972"/>
          <a:stretch/>
        </p:blipFill>
        <p:spPr>
          <a:xfrm>
            <a:off x="0" y="2234600"/>
            <a:ext cx="1163176" cy="2539801"/>
          </a:xfrm>
          <a:prstGeom prst="rect">
            <a:avLst/>
          </a:prstGeom>
          <a:noFill/>
          <a:ln>
            <a:noFill/>
          </a:ln>
        </p:spPr>
      </p:pic>
    </p:spTree>
    <p:extLst>
      <p:ext uri="{BB962C8B-B14F-4D97-AF65-F5344CB8AC3E}">
        <p14:creationId xmlns:p14="http://schemas.microsoft.com/office/powerpoint/2010/main" val="6143326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8"/>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Mini-Lesson: Data Vs Logic</a:t>
            </a:r>
            <a:endParaRPr/>
          </a:p>
        </p:txBody>
      </p:sp>
      <p:pic>
        <p:nvPicPr>
          <p:cNvPr id="336" name="Google Shape;336;p48"/>
          <p:cNvPicPr preferRelativeResize="0"/>
          <p:nvPr/>
        </p:nvPicPr>
        <p:blipFill>
          <a:blip r:embed="rId3">
            <a:alphaModFix/>
          </a:blip>
          <a:stretch>
            <a:fillRect/>
          </a:stretch>
        </p:blipFill>
        <p:spPr>
          <a:xfrm>
            <a:off x="832475" y="1257299"/>
            <a:ext cx="3271950" cy="3271925"/>
          </a:xfrm>
          <a:prstGeom prst="rect">
            <a:avLst/>
          </a:prstGeom>
          <a:noFill/>
          <a:ln>
            <a:noFill/>
          </a:ln>
        </p:spPr>
      </p:pic>
      <p:sp>
        <p:nvSpPr>
          <p:cNvPr id="337" name="Google Shape;337;p48"/>
          <p:cNvSpPr txBox="1">
            <a:spLocks noGrp="1"/>
          </p:cNvSpPr>
          <p:nvPr>
            <p:ph type="body" idx="1"/>
          </p:nvPr>
        </p:nvSpPr>
        <p:spPr>
          <a:xfrm>
            <a:off x="4734600" y="1257300"/>
            <a:ext cx="3876600" cy="33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Helvetica Neue"/>
                <a:ea typeface="Helvetica Neue"/>
                <a:cs typeface="Helvetica Neue"/>
                <a:sym typeface="Helvetica Neue"/>
              </a:rPr>
              <a:t>Data:</a:t>
            </a:r>
            <a:endParaRPr sz="2400">
              <a:latin typeface="Helvetica Neue"/>
              <a:ea typeface="Helvetica Neue"/>
              <a:cs typeface="Helvetica Neue"/>
              <a:sym typeface="Helvetica Neue"/>
            </a:endParaRPr>
          </a:p>
          <a:p>
            <a:pPr marL="457200" lvl="0" indent="-381000" algn="l" rtl="0">
              <a:spcBef>
                <a:spcPts val="0"/>
              </a:spcBef>
              <a:spcAft>
                <a:spcPts val="0"/>
              </a:spcAft>
              <a:buSzPts val="2400"/>
              <a:buFont typeface="Helvetica Neue"/>
              <a:buChar char="●"/>
            </a:pPr>
            <a:r>
              <a:rPr lang="en" sz="2400">
                <a:latin typeface="Helvetica Neue"/>
                <a:ea typeface="Helvetica Neue"/>
                <a:cs typeface="Helvetica Neue"/>
                <a:sym typeface="Helvetica Neue"/>
              </a:rPr>
              <a:t>White Knight at King 8</a:t>
            </a:r>
            <a:endParaRPr sz="2400">
              <a:latin typeface="Helvetica Neue"/>
              <a:ea typeface="Helvetica Neue"/>
              <a:cs typeface="Helvetica Neue"/>
              <a:sym typeface="Helvetica Neue"/>
            </a:endParaRPr>
          </a:p>
          <a:p>
            <a:pPr marL="0" lvl="0" indent="0" algn="l" rtl="0">
              <a:spcBef>
                <a:spcPts val="0"/>
              </a:spcBef>
              <a:spcAft>
                <a:spcPts val="0"/>
              </a:spcAft>
              <a:buNone/>
            </a:pPr>
            <a:r>
              <a:rPr lang="en" sz="2400">
                <a:latin typeface="Helvetica Neue"/>
                <a:ea typeface="Helvetica Neue"/>
                <a:cs typeface="Helvetica Neue"/>
                <a:sym typeface="Helvetica Neue"/>
              </a:rPr>
              <a:t>Logic:</a:t>
            </a:r>
            <a:endParaRPr sz="2400">
              <a:latin typeface="Helvetica Neue"/>
              <a:ea typeface="Helvetica Neue"/>
              <a:cs typeface="Helvetica Neue"/>
              <a:sym typeface="Helvetica Neue"/>
            </a:endParaRPr>
          </a:p>
          <a:p>
            <a:pPr marL="457200" lvl="0" indent="-381000" algn="l" rtl="0">
              <a:spcBef>
                <a:spcPts val="0"/>
              </a:spcBef>
              <a:spcAft>
                <a:spcPts val="0"/>
              </a:spcAft>
              <a:buSzPts val="2400"/>
              <a:buFont typeface="Helvetica Neue"/>
              <a:buChar char="●"/>
            </a:pPr>
            <a:r>
              <a:rPr lang="en" sz="2400">
                <a:latin typeface="Helvetica Neue"/>
                <a:ea typeface="Helvetica Neue"/>
                <a:cs typeface="Helvetica Neue"/>
                <a:sym typeface="Helvetica Neue"/>
              </a:rPr>
              <a:t>Knights can only move in L</a:t>
            </a:r>
            <a:endParaRPr sz="2400">
              <a:latin typeface="Helvetica Neue"/>
              <a:ea typeface="Helvetica Neue"/>
              <a:cs typeface="Helvetica Neue"/>
              <a:sym typeface="Helvetica Neue"/>
            </a:endParaRPr>
          </a:p>
          <a:p>
            <a:pPr marL="457200" lvl="0" indent="-381000" algn="l" rtl="0">
              <a:spcBef>
                <a:spcPts val="0"/>
              </a:spcBef>
              <a:spcAft>
                <a:spcPts val="0"/>
              </a:spcAft>
              <a:buSzPts val="2400"/>
              <a:buFont typeface="Helvetica Neue"/>
              <a:buChar char="●"/>
            </a:pPr>
            <a:r>
              <a:rPr lang="en" sz="2400">
                <a:latin typeface="Helvetica Neue"/>
                <a:ea typeface="Helvetica Neue"/>
                <a:cs typeface="Helvetica Neue"/>
                <a:sym typeface="Helvetica Neue"/>
              </a:rPr>
              <a:t>Knights can jump over other pieces</a:t>
            </a:r>
            <a:endParaRPr sz="2400">
              <a:latin typeface="Helvetica Neue"/>
              <a:ea typeface="Helvetica Neue"/>
              <a:cs typeface="Helvetica Neue"/>
              <a:sym typeface="Helvetica Neue"/>
            </a:endParaRPr>
          </a:p>
        </p:txBody>
      </p:sp>
    </p:spTree>
    <p:extLst>
      <p:ext uri="{BB962C8B-B14F-4D97-AF65-F5344CB8AC3E}">
        <p14:creationId xmlns:p14="http://schemas.microsoft.com/office/powerpoint/2010/main" val="20705962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9"/>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This has a data model</a:t>
            </a:r>
            <a:endParaRPr/>
          </a:p>
        </p:txBody>
      </p:sp>
      <p:pic>
        <p:nvPicPr>
          <p:cNvPr id="343" name="Google Shape;343;p49"/>
          <p:cNvPicPr preferRelativeResize="0"/>
          <p:nvPr/>
        </p:nvPicPr>
        <p:blipFill>
          <a:blip r:embed="rId3">
            <a:alphaModFix/>
          </a:blip>
          <a:stretch>
            <a:fillRect/>
          </a:stretch>
        </p:blipFill>
        <p:spPr>
          <a:xfrm>
            <a:off x="2851050" y="1257300"/>
            <a:ext cx="3441890" cy="3374400"/>
          </a:xfrm>
          <a:prstGeom prst="rect">
            <a:avLst/>
          </a:prstGeom>
          <a:noFill/>
          <a:ln>
            <a:noFill/>
          </a:ln>
        </p:spPr>
      </p:pic>
    </p:spTree>
    <p:extLst>
      <p:ext uri="{BB962C8B-B14F-4D97-AF65-F5344CB8AC3E}">
        <p14:creationId xmlns:p14="http://schemas.microsoft.com/office/powerpoint/2010/main" val="30343421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0"/>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This has a data model too</a:t>
            </a:r>
            <a:endParaRPr/>
          </a:p>
        </p:txBody>
      </p:sp>
      <p:pic>
        <p:nvPicPr>
          <p:cNvPr id="349" name="Google Shape;349;p50"/>
          <p:cNvPicPr preferRelativeResize="0"/>
          <p:nvPr/>
        </p:nvPicPr>
        <p:blipFill>
          <a:blip r:embed="rId3">
            <a:alphaModFix/>
          </a:blip>
          <a:stretch>
            <a:fillRect/>
          </a:stretch>
        </p:blipFill>
        <p:spPr>
          <a:xfrm>
            <a:off x="2041201" y="1257300"/>
            <a:ext cx="5061601" cy="3374401"/>
          </a:xfrm>
          <a:prstGeom prst="rect">
            <a:avLst/>
          </a:prstGeom>
          <a:noFill/>
          <a:ln>
            <a:noFill/>
          </a:ln>
        </p:spPr>
      </p:pic>
    </p:spTree>
    <p:extLst>
      <p:ext uri="{BB962C8B-B14F-4D97-AF65-F5344CB8AC3E}">
        <p14:creationId xmlns:p14="http://schemas.microsoft.com/office/powerpoint/2010/main" val="8608488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Shape 353"/>
        <p:cNvGrpSpPr/>
        <p:nvPr/>
      </p:nvGrpSpPr>
      <p:grpSpPr>
        <a:xfrm>
          <a:off x="0" y="0"/>
          <a:ext cx="0" cy="0"/>
          <a:chOff x="0" y="0"/>
          <a:chExt cx="0" cy="0"/>
        </a:xfrm>
      </p:grpSpPr>
      <p:sp>
        <p:nvSpPr>
          <p:cNvPr id="354" name="Google Shape;354;p51"/>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Sort the following examples into logic or data:</a:t>
            </a:r>
            <a:endParaRPr/>
          </a:p>
        </p:txBody>
      </p:sp>
      <p:sp>
        <p:nvSpPr>
          <p:cNvPr id="355" name="Google Shape;355;p51"/>
          <p:cNvSpPr txBox="1">
            <a:spLocks noGrp="1"/>
          </p:cNvSpPr>
          <p:nvPr>
            <p:ph type="body" idx="1"/>
          </p:nvPr>
        </p:nvSpPr>
        <p:spPr>
          <a:xfrm>
            <a:off x="539500" y="1257300"/>
            <a:ext cx="8141700" cy="3319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lphaUcPeriod"/>
            </a:pPr>
            <a:r>
              <a:rPr lang="en"/>
              <a:t>It is currently player 1's turn in chess</a:t>
            </a:r>
            <a:endParaRPr/>
          </a:p>
          <a:p>
            <a:pPr marL="457200" lvl="0" indent="-342900" algn="l" rtl="0">
              <a:spcBef>
                <a:spcPts val="1000"/>
              </a:spcBef>
              <a:spcAft>
                <a:spcPts val="0"/>
              </a:spcAft>
              <a:buSzPts val="1800"/>
              <a:buAutoNum type="alphaUcPeriod"/>
            </a:pPr>
            <a:r>
              <a:rPr lang="en"/>
              <a:t>There is an X in the top left corner of the tic tac toe board</a:t>
            </a:r>
            <a:endParaRPr/>
          </a:p>
          <a:p>
            <a:pPr marL="457200" lvl="0" indent="-342900" algn="l" rtl="0">
              <a:spcBef>
                <a:spcPts val="1000"/>
              </a:spcBef>
              <a:spcAft>
                <a:spcPts val="0"/>
              </a:spcAft>
              <a:buSzPts val="1800"/>
              <a:buAutoNum type="alphaUcPeriod"/>
            </a:pPr>
            <a:r>
              <a:rPr lang="en"/>
              <a:t>The user has a banana in their shopping cart </a:t>
            </a:r>
            <a:endParaRPr/>
          </a:p>
          <a:p>
            <a:pPr marL="457200" lvl="0" indent="-342900" algn="l" rtl="0">
              <a:spcBef>
                <a:spcPts val="1000"/>
              </a:spcBef>
              <a:spcAft>
                <a:spcPts val="0"/>
              </a:spcAft>
              <a:buSzPts val="1800"/>
              <a:buAutoNum type="alphaUcPeriod"/>
            </a:pPr>
            <a:r>
              <a:rPr lang="en"/>
              <a:t>The maximum number of shopping cart items is 10</a:t>
            </a:r>
            <a:endParaRPr/>
          </a:p>
          <a:p>
            <a:pPr marL="457200" lvl="0" indent="-342900" algn="l" rtl="0">
              <a:spcBef>
                <a:spcPts val="1000"/>
              </a:spcBef>
              <a:spcAft>
                <a:spcPts val="0"/>
              </a:spcAft>
              <a:buSzPts val="1800"/>
              <a:buAutoNum type="alphaUcPeriod"/>
            </a:pPr>
            <a:r>
              <a:rPr lang="en"/>
              <a:t>In checkers, when a piece gets to the opposite side from where it started, it turns into a king</a:t>
            </a:r>
            <a:endParaRPr/>
          </a:p>
          <a:p>
            <a:pPr marL="457200" lvl="0" indent="-342900" algn="l" rtl="0">
              <a:spcBef>
                <a:spcPts val="1000"/>
              </a:spcBef>
              <a:spcAft>
                <a:spcPts val="1000"/>
              </a:spcAft>
              <a:buSzPts val="1800"/>
              <a:buAutoNum type="alphaUcPeriod"/>
            </a:pPr>
            <a:r>
              <a:rPr lang="en"/>
              <a:t>There is a red king checker in position 1A</a:t>
            </a:r>
            <a:endParaRPr/>
          </a:p>
        </p:txBody>
      </p:sp>
    </p:spTree>
    <p:extLst>
      <p:ext uri="{BB962C8B-B14F-4D97-AF65-F5344CB8AC3E}">
        <p14:creationId xmlns:p14="http://schemas.microsoft.com/office/powerpoint/2010/main" val="24544189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52">
            <a:hlinkClick r:id="rId3"/>
          </p:cNvPr>
          <p:cNvPicPr preferRelativeResize="0"/>
          <p:nvPr/>
        </p:nvPicPr>
        <p:blipFill>
          <a:blip r:embed="rId4">
            <a:alphaModFix/>
          </a:blip>
          <a:stretch>
            <a:fillRect/>
          </a:stretch>
        </p:blipFill>
        <p:spPr>
          <a:xfrm>
            <a:off x="520700" y="444592"/>
            <a:ext cx="914399" cy="382411"/>
          </a:xfrm>
          <a:prstGeom prst="rect">
            <a:avLst/>
          </a:prstGeom>
          <a:noFill/>
          <a:ln>
            <a:noFill/>
          </a:ln>
        </p:spPr>
      </p:pic>
      <p:sp>
        <p:nvSpPr>
          <p:cNvPr id="361" name="Google Shape;361;p52"/>
          <p:cNvSpPr txBox="1"/>
          <p:nvPr/>
        </p:nvSpPr>
        <p:spPr>
          <a:xfrm>
            <a:off x="63500" y="825500"/>
            <a:ext cx="1828800" cy="387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FFFFFF"/>
                </a:solidFill>
                <a:latin typeface="Lato"/>
                <a:ea typeface="Lato"/>
                <a:cs typeface="Lato"/>
                <a:sym typeface="Lato"/>
              </a:rPr>
              <a:t>Join at</a:t>
            </a:r>
            <a:br>
              <a:rPr lang="en" sz="2000">
                <a:solidFill>
                  <a:srgbClr val="FFFFFF"/>
                </a:solidFill>
                <a:latin typeface="Lato"/>
                <a:ea typeface="Lato"/>
                <a:cs typeface="Lato"/>
                <a:sym typeface="Lato"/>
              </a:rPr>
            </a:br>
            <a:r>
              <a:rPr lang="en" sz="2000" b="1">
                <a:solidFill>
                  <a:srgbClr val="FFFFFF"/>
                </a:solidFill>
                <a:latin typeface="Lato"/>
                <a:ea typeface="Lato"/>
                <a:cs typeface="Lato"/>
                <a:sym typeface="Lato"/>
              </a:rPr>
              <a:t>slido.com</a:t>
            </a:r>
            <a:br>
              <a:rPr lang="en" sz="2000" b="1">
                <a:solidFill>
                  <a:srgbClr val="FFFFFF"/>
                </a:solidFill>
                <a:latin typeface="Lato"/>
                <a:ea typeface="Lato"/>
                <a:cs typeface="Lato"/>
                <a:sym typeface="Lato"/>
              </a:rPr>
            </a:br>
            <a:r>
              <a:rPr lang="en" sz="2000" b="1">
                <a:solidFill>
                  <a:srgbClr val="FFFFFF"/>
                </a:solidFill>
                <a:latin typeface="Lato"/>
                <a:ea typeface="Lato"/>
                <a:cs typeface="Lato"/>
                <a:sym typeface="Lato"/>
              </a:rPr>
              <a:t>#flw2</a:t>
            </a:r>
            <a:endParaRPr sz="2000" b="1">
              <a:solidFill>
                <a:srgbClr val="FFFFFF"/>
              </a:solidFill>
              <a:latin typeface="Lato"/>
              <a:ea typeface="Lato"/>
              <a:cs typeface="Lato"/>
              <a:sym typeface="Lato"/>
            </a:endParaRPr>
          </a:p>
        </p:txBody>
      </p:sp>
      <p:sp>
        <p:nvSpPr>
          <p:cNvPr id="362" name="Google Shape;362;p52"/>
          <p:cNvSpPr txBox="1"/>
          <p:nvPr/>
        </p:nvSpPr>
        <p:spPr>
          <a:xfrm>
            <a:off x="2019300" y="381000"/>
            <a:ext cx="6807300" cy="4508400"/>
          </a:xfrm>
          <a:prstGeom prst="rect">
            <a:avLst/>
          </a:prstGeom>
          <a:solidFill>
            <a:srgbClr val="000000">
              <a:alpha val="2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rgbClr val="FFFFFF"/>
                </a:solidFill>
                <a:latin typeface="Lato"/>
                <a:ea typeface="Lato"/>
                <a:cs typeface="Lato"/>
                <a:sym typeface="Lato"/>
              </a:rPr>
              <a:t>Choose ALL of the following statements that are data.</a:t>
            </a:r>
            <a:endParaRPr sz="3600">
              <a:solidFill>
                <a:srgbClr val="FFFFFF"/>
              </a:solidFill>
              <a:latin typeface="Lato"/>
              <a:ea typeface="Lato"/>
              <a:cs typeface="Lato"/>
              <a:sym typeface="Lato"/>
            </a:endParaRPr>
          </a:p>
        </p:txBody>
      </p:sp>
    </p:spTree>
    <p:extLst>
      <p:ext uri="{BB962C8B-B14F-4D97-AF65-F5344CB8AC3E}">
        <p14:creationId xmlns:p14="http://schemas.microsoft.com/office/powerpoint/2010/main" val="4347181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53">
            <a:hlinkClick r:id="rId3"/>
          </p:cNvPr>
          <p:cNvPicPr preferRelativeResize="0"/>
          <p:nvPr/>
        </p:nvPicPr>
        <p:blipFill>
          <a:blip r:embed="rId4">
            <a:alphaModFix/>
          </a:blip>
          <a:stretch>
            <a:fillRect/>
          </a:stretch>
        </p:blipFill>
        <p:spPr>
          <a:xfrm>
            <a:off x="520700" y="444592"/>
            <a:ext cx="914399" cy="382411"/>
          </a:xfrm>
          <a:prstGeom prst="rect">
            <a:avLst/>
          </a:prstGeom>
          <a:noFill/>
          <a:ln>
            <a:noFill/>
          </a:ln>
        </p:spPr>
      </p:pic>
      <p:sp>
        <p:nvSpPr>
          <p:cNvPr id="368" name="Google Shape;368;p53"/>
          <p:cNvSpPr txBox="1"/>
          <p:nvPr/>
        </p:nvSpPr>
        <p:spPr>
          <a:xfrm>
            <a:off x="63500" y="825500"/>
            <a:ext cx="1828800" cy="387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FFFFFF"/>
                </a:solidFill>
                <a:latin typeface="Lato"/>
                <a:ea typeface="Lato"/>
                <a:cs typeface="Lato"/>
                <a:sym typeface="Lato"/>
              </a:rPr>
              <a:t>Join at</a:t>
            </a:r>
            <a:br>
              <a:rPr lang="en" sz="2000">
                <a:solidFill>
                  <a:srgbClr val="FFFFFF"/>
                </a:solidFill>
                <a:latin typeface="Lato"/>
                <a:ea typeface="Lato"/>
                <a:cs typeface="Lato"/>
                <a:sym typeface="Lato"/>
              </a:rPr>
            </a:br>
            <a:r>
              <a:rPr lang="en" sz="2000" b="1">
                <a:solidFill>
                  <a:srgbClr val="FFFFFF"/>
                </a:solidFill>
                <a:latin typeface="Lato"/>
                <a:ea typeface="Lato"/>
                <a:cs typeface="Lato"/>
                <a:sym typeface="Lato"/>
              </a:rPr>
              <a:t>slido.com</a:t>
            </a:r>
            <a:br>
              <a:rPr lang="en" sz="2000" b="1">
                <a:solidFill>
                  <a:srgbClr val="FFFFFF"/>
                </a:solidFill>
                <a:latin typeface="Lato"/>
                <a:ea typeface="Lato"/>
                <a:cs typeface="Lato"/>
                <a:sym typeface="Lato"/>
              </a:rPr>
            </a:br>
            <a:r>
              <a:rPr lang="en" sz="2000" b="1">
                <a:solidFill>
                  <a:srgbClr val="FFFFFF"/>
                </a:solidFill>
                <a:latin typeface="Lato"/>
                <a:ea typeface="Lato"/>
                <a:cs typeface="Lato"/>
                <a:sym typeface="Lato"/>
              </a:rPr>
              <a:t>#flw2</a:t>
            </a:r>
            <a:endParaRPr sz="2000" b="1">
              <a:solidFill>
                <a:srgbClr val="FFFFFF"/>
              </a:solidFill>
              <a:latin typeface="Lato"/>
              <a:ea typeface="Lato"/>
              <a:cs typeface="Lato"/>
              <a:sym typeface="Lato"/>
            </a:endParaRPr>
          </a:p>
        </p:txBody>
      </p:sp>
      <p:sp>
        <p:nvSpPr>
          <p:cNvPr id="369" name="Google Shape;369;p53"/>
          <p:cNvSpPr txBox="1"/>
          <p:nvPr/>
        </p:nvSpPr>
        <p:spPr>
          <a:xfrm>
            <a:off x="2019300" y="381000"/>
            <a:ext cx="6807300" cy="4508400"/>
          </a:xfrm>
          <a:prstGeom prst="rect">
            <a:avLst/>
          </a:prstGeom>
          <a:solidFill>
            <a:srgbClr val="000000">
              <a:alpha val="2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rgbClr val="FFFFFF"/>
                </a:solidFill>
                <a:latin typeface="Lato"/>
                <a:ea typeface="Lato"/>
                <a:cs typeface="Lato"/>
                <a:sym typeface="Lato"/>
              </a:rPr>
              <a:t>Explain the difference between logic and data in your own words.</a:t>
            </a:r>
            <a:endParaRPr sz="3600">
              <a:solidFill>
                <a:srgbClr val="FFFFFF"/>
              </a:solidFill>
              <a:latin typeface="Lato"/>
              <a:ea typeface="Lato"/>
              <a:cs typeface="Lato"/>
              <a:sym typeface="Lato"/>
            </a:endParaRPr>
          </a:p>
        </p:txBody>
      </p:sp>
    </p:spTree>
    <p:extLst>
      <p:ext uri="{BB962C8B-B14F-4D97-AF65-F5344CB8AC3E}">
        <p14:creationId xmlns:p14="http://schemas.microsoft.com/office/powerpoint/2010/main" val="164353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2"/>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Tic-tac-toe Requirements</a:t>
            </a:r>
            <a:endParaRPr/>
          </a:p>
        </p:txBody>
      </p:sp>
      <p:sp>
        <p:nvSpPr>
          <p:cNvPr id="313" name="Google Shape;313;p42"/>
          <p:cNvSpPr txBox="1"/>
          <p:nvPr/>
        </p:nvSpPr>
        <p:spPr>
          <a:xfrm>
            <a:off x="4086450" y="3080950"/>
            <a:ext cx="7332300" cy="85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Slab"/>
              <a:ea typeface="Roboto Slab"/>
              <a:cs typeface="Roboto Slab"/>
              <a:sym typeface="Roboto Slab"/>
            </a:endParaRPr>
          </a:p>
        </p:txBody>
      </p:sp>
      <p:sp>
        <p:nvSpPr>
          <p:cNvPr id="314" name="Google Shape;314;p42"/>
          <p:cNvSpPr txBox="1"/>
          <p:nvPr/>
        </p:nvSpPr>
        <p:spPr>
          <a:xfrm>
            <a:off x="532950" y="1257300"/>
            <a:ext cx="8078100" cy="33117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1000"/>
              </a:spcBef>
              <a:spcAft>
                <a:spcPts val="0"/>
              </a:spcAft>
              <a:buSzPts val="1800"/>
              <a:buFont typeface="Helvetica Neue"/>
              <a:buAutoNum type="arabicPeriod"/>
            </a:pPr>
            <a:r>
              <a:rPr lang="en" sz="1800">
                <a:latin typeface="Helvetica Neue"/>
                <a:ea typeface="Helvetica Neue"/>
                <a:cs typeface="Helvetica Neue"/>
                <a:sym typeface="Helvetica Neue"/>
              </a:rPr>
              <a:t>When the first user enters the game the game will wait for one, and only one other user to also enter the game.</a:t>
            </a:r>
            <a:endParaRPr sz="1800">
              <a:latin typeface="Helvetica Neue"/>
              <a:ea typeface="Helvetica Neue"/>
              <a:cs typeface="Helvetica Neue"/>
              <a:sym typeface="Helvetica Neue"/>
            </a:endParaRPr>
          </a:p>
          <a:p>
            <a:pPr marL="457200" lvl="0" indent="-342900" algn="l" rtl="0">
              <a:lnSpc>
                <a:spcPct val="115000"/>
              </a:lnSpc>
              <a:spcBef>
                <a:spcPts val="0"/>
              </a:spcBef>
              <a:spcAft>
                <a:spcPts val="0"/>
              </a:spcAft>
              <a:buSzPts val="1800"/>
              <a:buFont typeface="Helvetica Neue"/>
              <a:buAutoNum type="arabicPeriod"/>
            </a:pPr>
            <a:r>
              <a:rPr lang="en" sz="1800">
                <a:latin typeface="Helvetica Neue"/>
                <a:ea typeface="Helvetica Neue"/>
                <a:cs typeface="Helvetica Neue"/>
                <a:sym typeface="Helvetica Neue"/>
              </a:rPr>
              <a:t>When the second user enters the game a 3x3 grid will be displayed and prompt the first user to click a square on the grid.</a:t>
            </a:r>
            <a:endParaRPr sz="1800">
              <a:latin typeface="Helvetica Neue"/>
              <a:ea typeface="Helvetica Neue"/>
              <a:cs typeface="Helvetica Neue"/>
              <a:sym typeface="Helvetica Neue"/>
            </a:endParaRPr>
          </a:p>
          <a:p>
            <a:pPr marL="457200" lvl="0" indent="-342900" algn="l" rtl="0">
              <a:lnSpc>
                <a:spcPct val="115000"/>
              </a:lnSpc>
              <a:spcBef>
                <a:spcPts val="0"/>
              </a:spcBef>
              <a:spcAft>
                <a:spcPts val="0"/>
              </a:spcAft>
              <a:buSzPts val="1800"/>
              <a:buFont typeface="Helvetica Neue"/>
              <a:buAutoNum type="arabicPeriod"/>
            </a:pPr>
            <a:r>
              <a:rPr lang="en" sz="1800">
                <a:latin typeface="Helvetica Neue"/>
                <a:ea typeface="Helvetica Neue"/>
                <a:cs typeface="Helvetica Neue"/>
                <a:sym typeface="Helvetica Neue"/>
              </a:rPr>
              <a:t>When the first user clicks a square an X will be displayed in that square and the second user will be prompted to click a square on the grid.</a:t>
            </a:r>
            <a:endParaRPr sz="1800">
              <a:latin typeface="Helvetica Neue"/>
              <a:ea typeface="Helvetica Neue"/>
              <a:cs typeface="Helvetica Neue"/>
              <a:sym typeface="Helvetica Neue"/>
            </a:endParaRPr>
          </a:p>
          <a:p>
            <a:pPr marL="457200" lvl="0" indent="-342900" algn="l" rtl="0">
              <a:lnSpc>
                <a:spcPct val="115000"/>
              </a:lnSpc>
              <a:spcBef>
                <a:spcPts val="0"/>
              </a:spcBef>
              <a:spcAft>
                <a:spcPts val="0"/>
              </a:spcAft>
              <a:buSzPts val="1800"/>
              <a:buFont typeface="Helvetica Neue"/>
              <a:buAutoNum type="arabicPeriod"/>
            </a:pPr>
            <a:r>
              <a:rPr lang="en" sz="1800">
                <a:latin typeface="Helvetica Neue"/>
                <a:ea typeface="Helvetica Neue"/>
                <a:cs typeface="Helvetica Neue"/>
                <a:sym typeface="Helvetica Neue"/>
              </a:rPr>
              <a:t>When the second user clicks a square O will be displayed in that square and the first user will again be prompted to click a square.</a:t>
            </a:r>
            <a:endParaRPr sz="1800">
              <a:latin typeface="Helvetica Neue"/>
              <a:ea typeface="Helvetica Neue"/>
              <a:cs typeface="Helvetica Neue"/>
              <a:sym typeface="Helvetica Neue"/>
            </a:endParaRPr>
          </a:p>
        </p:txBody>
      </p:sp>
    </p:spTree>
    <p:extLst>
      <p:ext uri="{BB962C8B-B14F-4D97-AF65-F5344CB8AC3E}">
        <p14:creationId xmlns:p14="http://schemas.microsoft.com/office/powerpoint/2010/main" val="24506269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solidFill>
                  <a:schemeClr val="lt1"/>
                </a:solidFill>
              </a:rPr>
              <a:t>Examples of </a:t>
            </a:r>
            <a:endParaRPr>
              <a:solidFill>
                <a:schemeClr val="lt1"/>
              </a:solidFill>
            </a:endParaRPr>
          </a:p>
          <a:p>
            <a:pPr marL="0" lvl="0" indent="0" algn="l" rtl="0">
              <a:spcBef>
                <a:spcPts val="0"/>
              </a:spcBef>
              <a:spcAft>
                <a:spcPts val="0"/>
              </a:spcAft>
              <a:buClr>
                <a:schemeClr val="dk1"/>
              </a:buClr>
              <a:buSzPts val="1100"/>
              <a:buFont typeface="Arial"/>
              <a:buNone/>
            </a:pPr>
            <a:r>
              <a:rPr lang="en">
                <a:solidFill>
                  <a:schemeClr val="lt1"/>
                </a:solidFill>
              </a:rPr>
              <a:t>Data Models</a:t>
            </a:r>
            <a:endParaRPr>
              <a:solidFill>
                <a:schemeClr val="lt1"/>
              </a:solidFill>
            </a:endParaRPr>
          </a:p>
        </p:txBody>
      </p:sp>
      <p:pic>
        <p:nvPicPr>
          <p:cNvPr id="375" name="Google Shape;375;p54"/>
          <p:cNvPicPr preferRelativeResize="0"/>
          <p:nvPr/>
        </p:nvPicPr>
        <p:blipFill>
          <a:blip r:embed="rId3">
            <a:alphaModFix/>
          </a:blip>
          <a:stretch>
            <a:fillRect/>
          </a:stretch>
        </p:blipFill>
        <p:spPr>
          <a:xfrm>
            <a:off x="5790372" y="0"/>
            <a:ext cx="3354456" cy="5143499"/>
          </a:xfrm>
          <a:prstGeom prst="rect">
            <a:avLst/>
          </a:prstGeom>
          <a:noFill/>
          <a:ln>
            <a:noFill/>
          </a:ln>
        </p:spPr>
      </p:pic>
    </p:spTree>
    <p:extLst>
      <p:ext uri="{BB962C8B-B14F-4D97-AF65-F5344CB8AC3E}">
        <p14:creationId xmlns:p14="http://schemas.microsoft.com/office/powerpoint/2010/main" val="34541275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5"/>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Data Model Example 1 - HTML Form</a:t>
            </a:r>
            <a:endParaRPr/>
          </a:p>
        </p:txBody>
      </p:sp>
      <p:sp>
        <p:nvSpPr>
          <p:cNvPr id="381" name="Google Shape;381;p55"/>
          <p:cNvSpPr txBox="1"/>
          <p:nvPr/>
        </p:nvSpPr>
        <p:spPr>
          <a:xfrm>
            <a:off x="4086450" y="3080950"/>
            <a:ext cx="7332300" cy="85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Slab"/>
              <a:ea typeface="Roboto Slab"/>
              <a:cs typeface="Roboto Slab"/>
              <a:sym typeface="Roboto Slab"/>
            </a:endParaRPr>
          </a:p>
        </p:txBody>
      </p:sp>
      <p:sp>
        <p:nvSpPr>
          <p:cNvPr id="382" name="Google Shape;382;p55"/>
          <p:cNvSpPr txBox="1">
            <a:spLocks noGrp="1"/>
          </p:cNvSpPr>
          <p:nvPr>
            <p:ph type="body" idx="1"/>
          </p:nvPr>
        </p:nvSpPr>
        <p:spPr>
          <a:xfrm>
            <a:off x="4572000" y="1257300"/>
            <a:ext cx="3948900" cy="343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t>Data Model:</a:t>
            </a:r>
            <a:endParaRPr sz="2400" b="1"/>
          </a:p>
          <a:p>
            <a:pPr marL="0" lvl="0" indent="0" algn="l" rtl="0">
              <a:spcBef>
                <a:spcPts val="0"/>
              </a:spcBef>
              <a:spcAft>
                <a:spcPts val="0"/>
              </a:spcAft>
              <a:buNone/>
            </a:pPr>
            <a:endParaRPr sz="2400" b="1"/>
          </a:p>
          <a:p>
            <a:pPr marL="0" lvl="0" indent="0" algn="l" rtl="0">
              <a:spcBef>
                <a:spcPts val="0"/>
              </a:spcBef>
              <a:spcAft>
                <a:spcPts val="0"/>
              </a:spcAft>
              <a:buNone/>
            </a:pPr>
            <a:r>
              <a:rPr lang="en" sz="2300">
                <a:latin typeface="Consolas"/>
                <a:ea typeface="Consolas"/>
                <a:cs typeface="Consolas"/>
                <a:sym typeface="Consolas"/>
              </a:rPr>
              <a:t>{</a:t>
            </a:r>
            <a:endParaRPr sz="2300">
              <a:latin typeface="Consolas"/>
              <a:ea typeface="Consolas"/>
              <a:cs typeface="Consolas"/>
              <a:sym typeface="Consolas"/>
            </a:endParaRPr>
          </a:p>
          <a:p>
            <a:pPr marL="0" lvl="0" indent="0" algn="l" rtl="0">
              <a:spcBef>
                <a:spcPts val="0"/>
              </a:spcBef>
              <a:spcAft>
                <a:spcPts val="0"/>
              </a:spcAft>
              <a:buNone/>
            </a:pPr>
            <a:r>
              <a:rPr lang="en" sz="2300">
                <a:latin typeface="Consolas"/>
                <a:ea typeface="Consolas"/>
                <a:cs typeface="Consolas"/>
                <a:sym typeface="Consolas"/>
              </a:rPr>
              <a:t>  "date": "05/01/2019",</a:t>
            </a:r>
            <a:endParaRPr sz="2300">
              <a:latin typeface="Consolas"/>
              <a:ea typeface="Consolas"/>
              <a:cs typeface="Consolas"/>
              <a:sym typeface="Consolas"/>
            </a:endParaRPr>
          </a:p>
          <a:p>
            <a:pPr marL="0" lvl="0" indent="0" algn="l" rtl="0">
              <a:spcBef>
                <a:spcPts val="0"/>
              </a:spcBef>
              <a:spcAft>
                <a:spcPts val="0"/>
              </a:spcAft>
              <a:buNone/>
            </a:pPr>
            <a:r>
              <a:rPr lang="en" sz="2300">
                <a:latin typeface="Consolas"/>
                <a:ea typeface="Consolas"/>
                <a:cs typeface="Consolas"/>
                <a:sym typeface="Consolas"/>
              </a:rPr>
              <a:t>  "bed_size": "Double"</a:t>
            </a:r>
            <a:endParaRPr sz="2300">
              <a:latin typeface="Consolas"/>
              <a:ea typeface="Consolas"/>
              <a:cs typeface="Consolas"/>
              <a:sym typeface="Consolas"/>
            </a:endParaRPr>
          </a:p>
          <a:p>
            <a:pPr marL="0" lvl="0" indent="0" algn="l" rtl="0">
              <a:spcBef>
                <a:spcPts val="0"/>
              </a:spcBef>
              <a:spcAft>
                <a:spcPts val="0"/>
              </a:spcAft>
              <a:buNone/>
            </a:pPr>
            <a:r>
              <a:rPr lang="en" sz="2300">
                <a:latin typeface="Consolas"/>
                <a:ea typeface="Consolas"/>
                <a:cs typeface="Consolas"/>
                <a:sym typeface="Consolas"/>
              </a:rPr>
              <a:t>}</a:t>
            </a:r>
            <a:endParaRPr sz="2300">
              <a:latin typeface="Consolas"/>
              <a:ea typeface="Consolas"/>
              <a:cs typeface="Consolas"/>
              <a:sym typeface="Consolas"/>
            </a:endParaRPr>
          </a:p>
        </p:txBody>
      </p:sp>
      <p:pic>
        <p:nvPicPr>
          <p:cNvPr id="383" name="Google Shape;383;p55"/>
          <p:cNvPicPr preferRelativeResize="0"/>
          <p:nvPr/>
        </p:nvPicPr>
        <p:blipFill>
          <a:blip r:embed="rId3">
            <a:alphaModFix/>
          </a:blip>
          <a:stretch>
            <a:fillRect/>
          </a:stretch>
        </p:blipFill>
        <p:spPr>
          <a:xfrm>
            <a:off x="457200" y="1200150"/>
            <a:ext cx="3565603" cy="3431550"/>
          </a:xfrm>
          <a:prstGeom prst="rect">
            <a:avLst/>
          </a:prstGeom>
          <a:noFill/>
          <a:ln>
            <a:noFill/>
          </a:ln>
        </p:spPr>
      </p:pic>
    </p:spTree>
    <p:extLst>
      <p:ext uri="{BB962C8B-B14F-4D97-AF65-F5344CB8AC3E}">
        <p14:creationId xmlns:p14="http://schemas.microsoft.com/office/powerpoint/2010/main" val="13807128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6"/>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Data Model Example 1 - HTML Form</a:t>
            </a:r>
            <a:endParaRPr/>
          </a:p>
        </p:txBody>
      </p:sp>
      <p:sp>
        <p:nvSpPr>
          <p:cNvPr id="389" name="Google Shape;389;p56"/>
          <p:cNvSpPr txBox="1">
            <a:spLocks noGrp="1"/>
          </p:cNvSpPr>
          <p:nvPr>
            <p:ph type="body" idx="1"/>
          </p:nvPr>
        </p:nvSpPr>
        <p:spPr>
          <a:xfrm>
            <a:off x="4692275" y="1200150"/>
            <a:ext cx="3918900" cy="343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b="1">
                <a:solidFill>
                  <a:schemeClr val="dk1"/>
                </a:solidFill>
              </a:rPr>
              <a:t>Data Model:</a:t>
            </a:r>
            <a:endParaRPr sz="2400" b="1">
              <a:solidFill>
                <a:schemeClr val="dk1"/>
              </a:solidFill>
            </a:endParaRPr>
          </a:p>
          <a:p>
            <a:pPr marL="0" lvl="0" indent="0" algn="l" rtl="0">
              <a:spcBef>
                <a:spcPts val="0"/>
              </a:spcBef>
              <a:spcAft>
                <a:spcPts val="0"/>
              </a:spcAft>
              <a:buClr>
                <a:schemeClr val="dk1"/>
              </a:buClr>
              <a:buSzPts val="1100"/>
              <a:buFont typeface="Arial"/>
              <a:buNone/>
            </a:pPr>
            <a:endParaRPr sz="2400" b="1">
              <a:solidFill>
                <a:schemeClr val="dk1"/>
              </a:solidFill>
            </a:endParaRPr>
          </a:p>
          <a:p>
            <a:pPr marL="0" lvl="0" indent="0" algn="l" rtl="0">
              <a:spcBef>
                <a:spcPts val="0"/>
              </a:spcBef>
              <a:spcAft>
                <a:spcPts val="0"/>
              </a:spcAft>
              <a:buClr>
                <a:schemeClr val="dk1"/>
              </a:buClr>
              <a:buSzPts val="1100"/>
              <a:buFont typeface="Arial"/>
              <a:buNone/>
            </a:pPr>
            <a:r>
              <a:rPr lang="en" sz="2300">
                <a:solidFill>
                  <a:schemeClr val="dk1"/>
                </a:solidFill>
                <a:latin typeface="Consolas"/>
                <a:ea typeface="Consolas"/>
                <a:cs typeface="Consolas"/>
                <a:sym typeface="Consolas"/>
              </a:rPr>
              <a:t>{</a:t>
            </a:r>
            <a:endParaRPr sz="2300">
              <a:solidFill>
                <a:schemeClr val="dk1"/>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2300">
                <a:solidFill>
                  <a:schemeClr val="dk1"/>
                </a:solidFill>
                <a:latin typeface="Consolas"/>
                <a:ea typeface="Consolas"/>
                <a:cs typeface="Consolas"/>
                <a:sym typeface="Consolas"/>
              </a:rPr>
              <a:t>  "date": "05/01/2019",</a:t>
            </a:r>
            <a:endParaRPr sz="2300">
              <a:solidFill>
                <a:schemeClr val="dk1"/>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2300">
                <a:solidFill>
                  <a:schemeClr val="dk1"/>
                </a:solidFill>
                <a:latin typeface="Consolas"/>
                <a:ea typeface="Consolas"/>
                <a:cs typeface="Consolas"/>
                <a:sym typeface="Consolas"/>
              </a:rPr>
              <a:t>  "bed_size": "Double"</a:t>
            </a:r>
            <a:endParaRPr sz="2300">
              <a:solidFill>
                <a:schemeClr val="dk1"/>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2300">
                <a:solidFill>
                  <a:schemeClr val="dk1"/>
                </a:solidFill>
                <a:latin typeface="Consolas"/>
                <a:ea typeface="Consolas"/>
                <a:cs typeface="Consolas"/>
                <a:sym typeface="Consolas"/>
              </a:rPr>
              <a:t>}</a:t>
            </a:r>
            <a:endParaRPr sz="2300">
              <a:solidFill>
                <a:schemeClr val="dk1"/>
              </a:solidFill>
              <a:latin typeface="Consolas"/>
              <a:ea typeface="Consolas"/>
              <a:cs typeface="Consolas"/>
              <a:sym typeface="Consolas"/>
            </a:endParaRPr>
          </a:p>
          <a:p>
            <a:pPr marL="0" lvl="0" indent="0" algn="l" rtl="0">
              <a:spcBef>
                <a:spcPts val="0"/>
              </a:spcBef>
              <a:spcAft>
                <a:spcPts val="0"/>
              </a:spcAft>
              <a:buNone/>
            </a:pPr>
            <a:endParaRPr sz="2400" b="1">
              <a:latin typeface="Helvetica Neue"/>
              <a:ea typeface="Helvetica Neue"/>
              <a:cs typeface="Helvetica Neue"/>
              <a:sym typeface="Helvetica Neue"/>
            </a:endParaRPr>
          </a:p>
        </p:txBody>
      </p:sp>
      <p:grpSp>
        <p:nvGrpSpPr>
          <p:cNvPr id="390" name="Google Shape;390;p56"/>
          <p:cNvGrpSpPr/>
          <p:nvPr/>
        </p:nvGrpSpPr>
        <p:grpSpPr>
          <a:xfrm>
            <a:off x="532951" y="1249683"/>
            <a:ext cx="3692882" cy="3252320"/>
            <a:chOff x="457200" y="1063275"/>
            <a:chExt cx="3768631" cy="3286500"/>
          </a:xfrm>
        </p:grpSpPr>
        <p:cxnSp>
          <p:nvCxnSpPr>
            <p:cNvPr id="391" name="Google Shape;391;p56"/>
            <p:cNvCxnSpPr>
              <a:stCxn id="392" idx="2"/>
              <a:endCxn id="393" idx="1"/>
            </p:cNvCxnSpPr>
            <p:nvPr/>
          </p:nvCxnSpPr>
          <p:spPr>
            <a:xfrm>
              <a:off x="1084500" y="2706525"/>
              <a:ext cx="728100" cy="936300"/>
            </a:xfrm>
            <a:prstGeom prst="bentConnector3">
              <a:avLst>
                <a:gd name="adj1" fmla="val 50002"/>
              </a:avLst>
            </a:prstGeom>
            <a:noFill/>
            <a:ln w="9525" cap="flat" cmpd="sng">
              <a:solidFill>
                <a:srgbClr val="C2C2C2"/>
              </a:solidFill>
              <a:prstDash val="solid"/>
              <a:round/>
              <a:headEnd type="none" w="sm" len="sm"/>
              <a:tailEnd type="none" w="sm" len="sm"/>
            </a:ln>
          </p:spPr>
        </p:cxnSp>
        <p:cxnSp>
          <p:nvCxnSpPr>
            <p:cNvPr id="394" name="Google Shape;394;p56"/>
            <p:cNvCxnSpPr>
              <a:stCxn id="392" idx="2"/>
              <a:endCxn id="395" idx="1"/>
            </p:cNvCxnSpPr>
            <p:nvPr/>
          </p:nvCxnSpPr>
          <p:spPr>
            <a:xfrm rot="10800000" flipH="1">
              <a:off x="1084500" y="1798125"/>
              <a:ext cx="728100" cy="908400"/>
            </a:xfrm>
            <a:prstGeom prst="bentConnector3">
              <a:avLst>
                <a:gd name="adj1" fmla="val 50002"/>
              </a:avLst>
            </a:prstGeom>
            <a:noFill/>
            <a:ln w="9525" cap="flat" cmpd="sng">
              <a:solidFill>
                <a:srgbClr val="C2C2C2"/>
              </a:solidFill>
              <a:prstDash val="solid"/>
              <a:round/>
              <a:headEnd type="none" w="sm" len="sm"/>
              <a:tailEnd type="none" w="sm" len="sm"/>
            </a:ln>
          </p:spPr>
        </p:cxnSp>
        <p:sp>
          <p:nvSpPr>
            <p:cNvPr id="392" name="Google Shape;392;p56"/>
            <p:cNvSpPr/>
            <p:nvPr/>
          </p:nvSpPr>
          <p:spPr>
            <a:xfrm rot="-5400000">
              <a:off x="-872400" y="2392875"/>
              <a:ext cx="3286500" cy="627300"/>
            </a:xfrm>
            <a:prstGeom prst="roundRect">
              <a:avLst>
                <a:gd name="adj" fmla="val 16667"/>
              </a:avLst>
            </a:prstGeom>
            <a:solidFill>
              <a:srgbClr val="840D35"/>
            </a:solidFill>
            <a:ln w="9525" cap="flat" cmpd="sng">
              <a:solidFill>
                <a:srgbClr val="840D3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FFFFFF"/>
                  </a:solidFill>
                  <a:latin typeface="Roboto"/>
                  <a:ea typeface="Roboto"/>
                  <a:cs typeface="Roboto"/>
                  <a:sym typeface="Roboto"/>
                </a:rPr>
                <a:t>Hotel Reservation</a:t>
              </a:r>
              <a:endParaRPr sz="2400">
                <a:solidFill>
                  <a:srgbClr val="FFFFFF"/>
                </a:solidFill>
                <a:latin typeface="Roboto"/>
                <a:ea typeface="Roboto"/>
                <a:cs typeface="Roboto"/>
                <a:sym typeface="Roboto"/>
              </a:endParaRPr>
            </a:p>
          </p:txBody>
        </p:sp>
        <p:sp>
          <p:nvSpPr>
            <p:cNvPr id="395" name="Google Shape;395;p56"/>
            <p:cNvSpPr/>
            <p:nvPr/>
          </p:nvSpPr>
          <p:spPr>
            <a:xfrm>
              <a:off x="1812631" y="1531842"/>
              <a:ext cx="2413200" cy="532500"/>
            </a:xfrm>
            <a:prstGeom prst="roundRect">
              <a:avLst>
                <a:gd name="adj" fmla="val 16667"/>
              </a:avLst>
            </a:prstGeom>
            <a:solidFill>
              <a:srgbClr val="B61249"/>
            </a:solidFill>
            <a:ln w="9525" cap="flat" cmpd="sng">
              <a:solidFill>
                <a:srgbClr val="B6124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FFFFFF"/>
                  </a:solidFill>
                  <a:latin typeface="Roboto"/>
                  <a:ea typeface="Roboto"/>
                  <a:cs typeface="Roboto"/>
                  <a:sym typeface="Roboto"/>
                </a:rPr>
                <a:t>Date</a:t>
              </a:r>
              <a:endParaRPr sz="2400">
                <a:solidFill>
                  <a:srgbClr val="FFFFFF"/>
                </a:solidFill>
                <a:latin typeface="Roboto"/>
                <a:ea typeface="Roboto"/>
                <a:cs typeface="Roboto"/>
                <a:sym typeface="Roboto"/>
              </a:endParaRPr>
            </a:p>
          </p:txBody>
        </p:sp>
        <p:sp>
          <p:nvSpPr>
            <p:cNvPr id="393" name="Google Shape;393;p56"/>
            <p:cNvSpPr/>
            <p:nvPr/>
          </p:nvSpPr>
          <p:spPr>
            <a:xfrm>
              <a:off x="1812631" y="3376817"/>
              <a:ext cx="2413200" cy="532500"/>
            </a:xfrm>
            <a:prstGeom prst="roundRect">
              <a:avLst>
                <a:gd name="adj" fmla="val 16667"/>
              </a:avLst>
            </a:prstGeom>
            <a:solidFill>
              <a:srgbClr val="B61249"/>
            </a:solidFill>
            <a:ln w="9525" cap="flat" cmpd="sng">
              <a:solidFill>
                <a:srgbClr val="B6124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FFFFFF"/>
                  </a:solidFill>
                  <a:latin typeface="Roboto"/>
                  <a:ea typeface="Roboto"/>
                  <a:cs typeface="Roboto"/>
                  <a:sym typeface="Roboto"/>
                </a:rPr>
                <a:t>Bed Size</a:t>
              </a:r>
              <a:endParaRPr sz="2400">
                <a:solidFill>
                  <a:srgbClr val="FFFFFF"/>
                </a:solidFill>
                <a:latin typeface="Roboto"/>
                <a:ea typeface="Roboto"/>
                <a:cs typeface="Roboto"/>
                <a:sym typeface="Roboto"/>
              </a:endParaRPr>
            </a:p>
          </p:txBody>
        </p:sp>
      </p:grpSp>
    </p:spTree>
    <p:extLst>
      <p:ext uri="{BB962C8B-B14F-4D97-AF65-F5344CB8AC3E}">
        <p14:creationId xmlns:p14="http://schemas.microsoft.com/office/powerpoint/2010/main" val="19219766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7"/>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Data Model Example 2 - RPS</a:t>
            </a:r>
            <a:endParaRPr/>
          </a:p>
        </p:txBody>
      </p:sp>
      <p:sp>
        <p:nvSpPr>
          <p:cNvPr id="401" name="Google Shape;401;p57"/>
          <p:cNvSpPr txBox="1">
            <a:spLocks noGrp="1"/>
          </p:cNvSpPr>
          <p:nvPr>
            <p:ph type="body" idx="1"/>
          </p:nvPr>
        </p:nvSpPr>
        <p:spPr>
          <a:xfrm>
            <a:off x="539500" y="1257300"/>
            <a:ext cx="8141700" cy="331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a:solidFill>
                  <a:schemeClr val="dk1"/>
                </a:solidFill>
              </a:rPr>
              <a:t>The data model should be able to tell you what is the state of the game at any given time.</a:t>
            </a:r>
            <a:endParaRPr sz="24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sz="2000">
                <a:solidFill>
                  <a:schemeClr val="dk1"/>
                </a:solidFill>
                <a:latin typeface="Consolas"/>
                <a:ea typeface="Consolas"/>
                <a:cs typeface="Consolas"/>
                <a:sym typeface="Consolas"/>
              </a:rPr>
              <a:t>{</a:t>
            </a:r>
            <a:endParaRPr sz="2000">
              <a:solidFill>
                <a:schemeClr val="dk1"/>
              </a:solidFill>
              <a:latin typeface="Consolas"/>
              <a:ea typeface="Consolas"/>
              <a:cs typeface="Consolas"/>
              <a:sym typeface="Consolas"/>
            </a:endParaRPr>
          </a:p>
          <a:p>
            <a:pPr marL="0" lvl="0" indent="457200" algn="l" rtl="0">
              <a:spcBef>
                <a:spcPts val="0"/>
              </a:spcBef>
              <a:spcAft>
                <a:spcPts val="0"/>
              </a:spcAft>
              <a:buClr>
                <a:schemeClr val="dk1"/>
              </a:buClr>
              <a:buSzPts val="1100"/>
              <a:buFont typeface="Arial"/>
              <a:buNone/>
            </a:pPr>
            <a:r>
              <a:rPr lang="en" sz="2000">
                <a:solidFill>
                  <a:schemeClr val="dk1"/>
                </a:solidFill>
                <a:latin typeface="Consolas"/>
                <a:ea typeface="Consolas"/>
                <a:cs typeface="Consolas"/>
                <a:sym typeface="Consolas"/>
              </a:rPr>
              <a:t>"player1Score": 4,</a:t>
            </a:r>
            <a:endParaRPr sz="2000">
              <a:solidFill>
                <a:schemeClr val="dk1"/>
              </a:solidFill>
              <a:latin typeface="Consolas"/>
              <a:ea typeface="Consolas"/>
              <a:cs typeface="Consolas"/>
              <a:sym typeface="Consolas"/>
            </a:endParaRPr>
          </a:p>
          <a:p>
            <a:pPr marL="457200" lvl="0" indent="0" algn="l" rtl="0">
              <a:spcBef>
                <a:spcPts val="0"/>
              </a:spcBef>
              <a:spcAft>
                <a:spcPts val="0"/>
              </a:spcAft>
              <a:buClr>
                <a:schemeClr val="dk1"/>
              </a:buClr>
              <a:buSzPts val="1100"/>
              <a:buFont typeface="Arial"/>
              <a:buNone/>
            </a:pPr>
            <a:r>
              <a:rPr lang="en" sz="2000">
                <a:solidFill>
                  <a:schemeClr val="dk1"/>
                </a:solidFill>
                <a:latin typeface="Consolas"/>
                <a:ea typeface="Consolas"/>
                <a:cs typeface="Consolas"/>
                <a:sym typeface="Consolas"/>
              </a:rPr>
              <a:t>"player2Score": 2,</a:t>
            </a:r>
            <a:endParaRPr sz="2000">
              <a:solidFill>
                <a:schemeClr val="dk1"/>
              </a:solidFill>
              <a:latin typeface="Consolas"/>
              <a:ea typeface="Consolas"/>
              <a:cs typeface="Consolas"/>
              <a:sym typeface="Consolas"/>
            </a:endParaRPr>
          </a:p>
          <a:p>
            <a:pPr marL="457200" lvl="0" indent="0" algn="l" rtl="0">
              <a:spcBef>
                <a:spcPts val="0"/>
              </a:spcBef>
              <a:spcAft>
                <a:spcPts val="0"/>
              </a:spcAft>
              <a:buClr>
                <a:schemeClr val="dk1"/>
              </a:buClr>
              <a:buSzPts val="1100"/>
              <a:buFont typeface="Arial"/>
              <a:buNone/>
            </a:pPr>
            <a:r>
              <a:rPr lang="en" sz="2000">
                <a:solidFill>
                  <a:schemeClr val="dk1"/>
                </a:solidFill>
                <a:latin typeface="Consolas"/>
                <a:ea typeface="Consolas"/>
                <a:cs typeface="Consolas"/>
                <a:sym typeface="Consolas"/>
              </a:rPr>
              <a:t>"player1CurrSelection": "Rock",</a:t>
            </a:r>
            <a:endParaRPr sz="2000">
              <a:solidFill>
                <a:schemeClr val="dk1"/>
              </a:solidFill>
              <a:latin typeface="Consolas"/>
              <a:ea typeface="Consolas"/>
              <a:cs typeface="Consolas"/>
              <a:sym typeface="Consolas"/>
            </a:endParaRPr>
          </a:p>
          <a:p>
            <a:pPr marL="457200" lvl="0" indent="0" algn="l" rtl="0">
              <a:spcBef>
                <a:spcPts val="0"/>
              </a:spcBef>
              <a:spcAft>
                <a:spcPts val="0"/>
              </a:spcAft>
              <a:buClr>
                <a:schemeClr val="dk1"/>
              </a:buClr>
              <a:buSzPts val="1100"/>
              <a:buFont typeface="Arial"/>
              <a:buNone/>
            </a:pPr>
            <a:r>
              <a:rPr lang="en" sz="2000">
                <a:solidFill>
                  <a:schemeClr val="dk1"/>
                </a:solidFill>
                <a:latin typeface="Consolas"/>
                <a:ea typeface="Consolas"/>
                <a:cs typeface="Consolas"/>
                <a:sym typeface="Consolas"/>
              </a:rPr>
              <a:t>"revealSelections": false</a:t>
            </a:r>
            <a:endParaRPr sz="2000">
              <a:solidFill>
                <a:schemeClr val="dk1"/>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2000">
                <a:solidFill>
                  <a:schemeClr val="dk1"/>
                </a:solidFill>
                <a:latin typeface="Consolas"/>
                <a:ea typeface="Consolas"/>
                <a:cs typeface="Consolas"/>
                <a:sym typeface="Consolas"/>
              </a:rPr>
              <a:t>}</a:t>
            </a:r>
            <a:endParaRPr sz="2000">
              <a:solidFill>
                <a:schemeClr val="dk1"/>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6092933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8"/>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Data Model Example 3 - Tic Tac Toe</a:t>
            </a:r>
            <a:endParaRPr/>
          </a:p>
        </p:txBody>
      </p:sp>
      <p:pic>
        <p:nvPicPr>
          <p:cNvPr id="407" name="Google Shape;407;p58"/>
          <p:cNvPicPr preferRelativeResize="0"/>
          <p:nvPr/>
        </p:nvPicPr>
        <p:blipFill>
          <a:blip r:embed="rId3">
            <a:alphaModFix/>
          </a:blip>
          <a:stretch>
            <a:fillRect/>
          </a:stretch>
        </p:blipFill>
        <p:spPr>
          <a:xfrm>
            <a:off x="822150" y="1260649"/>
            <a:ext cx="3367700" cy="3367700"/>
          </a:xfrm>
          <a:prstGeom prst="rect">
            <a:avLst/>
          </a:prstGeom>
          <a:noFill/>
          <a:ln>
            <a:noFill/>
          </a:ln>
        </p:spPr>
      </p:pic>
      <p:sp>
        <p:nvSpPr>
          <p:cNvPr id="408" name="Google Shape;408;p58"/>
          <p:cNvSpPr txBox="1">
            <a:spLocks noGrp="1"/>
          </p:cNvSpPr>
          <p:nvPr>
            <p:ph type="body" idx="1"/>
          </p:nvPr>
        </p:nvSpPr>
        <p:spPr>
          <a:xfrm>
            <a:off x="4692274" y="1200150"/>
            <a:ext cx="3994500" cy="37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Helvetica Neue"/>
                <a:ea typeface="Helvetica Neue"/>
                <a:cs typeface="Helvetica Neue"/>
                <a:sym typeface="Helvetica Neue"/>
              </a:rPr>
              <a:t>Remember:</a:t>
            </a:r>
            <a:endParaRPr sz="2400" b="1">
              <a:latin typeface="Helvetica Neue"/>
              <a:ea typeface="Helvetica Neue"/>
              <a:cs typeface="Helvetica Neue"/>
              <a:sym typeface="Helvetica Neue"/>
            </a:endParaRPr>
          </a:p>
          <a:p>
            <a:pPr marL="457200" lvl="0" indent="-381000" algn="l" rtl="0">
              <a:spcBef>
                <a:spcPts val="0"/>
              </a:spcBef>
              <a:spcAft>
                <a:spcPts val="0"/>
              </a:spcAft>
              <a:buSzPts val="2400"/>
              <a:buFont typeface="Helvetica Neue"/>
              <a:buChar char="➔"/>
            </a:pPr>
            <a:r>
              <a:rPr lang="en" sz="2400">
                <a:latin typeface="Helvetica Neue"/>
                <a:ea typeface="Helvetica Neue"/>
                <a:cs typeface="Helvetica Neue"/>
                <a:sym typeface="Helvetica Neue"/>
              </a:rPr>
              <a:t>Data not logic</a:t>
            </a:r>
            <a:endParaRPr sz="2400">
              <a:latin typeface="Helvetica Neue"/>
              <a:ea typeface="Helvetica Neue"/>
              <a:cs typeface="Helvetica Neue"/>
              <a:sym typeface="Helvetica Neue"/>
            </a:endParaRPr>
          </a:p>
          <a:p>
            <a:pPr marL="457200" lvl="0" indent="-381000" algn="l" rtl="0">
              <a:spcBef>
                <a:spcPts val="0"/>
              </a:spcBef>
              <a:spcAft>
                <a:spcPts val="0"/>
              </a:spcAft>
              <a:buSzPts val="2400"/>
              <a:buFont typeface="Helvetica Neue"/>
              <a:buChar char="➔"/>
            </a:pPr>
            <a:r>
              <a:rPr lang="en" sz="2400">
                <a:latin typeface="Helvetica Neue"/>
                <a:ea typeface="Helvetica Neue"/>
                <a:cs typeface="Helvetica Neue"/>
                <a:sym typeface="Helvetica Neue"/>
              </a:rPr>
              <a:t>Represent the current state</a:t>
            </a:r>
            <a:endParaRPr sz="2400">
              <a:latin typeface="Helvetica Neue"/>
              <a:ea typeface="Helvetica Neue"/>
              <a:cs typeface="Helvetica Neue"/>
              <a:sym typeface="Helvetica Neue"/>
            </a:endParaRPr>
          </a:p>
          <a:p>
            <a:pPr marL="457200" lvl="0" indent="-381000" algn="l" rtl="0">
              <a:spcBef>
                <a:spcPts val="0"/>
              </a:spcBef>
              <a:spcAft>
                <a:spcPts val="0"/>
              </a:spcAft>
              <a:buSzPts val="2400"/>
              <a:buFont typeface="Helvetica Neue"/>
              <a:buChar char="➔"/>
            </a:pPr>
            <a:r>
              <a:rPr lang="en" sz="2400">
                <a:latin typeface="Helvetica Neue"/>
                <a:ea typeface="Helvetica Neue"/>
                <a:cs typeface="Helvetica Neue"/>
                <a:sym typeface="Helvetica Neue"/>
              </a:rPr>
              <a:t>Think about the players</a:t>
            </a:r>
            <a:endParaRPr sz="2400">
              <a:latin typeface="Helvetica Neue"/>
              <a:ea typeface="Helvetica Neue"/>
              <a:cs typeface="Helvetica Neue"/>
              <a:sym typeface="Helvetica Neue"/>
            </a:endParaRPr>
          </a:p>
        </p:txBody>
      </p:sp>
    </p:spTree>
    <p:extLst>
      <p:ext uri="{BB962C8B-B14F-4D97-AF65-F5344CB8AC3E}">
        <p14:creationId xmlns:p14="http://schemas.microsoft.com/office/powerpoint/2010/main" val="413670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8">
                                            <p:txEl>
                                              <p:pRg st="0" end="0"/>
                                            </p:txEl>
                                          </p:spTgt>
                                        </p:tgtEl>
                                        <p:attrNameLst>
                                          <p:attrName>style.visibility</p:attrName>
                                        </p:attrNameLst>
                                      </p:cBhvr>
                                      <p:to>
                                        <p:strVal val="visible"/>
                                      </p:to>
                                    </p:set>
                                    <p:animEffect transition="in" filter="fade">
                                      <p:cBhvr>
                                        <p:cTn id="7" dur="1000"/>
                                        <p:tgtEl>
                                          <p:spTgt spid="4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8">
                                            <p:txEl>
                                              <p:pRg st="1" end="1"/>
                                            </p:txEl>
                                          </p:spTgt>
                                        </p:tgtEl>
                                        <p:attrNameLst>
                                          <p:attrName>style.visibility</p:attrName>
                                        </p:attrNameLst>
                                      </p:cBhvr>
                                      <p:to>
                                        <p:strVal val="visible"/>
                                      </p:to>
                                    </p:set>
                                    <p:animEffect transition="in" filter="fade">
                                      <p:cBhvr>
                                        <p:cTn id="12" dur="1000"/>
                                        <p:tgtEl>
                                          <p:spTgt spid="4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8">
                                            <p:txEl>
                                              <p:pRg st="2" end="2"/>
                                            </p:txEl>
                                          </p:spTgt>
                                        </p:tgtEl>
                                        <p:attrNameLst>
                                          <p:attrName>style.visibility</p:attrName>
                                        </p:attrNameLst>
                                      </p:cBhvr>
                                      <p:to>
                                        <p:strVal val="visible"/>
                                      </p:to>
                                    </p:set>
                                    <p:animEffect transition="in" filter="fade">
                                      <p:cBhvr>
                                        <p:cTn id="17" dur="1000"/>
                                        <p:tgtEl>
                                          <p:spTgt spid="40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8">
                                            <p:txEl>
                                              <p:pRg st="3" end="3"/>
                                            </p:txEl>
                                          </p:spTgt>
                                        </p:tgtEl>
                                        <p:attrNameLst>
                                          <p:attrName>style.visibility</p:attrName>
                                        </p:attrNameLst>
                                      </p:cBhvr>
                                      <p:to>
                                        <p:strVal val="visible"/>
                                      </p:to>
                                    </p:set>
                                    <p:animEffect transition="in" filter="fade">
                                      <p:cBhvr>
                                        <p:cTn id="22" dur="1000"/>
                                        <p:tgtEl>
                                          <p:spTgt spid="40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59"/>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Slido: what's missing from this data model?</a:t>
            </a:r>
            <a:endParaRPr/>
          </a:p>
        </p:txBody>
      </p:sp>
      <p:sp>
        <p:nvSpPr>
          <p:cNvPr id="414" name="Google Shape;414;p59"/>
          <p:cNvSpPr txBox="1">
            <a:spLocks noGrp="1"/>
          </p:cNvSpPr>
          <p:nvPr>
            <p:ph type="body" idx="1"/>
          </p:nvPr>
        </p:nvSpPr>
        <p:spPr>
          <a:xfrm>
            <a:off x="539500" y="1257300"/>
            <a:ext cx="6992700" cy="331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t>A data model should contain all </a:t>
            </a:r>
            <a:endParaRPr sz="2500"/>
          </a:p>
          <a:p>
            <a:pPr marL="0" lvl="0" indent="0" algn="l" rtl="0">
              <a:spcBef>
                <a:spcPts val="0"/>
              </a:spcBef>
              <a:spcAft>
                <a:spcPts val="0"/>
              </a:spcAft>
              <a:buNone/>
            </a:pPr>
            <a:r>
              <a:rPr lang="en" sz="2500"/>
              <a:t>information to describe the state </a:t>
            </a:r>
            <a:endParaRPr sz="2500"/>
          </a:p>
          <a:p>
            <a:pPr marL="0" lvl="0" indent="0" algn="l" rtl="0">
              <a:spcBef>
                <a:spcPts val="0"/>
              </a:spcBef>
              <a:spcAft>
                <a:spcPts val="0"/>
              </a:spcAft>
              <a:buNone/>
            </a:pPr>
            <a:r>
              <a:rPr lang="en" sz="2500"/>
              <a:t>of a game.  What’s missing from </a:t>
            </a:r>
            <a:endParaRPr sz="2500"/>
          </a:p>
          <a:p>
            <a:pPr marL="0" lvl="0" indent="0" algn="l" rtl="0">
              <a:spcBef>
                <a:spcPts val="0"/>
              </a:spcBef>
              <a:spcAft>
                <a:spcPts val="0"/>
              </a:spcAft>
              <a:buNone/>
            </a:pPr>
            <a:r>
              <a:rPr lang="en" sz="2500"/>
              <a:t>this data model?</a:t>
            </a:r>
            <a:endParaRPr sz="2500"/>
          </a:p>
          <a:p>
            <a:pPr marL="0" lvl="0" indent="0" algn="l" rtl="0">
              <a:spcBef>
                <a:spcPts val="0"/>
              </a:spcBef>
              <a:spcAft>
                <a:spcPts val="0"/>
              </a:spcAft>
              <a:buNone/>
            </a:pPr>
            <a:endParaRPr sz="2500"/>
          </a:p>
          <a:p>
            <a:pPr marL="0" lvl="0" indent="0" algn="l" rtl="0">
              <a:spcBef>
                <a:spcPts val="0"/>
              </a:spcBef>
              <a:spcAft>
                <a:spcPts val="0"/>
              </a:spcAft>
              <a:buNone/>
            </a:pPr>
            <a:endParaRPr sz="2500"/>
          </a:p>
          <a:p>
            <a:pPr marL="0" lvl="0" indent="0" algn="l" rtl="0">
              <a:spcBef>
                <a:spcPts val="0"/>
              </a:spcBef>
              <a:spcAft>
                <a:spcPts val="0"/>
              </a:spcAft>
              <a:buNone/>
            </a:pPr>
            <a:r>
              <a:rPr lang="en">
                <a:latin typeface="Consolas"/>
                <a:ea typeface="Consolas"/>
                <a:cs typeface="Consolas"/>
                <a:sym typeface="Consolas"/>
              </a:rPr>
              <a:t>const ticTacToeModel = {</a:t>
            </a:r>
            <a:endParaRPr>
              <a:latin typeface="Consolas"/>
              <a:ea typeface="Consolas"/>
              <a:cs typeface="Consolas"/>
              <a:sym typeface="Consolas"/>
            </a:endParaRPr>
          </a:p>
          <a:p>
            <a:pPr marL="0" lvl="0" indent="0" algn="l" rtl="0">
              <a:spcBef>
                <a:spcPts val="0"/>
              </a:spcBef>
              <a:spcAft>
                <a:spcPts val="0"/>
              </a:spcAft>
              <a:buNone/>
            </a:pPr>
            <a:r>
              <a:rPr lang="en">
                <a:latin typeface="Consolas"/>
                <a:ea typeface="Consolas"/>
                <a:cs typeface="Consolas"/>
                <a:sym typeface="Consolas"/>
              </a:rPr>
              <a:t>	position = [ ‘O’,‘-’,‘X’,‘X’,‘X’,‘O’,‘O’,‘-’,‘-’],</a:t>
            </a:r>
            <a:endParaRPr>
              <a:latin typeface="Consolas"/>
              <a:ea typeface="Consolas"/>
              <a:cs typeface="Consolas"/>
              <a:sym typeface="Consolas"/>
            </a:endParaRPr>
          </a:p>
          <a:p>
            <a:pPr marL="0" lvl="0" indent="0" algn="l" rtl="0">
              <a:spcBef>
                <a:spcPts val="0"/>
              </a:spcBef>
              <a:spcAft>
                <a:spcPts val="0"/>
              </a:spcAft>
              <a:buNone/>
            </a:pPr>
            <a:r>
              <a:rPr lang="en">
                <a:latin typeface="Consolas"/>
                <a:ea typeface="Consolas"/>
                <a:cs typeface="Consolas"/>
                <a:sym typeface="Consolas"/>
              </a:rPr>
              <a:t>};</a:t>
            </a:r>
            <a:endParaRPr>
              <a:latin typeface="Consolas"/>
              <a:ea typeface="Consolas"/>
              <a:cs typeface="Consolas"/>
              <a:sym typeface="Consolas"/>
            </a:endParaRPr>
          </a:p>
        </p:txBody>
      </p:sp>
      <p:pic>
        <p:nvPicPr>
          <p:cNvPr id="415" name="Google Shape;415;p59"/>
          <p:cNvPicPr preferRelativeResize="0"/>
          <p:nvPr/>
        </p:nvPicPr>
        <p:blipFill>
          <a:blip r:embed="rId3">
            <a:alphaModFix/>
          </a:blip>
          <a:stretch>
            <a:fillRect/>
          </a:stretch>
        </p:blipFill>
        <p:spPr>
          <a:xfrm>
            <a:off x="6485200" y="1135575"/>
            <a:ext cx="2300976" cy="2300976"/>
          </a:xfrm>
          <a:prstGeom prst="rect">
            <a:avLst/>
          </a:prstGeom>
          <a:noFill/>
          <a:ln>
            <a:noFill/>
          </a:ln>
        </p:spPr>
      </p:pic>
    </p:spTree>
    <p:extLst>
      <p:ext uri="{BB962C8B-B14F-4D97-AF65-F5344CB8AC3E}">
        <p14:creationId xmlns:p14="http://schemas.microsoft.com/office/powerpoint/2010/main" val="9516833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60">
            <a:hlinkClick r:id="rId3"/>
          </p:cNvPr>
          <p:cNvPicPr preferRelativeResize="0"/>
          <p:nvPr/>
        </p:nvPicPr>
        <p:blipFill>
          <a:blip r:embed="rId4">
            <a:alphaModFix/>
          </a:blip>
          <a:stretch>
            <a:fillRect/>
          </a:stretch>
        </p:blipFill>
        <p:spPr>
          <a:xfrm>
            <a:off x="520700" y="444592"/>
            <a:ext cx="914399" cy="382411"/>
          </a:xfrm>
          <a:prstGeom prst="rect">
            <a:avLst/>
          </a:prstGeom>
          <a:noFill/>
          <a:ln>
            <a:noFill/>
          </a:ln>
        </p:spPr>
      </p:pic>
      <p:sp>
        <p:nvSpPr>
          <p:cNvPr id="421" name="Google Shape;421;p60"/>
          <p:cNvSpPr txBox="1"/>
          <p:nvPr/>
        </p:nvSpPr>
        <p:spPr>
          <a:xfrm>
            <a:off x="63500" y="2097250"/>
            <a:ext cx="1828800" cy="260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FFFFFF"/>
                </a:solidFill>
                <a:latin typeface="Lato"/>
                <a:ea typeface="Lato"/>
                <a:cs typeface="Lato"/>
                <a:sym typeface="Lato"/>
              </a:rPr>
              <a:t>Join at</a:t>
            </a:r>
            <a:br>
              <a:rPr lang="en" sz="2000">
                <a:solidFill>
                  <a:srgbClr val="FFFFFF"/>
                </a:solidFill>
                <a:latin typeface="Lato"/>
                <a:ea typeface="Lato"/>
                <a:cs typeface="Lato"/>
                <a:sym typeface="Lato"/>
              </a:rPr>
            </a:br>
            <a:r>
              <a:rPr lang="en" sz="2000" b="1">
                <a:solidFill>
                  <a:srgbClr val="FFFFFF"/>
                </a:solidFill>
                <a:latin typeface="Lato"/>
                <a:ea typeface="Lato"/>
                <a:cs typeface="Lato"/>
                <a:sym typeface="Lato"/>
              </a:rPr>
              <a:t>slido.com</a:t>
            </a:r>
            <a:br>
              <a:rPr lang="en" sz="2000" b="1">
                <a:solidFill>
                  <a:srgbClr val="FFFFFF"/>
                </a:solidFill>
                <a:latin typeface="Lato"/>
                <a:ea typeface="Lato"/>
                <a:cs typeface="Lato"/>
                <a:sym typeface="Lato"/>
              </a:rPr>
            </a:br>
            <a:r>
              <a:rPr lang="en" sz="2000" b="1">
                <a:solidFill>
                  <a:srgbClr val="FFFFFF"/>
                </a:solidFill>
                <a:latin typeface="Lato"/>
                <a:ea typeface="Lato"/>
                <a:cs typeface="Lato"/>
                <a:sym typeface="Lato"/>
              </a:rPr>
              <a:t>#flw2</a:t>
            </a:r>
            <a:endParaRPr sz="2000" b="1">
              <a:solidFill>
                <a:srgbClr val="FFFFFF"/>
              </a:solidFill>
              <a:latin typeface="Lato"/>
              <a:ea typeface="Lato"/>
              <a:cs typeface="Lato"/>
              <a:sym typeface="Lato"/>
            </a:endParaRPr>
          </a:p>
        </p:txBody>
      </p:sp>
      <p:sp>
        <p:nvSpPr>
          <p:cNvPr id="422" name="Google Shape;422;p60"/>
          <p:cNvSpPr txBox="1"/>
          <p:nvPr/>
        </p:nvSpPr>
        <p:spPr>
          <a:xfrm>
            <a:off x="2019300" y="381000"/>
            <a:ext cx="6807300" cy="3346200"/>
          </a:xfrm>
          <a:prstGeom prst="rect">
            <a:avLst/>
          </a:prstGeom>
          <a:solidFill>
            <a:srgbClr val="000000">
              <a:alpha val="2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rgbClr val="FFFFFF"/>
                </a:solidFill>
                <a:latin typeface="Lato"/>
                <a:ea typeface="Lato"/>
                <a:cs typeface="Lato"/>
                <a:sym typeface="Lato"/>
              </a:rPr>
              <a:t>A data model should contain all information to describe the state of a game. What’s missing from this data model?const ticTacToeModel = {position = [‘O’,‘-’,‘X’,‘X’,‘X’,‘O’,‘O’,‘-’,‘-’],};</a:t>
            </a:r>
            <a:endParaRPr sz="3600">
              <a:solidFill>
                <a:srgbClr val="FFFFFF"/>
              </a:solidFill>
              <a:latin typeface="Lato"/>
              <a:ea typeface="Lato"/>
              <a:cs typeface="Lato"/>
              <a:sym typeface="Lato"/>
            </a:endParaRPr>
          </a:p>
        </p:txBody>
      </p:sp>
      <p:sp>
        <p:nvSpPr>
          <p:cNvPr id="423" name="Google Shape;423;p60"/>
          <p:cNvSpPr/>
          <p:nvPr/>
        </p:nvSpPr>
        <p:spPr>
          <a:xfrm>
            <a:off x="7418275" y="3655200"/>
            <a:ext cx="1569900" cy="1438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4" name="Google Shape;424;p60"/>
          <p:cNvPicPr preferRelativeResize="0"/>
          <p:nvPr/>
        </p:nvPicPr>
        <p:blipFill>
          <a:blip r:embed="rId5">
            <a:alphaModFix/>
          </a:blip>
          <a:stretch>
            <a:fillRect/>
          </a:stretch>
        </p:blipFill>
        <p:spPr>
          <a:xfrm>
            <a:off x="7542850" y="3727200"/>
            <a:ext cx="1339200" cy="1339200"/>
          </a:xfrm>
          <a:prstGeom prst="rect">
            <a:avLst/>
          </a:prstGeom>
          <a:noFill/>
          <a:ln>
            <a:noFill/>
          </a:ln>
        </p:spPr>
      </p:pic>
    </p:spTree>
    <p:extLst>
      <p:ext uri="{BB962C8B-B14F-4D97-AF65-F5344CB8AC3E}">
        <p14:creationId xmlns:p14="http://schemas.microsoft.com/office/powerpoint/2010/main" val="24532528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61"/>
          <p:cNvSpPr txBox="1">
            <a:spLocks noGrp="1"/>
          </p:cNvSpPr>
          <p:nvPr>
            <p:ph type="title"/>
          </p:nvPr>
        </p:nvSpPr>
        <p:spPr>
          <a:xfrm>
            <a:off x="1413000" y="124800"/>
            <a:ext cx="7502400" cy="90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Your turn</a:t>
            </a:r>
            <a:endParaRPr sz="3000">
              <a:solidFill>
                <a:srgbClr val="FFFFFF"/>
              </a:solidFill>
            </a:endParaRPr>
          </a:p>
        </p:txBody>
      </p:sp>
      <p:sp>
        <p:nvSpPr>
          <p:cNvPr id="430" name="Google Shape;430;p61"/>
          <p:cNvSpPr txBox="1">
            <a:spLocks noGrp="1"/>
          </p:cNvSpPr>
          <p:nvPr>
            <p:ph type="body" idx="1"/>
          </p:nvPr>
        </p:nvSpPr>
        <p:spPr>
          <a:xfrm>
            <a:off x="539500" y="1257300"/>
            <a:ext cx="8141700" cy="33192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000000"/>
              </a:buClr>
              <a:buSzPts val="2400"/>
              <a:buAutoNum type="arabicPeriod"/>
            </a:pPr>
            <a:r>
              <a:rPr lang="en" sz="2400"/>
              <a:t>Design your data model as a JavaScript object</a:t>
            </a:r>
            <a:br>
              <a:rPr lang="en" sz="2400"/>
            </a:br>
            <a:r>
              <a:rPr lang="en" sz="2400" i="1"/>
              <a:t>Use your project planning document</a:t>
            </a:r>
            <a:endParaRPr sz="2400" i="1"/>
          </a:p>
          <a:p>
            <a:pPr marL="457200" lvl="0" indent="-381000" algn="l" rtl="0">
              <a:spcBef>
                <a:spcPts val="1000"/>
              </a:spcBef>
              <a:spcAft>
                <a:spcPts val="0"/>
              </a:spcAft>
              <a:buClr>
                <a:srgbClr val="000000"/>
              </a:buClr>
              <a:buSzPts val="2400"/>
              <a:buAutoNum type="arabicPeriod"/>
            </a:pPr>
            <a:r>
              <a:rPr lang="en" sz="2400"/>
              <a:t>Ensure you can read from and write to Firebase</a:t>
            </a:r>
            <a:endParaRPr sz="2400"/>
          </a:p>
          <a:p>
            <a:pPr marL="457200" lvl="0" indent="-381000" algn="l" rtl="0">
              <a:spcBef>
                <a:spcPts val="1000"/>
              </a:spcBef>
              <a:spcAft>
                <a:spcPts val="1000"/>
              </a:spcAft>
              <a:buClr>
                <a:srgbClr val="000000"/>
              </a:buClr>
              <a:buSzPts val="2400"/>
              <a:buAutoNum type="arabicPeriod"/>
            </a:pPr>
            <a:r>
              <a:rPr lang="en" sz="2400"/>
              <a:t>Use your data model to power your game</a:t>
            </a:r>
            <a:endParaRPr sz="2400"/>
          </a:p>
        </p:txBody>
      </p:sp>
      <p:pic>
        <p:nvPicPr>
          <p:cNvPr id="431" name="Google Shape;431;p61"/>
          <p:cNvPicPr preferRelativeResize="0"/>
          <p:nvPr/>
        </p:nvPicPr>
        <p:blipFill>
          <a:blip r:embed="rId3">
            <a:alphaModFix/>
          </a:blip>
          <a:stretch>
            <a:fillRect/>
          </a:stretch>
        </p:blipFill>
        <p:spPr>
          <a:xfrm>
            <a:off x="428659" y="3065700"/>
            <a:ext cx="8473668" cy="1885400"/>
          </a:xfrm>
          <a:prstGeom prst="rect">
            <a:avLst/>
          </a:prstGeom>
          <a:noFill/>
          <a:ln>
            <a:noFill/>
          </a:ln>
        </p:spPr>
      </p:pic>
    </p:spTree>
    <p:extLst>
      <p:ext uri="{BB962C8B-B14F-4D97-AF65-F5344CB8AC3E}">
        <p14:creationId xmlns:p14="http://schemas.microsoft.com/office/powerpoint/2010/main" val="6269075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6"/>
          <p:cNvSpPr txBox="1">
            <a:spLocks noGrp="1"/>
          </p:cNvSpPr>
          <p:nvPr>
            <p:ph type="title"/>
          </p:nvPr>
        </p:nvSpPr>
        <p:spPr>
          <a:xfrm>
            <a:off x="835375" y="2548700"/>
            <a:ext cx="7473300" cy="102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FFFF"/>
                </a:solidFill>
              </a:rPr>
              <a:t>handle data changes in React.</a:t>
            </a:r>
            <a:endParaRPr sz="1800">
              <a:solidFill>
                <a:srgbClr val="FFFFFF"/>
              </a:solidFill>
            </a:endParaRPr>
          </a:p>
        </p:txBody>
      </p:sp>
      <p:sp>
        <p:nvSpPr>
          <p:cNvPr id="262" name="Google Shape;262;p36"/>
          <p:cNvSpPr txBox="1">
            <a:spLocks noGrp="1"/>
          </p:cNvSpPr>
          <p:nvPr>
            <p:ph type="subTitle" idx="1"/>
          </p:nvPr>
        </p:nvSpPr>
        <p:spPr>
          <a:xfrm>
            <a:off x="2082600" y="4083275"/>
            <a:ext cx="49788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a:solidFill>
                  <a:srgbClr val="FFFFFF"/>
                </a:solidFill>
              </a:rPr>
              <a:t>Vocabulary:</a:t>
            </a:r>
            <a:r>
              <a:rPr lang="en" sz="1800">
                <a:solidFill>
                  <a:srgbClr val="EF5330"/>
                </a:solidFill>
              </a:rPr>
              <a:t> </a:t>
            </a:r>
            <a:r>
              <a:rPr lang="en" sz="1800">
                <a:solidFill>
                  <a:srgbClr val="FFAA7B"/>
                </a:solidFill>
              </a:rPr>
              <a:t>user input</a:t>
            </a:r>
            <a:r>
              <a:rPr lang="en" sz="1800">
                <a:solidFill>
                  <a:srgbClr val="FFFFFF"/>
                </a:solidFill>
              </a:rPr>
              <a:t>,</a:t>
            </a:r>
            <a:br>
              <a:rPr lang="en" sz="1800">
                <a:solidFill>
                  <a:srgbClr val="FFAA7B"/>
                </a:solidFill>
              </a:rPr>
            </a:br>
            <a:r>
              <a:rPr lang="en" sz="1800">
                <a:solidFill>
                  <a:srgbClr val="FFAA7B"/>
                </a:solidFill>
              </a:rPr>
              <a:t>conditional rendering</a:t>
            </a:r>
            <a:endParaRPr sz="1800">
              <a:solidFill>
                <a:srgbClr val="FFAA7B"/>
              </a:solidFill>
            </a:endParaRPr>
          </a:p>
        </p:txBody>
      </p:sp>
    </p:spTree>
    <p:extLst>
      <p:ext uri="{BB962C8B-B14F-4D97-AF65-F5344CB8AC3E}">
        <p14:creationId xmlns:p14="http://schemas.microsoft.com/office/powerpoint/2010/main" val="19594171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7"/>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Data Model Review: Tic Tac Toe</a:t>
            </a:r>
            <a:endParaRPr/>
          </a:p>
        </p:txBody>
      </p:sp>
      <p:pic>
        <p:nvPicPr>
          <p:cNvPr id="268" name="Google Shape;268;p37"/>
          <p:cNvPicPr preferRelativeResize="0"/>
          <p:nvPr/>
        </p:nvPicPr>
        <p:blipFill>
          <a:blip r:embed="rId3">
            <a:alphaModFix/>
          </a:blip>
          <a:stretch>
            <a:fillRect/>
          </a:stretch>
        </p:blipFill>
        <p:spPr>
          <a:xfrm>
            <a:off x="859324" y="1257300"/>
            <a:ext cx="3374378" cy="3374400"/>
          </a:xfrm>
          <a:prstGeom prst="rect">
            <a:avLst/>
          </a:prstGeom>
          <a:noFill/>
          <a:ln>
            <a:noFill/>
          </a:ln>
        </p:spPr>
      </p:pic>
      <p:sp>
        <p:nvSpPr>
          <p:cNvPr id="269" name="Google Shape;269;p37"/>
          <p:cNvSpPr txBox="1"/>
          <p:nvPr/>
        </p:nvSpPr>
        <p:spPr>
          <a:xfrm>
            <a:off x="4572000" y="1257175"/>
            <a:ext cx="3980100" cy="33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a:latin typeface="Helvetica Neue"/>
                <a:ea typeface="Helvetica Neue"/>
                <a:cs typeface="Helvetica Neue"/>
                <a:sym typeface="Helvetica Neue"/>
              </a:rPr>
              <a:t>What information do we need to “remember”?</a:t>
            </a:r>
            <a:endParaRPr sz="2500">
              <a:latin typeface="Helvetica Neue"/>
              <a:ea typeface="Helvetica Neue"/>
              <a:cs typeface="Helvetica Neue"/>
              <a:sym typeface="Helvetica Neue"/>
            </a:endParaRPr>
          </a:p>
          <a:p>
            <a:pPr marL="0" lvl="0" indent="0" algn="l" rtl="0">
              <a:spcBef>
                <a:spcPts val="0"/>
              </a:spcBef>
              <a:spcAft>
                <a:spcPts val="0"/>
              </a:spcAft>
              <a:buNone/>
            </a:pPr>
            <a:endParaRPr sz="2500">
              <a:latin typeface="Helvetica Neue"/>
              <a:ea typeface="Helvetica Neue"/>
              <a:cs typeface="Helvetica Neue"/>
              <a:sym typeface="Helvetica Neue"/>
            </a:endParaRPr>
          </a:p>
          <a:p>
            <a:pPr marL="457200" lvl="0" indent="-387350" algn="l" rtl="0">
              <a:spcBef>
                <a:spcPts val="0"/>
              </a:spcBef>
              <a:spcAft>
                <a:spcPts val="0"/>
              </a:spcAft>
              <a:buSzPts val="2500"/>
              <a:buFont typeface="Helvetica Neue"/>
              <a:buChar char="➔"/>
            </a:pPr>
            <a:r>
              <a:rPr lang="en" sz="2500">
                <a:latin typeface="Helvetica Neue"/>
                <a:ea typeface="Helvetica Neue"/>
                <a:cs typeface="Helvetica Neue"/>
                <a:sym typeface="Helvetica Neue"/>
              </a:rPr>
              <a:t>Cells 1, 2, 3, …, 9</a:t>
            </a:r>
            <a:br>
              <a:rPr lang="en" sz="2500">
                <a:latin typeface="Helvetica Neue"/>
                <a:ea typeface="Helvetica Neue"/>
                <a:cs typeface="Helvetica Neue"/>
                <a:sym typeface="Helvetica Neue"/>
              </a:rPr>
            </a:br>
            <a:r>
              <a:rPr lang="en" sz="2000" i="1">
                <a:latin typeface="Helvetica Neue"/>
                <a:ea typeface="Helvetica Neue"/>
                <a:cs typeface="Helvetica Neue"/>
                <a:sym typeface="Helvetica Neue"/>
              </a:rPr>
              <a:t>Either ‘X’, ‘O’, or blank</a:t>
            </a:r>
            <a:endParaRPr sz="2000" i="1">
              <a:latin typeface="Helvetica Neue"/>
              <a:ea typeface="Helvetica Neue"/>
              <a:cs typeface="Helvetica Neue"/>
              <a:sym typeface="Helvetica Neue"/>
            </a:endParaRPr>
          </a:p>
          <a:p>
            <a:pPr marL="457200" lvl="0" indent="0" algn="l" rtl="0">
              <a:spcBef>
                <a:spcPts val="0"/>
              </a:spcBef>
              <a:spcAft>
                <a:spcPts val="0"/>
              </a:spcAft>
              <a:buNone/>
            </a:pPr>
            <a:endParaRPr sz="2000" i="1">
              <a:latin typeface="Helvetica Neue"/>
              <a:ea typeface="Helvetica Neue"/>
              <a:cs typeface="Helvetica Neue"/>
              <a:sym typeface="Helvetica Neue"/>
            </a:endParaRPr>
          </a:p>
          <a:p>
            <a:pPr marL="457200" lvl="0" indent="-355600" algn="l" rtl="0">
              <a:spcBef>
                <a:spcPts val="0"/>
              </a:spcBef>
              <a:spcAft>
                <a:spcPts val="0"/>
              </a:spcAft>
              <a:buSzPts val="2000"/>
              <a:buFont typeface="Helvetica Neue"/>
              <a:buChar char="➔"/>
            </a:pPr>
            <a:r>
              <a:rPr lang="en" sz="2500">
                <a:latin typeface="Helvetica Neue"/>
                <a:ea typeface="Helvetica Neue"/>
                <a:cs typeface="Helvetica Neue"/>
                <a:sym typeface="Helvetica Neue"/>
              </a:rPr>
              <a:t>Whose turn is it?</a:t>
            </a:r>
            <a:br>
              <a:rPr lang="en" sz="2500">
                <a:latin typeface="Helvetica Neue"/>
                <a:ea typeface="Helvetica Neue"/>
                <a:cs typeface="Helvetica Neue"/>
                <a:sym typeface="Helvetica Neue"/>
              </a:rPr>
            </a:br>
            <a:r>
              <a:rPr lang="en" sz="2000" i="1">
                <a:latin typeface="Helvetica Neue"/>
                <a:ea typeface="Helvetica Neue"/>
                <a:cs typeface="Helvetica Neue"/>
                <a:sym typeface="Helvetica Neue"/>
              </a:rPr>
              <a:t>Player 1 or 2?</a:t>
            </a:r>
            <a:endParaRPr sz="2000" i="1">
              <a:latin typeface="Helvetica Neue"/>
              <a:ea typeface="Helvetica Neue"/>
              <a:cs typeface="Helvetica Neue"/>
              <a:sym typeface="Helvetica Neue"/>
            </a:endParaRPr>
          </a:p>
        </p:txBody>
      </p:sp>
    </p:spTree>
    <p:extLst>
      <p:ext uri="{BB962C8B-B14F-4D97-AF65-F5344CB8AC3E}">
        <p14:creationId xmlns:p14="http://schemas.microsoft.com/office/powerpoint/2010/main" val="164977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3"/>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Tic-tac-toe Requirements</a:t>
            </a:r>
            <a:endParaRPr/>
          </a:p>
        </p:txBody>
      </p:sp>
      <p:sp>
        <p:nvSpPr>
          <p:cNvPr id="320" name="Google Shape;320;p43"/>
          <p:cNvSpPr txBox="1"/>
          <p:nvPr/>
        </p:nvSpPr>
        <p:spPr>
          <a:xfrm>
            <a:off x="4086450" y="3080950"/>
            <a:ext cx="7332300" cy="85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Slab"/>
              <a:ea typeface="Roboto Slab"/>
              <a:cs typeface="Roboto Slab"/>
              <a:sym typeface="Roboto Slab"/>
            </a:endParaRPr>
          </a:p>
        </p:txBody>
      </p:sp>
      <p:sp>
        <p:nvSpPr>
          <p:cNvPr id="321" name="Google Shape;321;p43"/>
          <p:cNvSpPr txBox="1"/>
          <p:nvPr/>
        </p:nvSpPr>
        <p:spPr>
          <a:xfrm>
            <a:off x="532950" y="1257300"/>
            <a:ext cx="8078100" cy="33117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1000"/>
              </a:spcBef>
              <a:spcAft>
                <a:spcPts val="0"/>
              </a:spcAft>
              <a:buSzPts val="1800"/>
              <a:buFont typeface="Helvetica Neue"/>
              <a:buAutoNum type="arabicPeriod" startAt="5"/>
            </a:pPr>
            <a:r>
              <a:rPr lang="en" sz="1800">
                <a:latin typeface="Helvetica Neue"/>
                <a:ea typeface="Helvetica Neue"/>
                <a:cs typeface="Helvetica Neue"/>
                <a:sym typeface="Helvetica Neue"/>
              </a:rPr>
              <a:t>Steps 2 through 4 will repeat until one of the following occurs:</a:t>
            </a:r>
            <a:endParaRPr sz="1800">
              <a:latin typeface="Helvetica Neue"/>
              <a:ea typeface="Helvetica Neue"/>
              <a:cs typeface="Helvetica Neue"/>
              <a:sym typeface="Helvetica Neue"/>
            </a:endParaRPr>
          </a:p>
          <a:p>
            <a:pPr marL="914400" lvl="1" indent="-342900" algn="l" rtl="0">
              <a:lnSpc>
                <a:spcPct val="115000"/>
              </a:lnSpc>
              <a:spcBef>
                <a:spcPts val="0"/>
              </a:spcBef>
              <a:spcAft>
                <a:spcPts val="0"/>
              </a:spcAft>
              <a:buSzPts val="1800"/>
              <a:buFont typeface="Helvetica Neue"/>
              <a:buAutoNum type="alphaLcPeriod"/>
            </a:pPr>
            <a:r>
              <a:rPr lang="en" sz="1800">
                <a:latin typeface="Helvetica Neue"/>
                <a:ea typeface="Helvetica Neue"/>
                <a:cs typeface="Helvetica Neue"/>
                <a:sym typeface="Helvetica Neue"/>
              </a:rPr>
              <a:t>There are three X’s in a row, column, or diagonally.</a:t>
            </a:r>
            <a:endParaRPr sz="1800">
              <a:latin typeface="Helvetica Neue"/>
              <a:ea typeface="Helvetica Neue"/>
              <a:cs typeface="Helvetica Neue"/>
              <a:sym typeface="Helvetica Neue"/>
            </a:endParaRPr>
          </a:p>
          <a:p>
            <a:pPr marL="914400" lvl="1" indent="-342900" algn="l" rtl="0">
              <a:lnSpc>
                <a:spcPct val="115000"/>
              </a:lnSpc>
              <a:spcBef>
                <a:spcPts val="0"/>
              </a:spcBef>
              <a:spcAft>
                <a:spcPts val="0"/>
              </a:spcAft>
              <a:buSzPts val="1800"/>
              <a:buFont typeface="Helvetica Neue"/>
              <a:buAutoNum type="alphaLcPeriod"/>
            </a:pPr>
            <a:r>
              <a:rPr lang="en" sz="1800">
                <a:latin typeface="Helvetica Neue"/>
                <a:ea typeface="Helvetica Neue"/>
                <a:cs typeface="Helvetica Neue"/>
                <a:sym typeface="Helvetica Neue"/>
              </a:rPr>
              <a:t>There are three O’s in a row, column, or diagonally.</a:t>
            </a:r>
            <a:endParaRPr sz="1800">
              <a:latin typeface="Helvetica Neue"/>
              <a:ea typeface="Helvetica Neue"/>
              <a:cs typeface="Helvetica Neue"/>
              <a:sym typeface="Helvetica Neue"/>
            </a:endParaRPr>
          </a:p>
          <a:p>
            <a:pPr marL="914400" lvl="1" indent="-342900" algn="l" rtl="0">
              <a:lnSpc>
                <a:spcPct val="115000"/>
              </a:lnSpc>
              <a:spcBef>
                <a:spcPts val="0"/>
              </a:spcBef>
              <a:spcAft>
                <a:spcPts val="0"/>
              </a:spcAft>
              <a:buSzPts val="1800"/>
              <a:buFont typeface="Helvetica Neue"/>
              <a:buAutoNum type="alphaLcPeriod"/>
            </a:pPr>
            <a:r>
              <a:rPr lang="en" sz="1800">
                <a:latin typeface="Helvetica Neue"/>
                <a:ea typeface="Helvetica Neue"/>
                <a:cs typeface="Helvetica Neue"/>
                <a:sym typeface="Helvetica Neue"/>
              </a:rPr>
              <a:t>All squares are filled with an X or an O.</a:t>
            </a:r>
            <a:endParaRPr sz="1800">
              <a:latin typeface="Helvetica Neue"/>
              <a:ea typeface="Helvetica Neue"/>
              <a:cs typeface="Helvetica Neue"/>
              <a:sym typeface="Helvetica Neue"/>
            </a:endParaRPr>
          </a:p>
          <a:p>
            <a:pPr marL="457200" lvl="0" indent="-342900" algn="l" rtl="0">
              <a:lnSpc>
                <a:spcPct val="115000"/>
              </a:lnSpc>
              <a:spcBef>
                <a:spcPts val="0"/>
              </a:spcBef>
              <a:spcAft>
                <a:spcPts val="0"/>
              </a:spcAft>
              <a:buSzPts val="1800"/>
              <a:buFont typeface="Helvetica Neue"/>
              <a:buAutoNum type="arabicPeriod" startAt="5"/>
            </a:pPr>
            <a:r>
              <a:rPr lang="en" sz="1800">
                <a:latin typeface="Helvetica Neue"/>
                <a:ea typeface="Helvetica Neue"/>
                <a:cs typeface="Helvetica Neue"/>
                <a:sym typeface="Helvetica Neue"/>
              </a:rPr>
              <a:t>If step 5a is reached the first user will be declared the winner. If step 5b is reached the second user will be declared the winner. If step 5c is reached a draw will be declared.</a:t>
            </a:r>
            <a:endParaRPr sz="1800">
              <a:latin typeface="Helvetica Neue"/>
              <a:ea typeface="Helvetica Neue"/>
              <a:cs typeface="Helvetica Neue"/>
              <a:sym typeface="Helvetica Neue"/>
            </a:endParaRPr>
          </a:p>
        </p:txBody>
      </p:sp>
    </p:spTree>
    <p:extLst>
      <p:ext uri="{BB962C8B-B14F-4D97-AF65-F5344CB8AC3E}">
        <p14:creationId xmlns:p14="http://schemas.microsoft.com/office/powerpoint/2010/main" val="20476269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8"/>
          <p:cNvSpPr txBox="1">
            <a:spLocks noGrp="1"/>
          </p:cNvSpPr>
          <p:nvPr>
            <p:ph type="body" idx="1"/>
          </p:nvPr>
        </p:nvSpPr>
        <p:spPr>
          <a:xfrm>
            <a:off x="4726270" y="1200150"/>
            <a:ext cx="3743100" cy="3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a:latin typeface="Consolas"/>
                <a:ea typeface="Consolas"/>
                <a:cs typeface="Consolas"/>
                <a:sym typeface="Consolas"/>
              </a:rPr>
              <a:t>cell_state: [</a:t>
            </a:r>
            <a:endParaRPr sz="2500">
              <a:latin typeface="Consolas"/>
              <a:ea typeface="Consolas"/>
              <a:cs typeface="Consolas"/>
              <a:sym typeface="Consolas"/>
            </a:endParaRPr>
          </a:p>
          <a:p>
            <a:pPr marL="0" lvl="0" indent="0" algn="l" rtl="0">
              <a:spcBef>
                <a:spcPts val="0"/>
              </a:spcBef>
              <a:spcAft>
                <a:spcPts val="0"/>
              </a:spcAft>
              <a:buNone/>
            </a:pPr>
            <a:r>
              <a:rPr lang="en" sz="2500">
                <a:latin typeface="Consolas"/>
                <a:ea typeface="Consolas"/>
                <a:cs typeface="Consolas"/>
                <a:sym typeface="Consolas"/>
              </a:rPr>
              <a:t>	</a:t>
            </a:r>
            <a:r>
              <a:rPr lang="en" sz="2500">
                <a:solidFill>
                  <a:schemeClr val="accent1"/>
                </a:solidFill>
                <a:latin typeface="Consolas"/>
                <a:ea typeface="Consolas"/>
                <a:cs typeface="Consolas"/>
                <a:sym typeface="Consolas"/>
              </a:rPr>
              <a:t>"O"</a:t>
            </a:r>
            <a:r>
              <a:rPr lang="en" sz="2500">
                <a:latin typeface="Consolas"/>
                <a:ea typeface="Consolas"/>
                <a:cs typeface="Consolas"/>
                <a:sym typeface="Consolas"/>
              </a:rPr>
              <a:t>, ".", </a:t>
            </a:r>
            <a:r>
              <a:rPr lang="en" sz="2500">
                <a:solidFill>
                  <a:srgbClr val="EF5330"/>
                </a:solidFill>
                <a:latin typeface="Consolas"/>
                <a:ea typeface="Consolas"/>
                <a:cs typeface="Consolas"/>
                <a:sym typeface="Consolas"/>
              </a:rPr>
              <a:t>"X"</a:t>
            </a:r>
            <a:r>
              <a:rPr lang="en" sz="2500">
                <a:latin typeface="Consolas"/>
                <a:ea typeface="Consolas"/>
                <a:cs typeface="Consolas"/>
                <a:sym typeface="Consolas"/>
              </a:rPr>
              <a:t>,</a:t>
            </a:r>
            <a:endParaRPr sz="2500">
              <a:latin typeface="Consolas"/>
              <a:ea typeface="Consolas"/>
              <a:cs typeface="Consolas"/>
              <a:sym typeface="Consolas"/>
            </a:endParaRPr>
          </a:p>
          <a:p>
            <a:pPr marL="0" lvl="0" indent="457200" algn="l" rtl="0">
              <a:spcBef>
                <a:spcPts val="0"/>
              </a:spcBef>
              <a:spcAft>
                <a:spcPts val="0"/>
              </a:spcAft>
              <a:buNone/>
            </a:pPr>
            <a:r>
              <a:rPr lang="en" sz="2500">
                <a:solidFill>
                  <a:srgbClr val="EF5330"/>
                </a:solidFill>
                <a:latin typeface="Consolas"/>
                <a:ea typeface="Consolas"/>
                <a:cs typeface="Consolas"/>
                <a:sym typeface="Consolas"/>
              </a:rPr>
              <a:t>"X"</a:t>
            </a:r>
            <a:r>
              <a:rPr lang="en" sz="2500">
                <a:latin typeface="Consolas"/>
                <a:ea typeface="Consolas"/>
                <a:cs typeface="Consolas"/>
                <a:sym typeface="Consolas"/>
              </a:rPr>
              <a:t>, </a:t>
            </a:r>
            <a:r>
              <a:rPr lang="en" sz="2500">
                <a:solidFill>
                  <a:srgbClr val="EF5330"/>
                </a:solidFill>
                <a:latin typeface="Consolas"/>
                <a:ea typeface="Consolas"/>
                <a:cs typeface="Consolas"/>
                <a:sym typeface="Consolas"/>
              </a:rPr>
              <a:t>"X"</a:t>
            </a:r>
            <a:r>
              <a:rPr lang="en" sz="2500">
                <a:latin typeface="Consolas"/>
                <a:ea typeface="Consolas"/>
                <a:cs typeface="Consolas"/>
                <a:sym typeface="Consolas"/>
              </a:rPr>
              <a:t>, </a:t>
            </a:r>
            <a:r>
              <a:rPr lang="en" sz="2500">
                <a:solidFill>
                  <a:schemeClr val="accent1"/>
                </a:solidFill>
                <a:latin typeface="Consolas"/>
                <a:ea typeface="Consolas"/>
                <a:cs typeface="Consolas"/>
                <a:sym typeface="Consolas"/>
              </a:rPr>
              <a:t>"O"</a:t>
            </a:r>
            <a:r>
              <a:rPr lang="en" sz="2500">
                <a:latin typeface="Consolas"/>
                <a:ea typeface="Consolas"/>
                <a:cs typeface="Consolas"/>
                <a:sym typeface="Consolas"/>
              </a:rPr>
              <a:t>,</a:t>
            </a:r>
            <a:endParaRPr sz="2500">
              <a:latin typeface="Consolas"/>
              <a:ea typeface="Consolas"/>
              <a:cs typeface="Consolas"/>
              <a:sym typeface="Consolas"/>
            </a:endParaRPr>
          </a:p>
          <a:p>
            <a:pPr marL="0" lvl="0" indent="457200" algn="l" rtl="0">
              <a:spcBef>
                <a:spcPts val="0"/>
              </a:spcBef>
              <a:spcAft>
                <a:spcPts val="0"/>
              </a:spcAft>
              <a:buNone/>
            </a:pPr>
            <a:r>
              <a:rPr lang="en" sz="2500">
                <a:solidFill>
                  <a:schemeClr val="accent1"/>
                </a:solidFill>
                <a:latin typeface="Consolas"/>
                <a:ea typeface="Consolas"/>
                <a:cs typeface="Consolas"/>
                <a:sym typeface="Consolas"/>
              </a:rPr>
              <a:t>"O"</a:t>
            </a:r>
            <a:r>
              <a:rPr lang="en" sz="2500">
                <a:latin typeface="Consolas"/>
                <a:ea typeface="Consolas"/>
                <a:cs typeface="Consolas"/>
                <a:sym typeface="Consolas"/>
              </a:rPr>
              <a:t>, ".", "."</a:t>
            </a:r>
            <a:endParaRPr sz="2500">
              <a:latin typeface="Consolas"/>
              <a:ea typeface="Consolas"/>
              <a:cs typeface="Consolas"/>
              <a:sym typeface="Consolas"/>
            </a:endParaRPr>
          </a:p>
          <a:p>
            <a:pPr marL="0" lvl="0" indent="0" algn="l" rtl="0">
              <a:spcBef>
                <a:spcPts val="0"/>
              </a:spcBef>
              <a:spcAft>
                <a:spcPts val="0"/>
              </a:spcAft>
              <a:buNone/>
            </a:pPr>
            <a:r>
              <a:rPr lang="en" sz="2500">
                <a:latin typeface="Consolas"/>
                <a:ea typeface="Consolas"/>
                <a:cs typeface="Consolas"/>
                <a:sym typeface="Consolas"/>
              </a:rPr>
              <a:t>],</a:t>
            </a:r>
            <a:endParaRPr sz="2500">
              <a:latin typeface="Consolas"/>
              <a:ea typeface="Consolas"/>
              <a:cs typeface="Consolas"/>
              <a:sym typeface="Consolas"/>
            </a:endParaRPr>
          </a:p>
          <a:p>
            <a:pPr marL="0" lvl="0" indent="0" algn="l" rtl="0">
              <a:spcBef>
                <a:spcPts val="0"/>
              </a:spcBef>
              <a:spcAft>
                <a:spcPts val="0"/>
              </a:spcAft>
              <a:buNone/>
            </a:pPr>
            <a:endParaRPr sz="2500">
              <a:latin typeface="Consolas"/>
              <a:ea typeface="Consolas"/>
              <a:cs typeface="Consolas"/>
              <a:sym typeface="Consolas"/>
            </a:endParaRPr>
          </a:p>
          <a:p>
            <a:pPr marL="0" lvl="0" indent="0" algn="l" rtl="0">
              <a:spcBef>
                <a:spcPts val="0"/>
              </a:spcBef>
              <a:spcAft>
                <a:spcPts val="0"/>
              </a:spcAft>
              <a:buNone/>
            </a:pPr>
            <a:r>
              <a:rPr lang="en" sz="2500">
                <a:latin typeface="Consolas"/>
                <a:ea typeface="Consolas"/>
                <a:cs typeface="Consolas"/>
                <a:sym typeface="Consolas"/>
              </a:rPr>
              <a:t>current_player: </a:t>
            </a:r>
            <a:r>
              <a:rPr lang="en" sz="2500">
                <a:solidFill>
                  <a:srgbClr val="EF5330"/>
                </a:solidFill>
                <a:latin typeface="Consolas"/>
                <a:ea typeface="Consolas"/>
                <a:cs typeface="Consolas"/>
                <a:sym typeface="Consolas"/>
              </a:rPr>
              <a:t>"X"</a:t>
            </a:r>
            <a:endParaRPr sz="2500">
              <a:solidFill>
                <a:srgbClr val="EF5330"/>
              </a:solidFill>
              <a:latin typeface="Consolas"/>
              <a:ea typeface="Consolas"/>
              <a:cs typeface="Consolas"/>
              <a:sym typeface="Consolas"/>
            </a:endParaRPr>
          </a:p>
          <a:p>
            <a:pPr marL="0" lvl="0" indent="0" algn="l" rtl="0">
              <a:spcBef>
                <a:spcPts val="0"/>
              </a:spcBef>
              <a:spcAft>
                <a:spcPts val="0"/>
              </a:spcAft>
              <a:buNone/>
            </a:pPr>
            <a:endParaRPr sz="900">
              <a:solidFill>
                <a:schemeClr val="dk1"/>
              </a:solidFill>
              <a:latin typeface="Consolas"/>
              <a:ea typeface="Consolas"/>
              <a:cs typeface="Consolas"/>
              <a:sym typeface="Consolas"/>
            </a:endParaRPr>
          </a:p>
          <a:p>
            <a:pPr marL="0" lvl="0" indent="0" algn="l" rtl="0">
              <a:spcBef>
                <a:spcPts val="0"/>
              </a:spcBef>
              <a:spcAft>
                <a:spcPts val="0"/>
              </a:spcAft>
              <a:buNone/>
            </a:pPr>
            <a:endParaRPr/>
          </a:p>
        </p:txBody>
      </p:sp>
      <p:sp>
        <p:nvSpPr>
          <p:cNvPr id="275" name="Google Shape;275;p38"/>
          <p:cNvSpPr/>
          <p:nvPr/>
        </p:nvSpPr>
        <p:spPr>
          <a:xfrm>
            <a:off x="1987836" y="1200151"/>
            <a:ext cx="1629300" cy="460800"/>
          </a:xfrm>
          <a:prstGeom prst="roundRect">
            <a:avLst>
              <a:gd name="adj" fmla="val 50000"/>
            </a:avLst>
          </a:prstGeom>
          <a:solidFill>
            <a:srgbClr val="66666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000">
                <a:solidFill>
                  <a:srgbClr val="FFFFFF"/>
                </a:solidFill>
                <a:latin typeface="Roboto"/>
                <a:ea typeface="Roboto"/>
                <a:cs typeface="Roboto"/>
                <a:sym typeface="Roboto"/>
              </a:rPr>
              <a:t>Tic Tac Toe</a:t>
            </a:r>
            <a:endParaRPr sz="1000">
              <a:solidFill>
                <a:srgbClr val="FFFFFF"/>
              </a:solidFill>
              <a:latin typeface="Roboto"/>
              <a:ea typeface="Roboto"/>
              <a:cs typeface="Roboto"/>
              <a:sym typeface="Roboto"/>
            </a:endParaRPr>
          </a:p>
        </p:txBody>
      </p:sp>
      <p:sp>
        <p:nvSpPr>
          <p:cNvPr id="276" name="Google Shape;276;p38"/>
          <p:cNvSpPr/>
          <p:nvPr/>
        </p:nvSpPr>
        <p:spPr>
          <a:xfrm>
            <a:off x="2929423" y="2100827"/>
            <a:ext cx="1629300" cy="460800"/>
          </a:xfrm>
          <a:prstGeom prst="roundRect">
            <a:avLst>
              <a:gd name="adj" fmla="val 50000"/>
            </a:avLst>
          </a:prstGeom>
          <a:solidFill>
            <a:srgbClr val="EF533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Current Player</a:t>
            </a:r>
            <a:endParaRPr>
              <a:solidFill>
                <a:srgbClr val="FFFFFF"/>
              </a:solidFill>
            </a:endParaRPr>
          </a:p>
        </p:txBody>
      </p:sp>
      <p:sp>
        <p:nvSpPr>
          <p:cNvPr id="277" name="Google Shape;277;p38"/>
          <p:cNvSpPr/>
          <p:nvPr/>
        </p:nvSpPr>
        <p:spPr>
          <a:xfrm>
            <a:off x="1053825" y="2100827"/>
            <a:ext cx="1629300" cy="460800"/>
          </a:xfrm>
          <a:prstGeom prst="roundRect">
            <a:avLst>
              <a:gd name="adj" fmla="val 50000"/>
            </a:avLst>
          </a:prstGeom>
          <a:solidFill>
            <a:srgbClr val="66666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000">
                <a:solidFill>
                  <a:srgbClr val="FFFFFF"/>
                </a:solidFill>
                <a:latin typeface="Roboto"/>
                <a:ea typeface="Roboto"/>
                <a:cs typeface="Roboto"/>
                <a:sym typeface="Roboto"/>
              </a:rPr>
              <a:t>Cell State</a:t>
            </a:r>
            <a:endParaRPr sz="1000">
              <a:solidFill>
                <a:srgbClr val="FFFFFF"/>
              </a:solidFill>
              <a:latin typeface="Roboto"/>
              <a:ea typeface="Roboto"/>
              <a:cs typeface="Roboto"/>
              <a:sym typeface="Roboto"/>
            </a:endParaRPr>
          </a:p>
        </p:txBody>
      </p:sp>
      <p:cxnSp>
        <p:nvCxnSpPr>
          <p:cNvPr id="278" name="Google Shape;278;p38"/>
          <p:cNvCxnSpPr>
            <a:stCxn id="275" idx="2"/>
            <a:endCxn id="276" idx="0"/>
          </p:cNvCxnSpPr>
          <p:nvPr/>
        </p:nvCxnSpPr>
        <p:spPr>
          <a:xfrm rot="-5400000" flipH="1">
            <a:off x="3053436" y="1410001"/>
            <a:ext cx="439800" cy="941700"/>
          </a:xfrm>
          <a:prstGeom prst="bentConnector3">
            <a:avLst>
              <a:gd name="adj1" fmla="val 49993"/>
            </a:avLst>
          </a:prstGeom>
          <a:noFill/>
          <a:ln w="9525" cap="flat" cmpd="sng">
            <a:solidFill>
              <a:srgbClr val="C2C2C2"/>
            </a:solidFill>
            <a:prstDash val="solid"/>
            <a:round/>
            <a:headEnd type="none" w="sm" len="sm"/>
            <a:tailEnd type="none" w="sm" len="sm"/>
          </a:ln>
        </p:spPr>
      </p:cxnSp>
      <p:cxnSp>
        <p:nvCxnSpPr>
          <p:cNvPr id="279" name="Google Shape;279;p38"/>
          <p:cNvCxnSpPr>
            <a:stCxn id="277" idx="0"/>
            <a:endCxn id="275" idx="2"/>
          </p:cNvCxnSpPr>
          <p:nvPr/>
        </p:nvCxnSpPr>
        <p:spPr>
          <a:xfrm rot="-5400000">
            <a:off x="2115525" y="1413977"/>
            <a:ext cx="439800" cy="933900"/>
          </a:xfrm>
          <a:prstGeom prst="bentConnector3">
            <a:avLst>
              <a:gd name="adj1" fmla="val 49993"/>
            </a:avLst>
          </a:prstGeom>
          <a:noFill/>
          <a:ln w="9525" cap="flat" cmpd="sng">
            <a:solidFill>
              <a:srgbClr val="C2C2C2"/>
            </a:solidFill>
            <a:prstDash val="solid"/>
            <a:round/>
            <a:headEnd type="none" w="sm" len="sm"/>
            <a:tailEnd type="none" w="sm" len="sm"/>
          </a:ln>
        </p:spPr>
      </p:cxnSp>
      <p:grpSp>
        <p:nvGrpSpPr>
          <p:cNvPr id="280" name="Google Shape;280;p38"/>
          <p:cNvGrpSpPr/>
          <p:nvPr/>
        </p:nvGrpSpPr>
        <p:grpSpPr>
          <a:xfrm>
            <a:off x="764301" y="2916799"/>
            <a:ext cx="2208603" cy="1666365"/>
            <a:chOff x="543983" y="3116513"/>
            <a:chExt cx="2357100" cy="1809300"/>
          </a:xfrm>
        </p:grpSpPr>
        <p:sp>
          <p:nvSpPr>
            <p:cNvPr id="281" name="Google Shape;281;p38"/>
            <p:cNvSpPr/>
            <p:nvPr/>
          </p:nvSpPr>
          <p:spPr>
            <a:xfrm>
              <a:off x="543983" y="3116513"/>
              <a:ext cx="2357100" cy="1809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 name="Google Shape;282;p38"/>
            <p:cNvGrpSpPr/>
            <p:nvPr/>
          </p:nvGrpSpPr>
          <p:grpSpPr>
            <a:xfrm>
              <a:off x="604145" y="3170645"/>
              <a:ext cx="2251133" cy="1706566"/>
              <a:chOff x="1187400" y="3250250"/>
              <a:chExt cx="1990920" cy="1509300"/>
            </a:xfrm>
          </p:grpSpPr>
          <p:sp>
            <p:nvSpPr>
              <p:cNvPr id="283" name="Google Shape;283;p38"/>
              <p:cNvSpPr/>
              <p:nvPr/>
            </p:nvSpPr>
            <p:spPr>
              <a:xfrm>
                <a:off x="1187400" y="3250250"/>
                <a:ext cx="618000" cy="4425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Cell 0</a:t>
                </a:r>
                <a:endParaRPr>
                  <a:solidFill>
                    <a:srgbClr val="FFFFFF"/>
                  </a:solidFill>
                </a:endParaRPr>
              </a:p>
            </p:txBody>
          </p:sp>
          <p:sp>
            <p:nvSpPr>
              <p:cNvPr id="284" name="Google Shape;284;p38"/>
              <p:cNvSpPr/>
              <p:nvPr/>
            </p:nvSpPr>
            <p:spPr>
              <a:xfrm>
                <a:off x="1840050" y="3250250"/>
                <a:ext cx="618000" cy="442500"/>
              </a:xfrm>
              <a:prstGeom prst="roundRect">
                <a:avLst>
                  <a:gd name="adj" fmla="val 50000"/>
                </a:avLst>
              </a:prstGeom>
              <a:solidFill>
                <a:srgbClr val="6666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Cell 1</a:t>
                </a:r>
                <a:endParaRPr>
                  <a:solidFill>
                    <a:srgbClr val="FFFFFF"/>
                  </a:solidFill>
                </a:endParaRPr>
              </a:p>
            </p:txBody>
          </p:sp>
          <p:sp>
            <p:nvSpPr>
              <p:cNvPr id="285" name="Google Shape;285;p38"/>
              <p:cNvSpPr/>
              <p:nvPr/>
            </p:nvSpPr>
            <p:spPr>
              <a:xfrm>
                <a:off x="2525850" y="3250250"/>
                <a:ext cx="618000" cy="442500"/>
              </a:xfrm>
              <a:prstGeom prst="roundRect">
                <a:avLst>
                  <a:gd name="adj" fmla="val 50000"/>
                </a:avLst>
              </a:prstGeom>
              <a:solidFill>
                <a:srgbClr val="EF533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Cell 2</a:t>
                </a:r>
                <a:endParaRPr>
                  <a:solidFill>
                    <a:srgbClr val="FFFFFF"/>
                  </a:solidFill>
                </a:endParaRPr>
              </a:p>
            </p:txBody>
          </p:sp>
          <p:sp>
            <p:nvSpPr>
              <p:cNvPr id="286" name="Google Shape;286;p38"/>
              <p:cNvSpPr/>
              <p:nvPr/>
            </p:nvSpPr>
            <p:spPr>
              <a:xfrm>
                <a:off x="1188720" y="3783650"/>
                <a:ext cx="618000" cy="442500"/>
              </a:xfrm>
              <a:prstGeom prst="roundRect">
                <a:avLst>
                  <a:gd name="adj" fmla="val 50000"/>
                </a:avLst>
              </a:prstGeom>
              <a:solidFill>
                <a:srgbClr val="EF533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Cell 3</a:t>
                </a:r>
                <a:endParaRPr>
                  <a:solidFill>
                    <a:srgbClr val="FFFFFF"/>
                  </a:solidFill>
                </a:endParaRPr>
              </a:p>
            </p:txBody>
          </p:sp>
          <p:sp>
            <p:nvSpPr>
              <p:cNvPr id="287" name="Google Shape;287;p38"/>
              <p:cNvSpPr/>
              <p:nvPr/>
            </p:nvSpPr>
            <p:spPr>
              <a:xfrm>
                <a:off x="1874520" y="3783650"/>
                <a:ext cx="618000" cy="442500"/>
              </a:xfrm>
              <a:prstGeom prst="roundRect">
                <a:avLst>
                  <a:gd name="adj" fmla="val 50000"/>
                </a:avLst>
              </a:prstGeom>
              <a:solidFill>
                <a:srgbClr val="EF533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Cell 4</a:t>
                </a:r>
                <a:endParaRPr>
                  <a:solidFill>
                    <a:srgbClr val="FFFFFF"/>
                  </a:solidFill>
                </a:endParaRPr>
              </a:p>
            </p:txBody>
          </p:sp>
          <p:sp>
            <p:nvSpPr>
              <p:cNvPr id="288" name="Google Shape;288;p38"/>
              <p:cNvSpPr/>
              <p:nvPr/>
            </p:nvSpPr>
            <p:spPr>
              <a:xfrm>
                <a:off x="2560320" y="3783650"/>
                <a:ext cx="618000" cy="4425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Cell 5</a:t>
                </a:r>
                <a:endParaRPr>
                  <a:solidFill>
                    <a:srgbClr val="FFFFFF"/>
                  </a:solidFill>
                </a:endParaRPr>
              </a:p>
            </p:txBody>
          </p:sp>
          <p:sp>
            <p:nvSpPr>
              <p:cNvPr id="289" name="Google Shape;289;p38"/>
              <p:cNvSpPr/>
              <p:nvPr/>
            </p:nvSpPr>
            <p:spPr>
              <a:xfrm>
                <a:off x="1188720" y="4317050"/>
                <a:ext cx="618000" cy="4425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Cell 6</a:t>
                </a:r>
                <a:endParaRPr>
                  <a:solidFill>
                    <a:srgbClr val="FFFFFF"/>
                  </a:solidFill>
                </a:endParaRPr>
              </a:p>
            </p:txBody>
          </p:sp>
          <p:sp>
            <p:nvSpPr>
              <p:cNvPr id="290" name="Google Shape;290;p38"/>
              <p:cNvSpPr/>
              <p:nvPr/>
            </p:nvSpPr>
            <p:spPr>
              <a:xfrm>
                <a:off x="1874520" y="4317050"/>
                <a:ext cx="618000" cy="442500"/>
              </a:xfrm>
              <a:prstGeom prst="roundRect">
                <a:avLst>
                  <a:gd name="adj" fmla="val 50000"/>
                </a:avLst>
              </a:prstGeom>
              <a:solidFill>
                <a:srgbClr val="6666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Cell 7</a:t>
                </a:r>
                <a:endParaRPr>
                  <a:solidFill>
                    <a:srgbClr val="FFFFFF"/>
                  </a:solidFill>
                </a:endParaRPr>
              </a:p>
            </p:txBody>
          </p:sp>
          <p:sp>
            <p:nvSpPr>
              <p:cNvPr id="291" name="Google Shape;291;p38"/>
              <p:cNvSpPr/>
              <p:nvPr/>
            </p:nvSpPr>
            <p:spPr>
              <a:xfrm>
                <a:off x="2560320" y="4317050"/>
                <a:ext cx="618000" cy="442500"/>
              </a:xfrm>
              <a:prstGeom prst="roundRect">
                <a:avLst>
                  <a:gd name="adj" fmla="val 50000"/>
                </a:avLst>
              </a:prstGeom>
              <a:solidFill>
                <a:srgbClr val="6666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Cell 8</a:t>
                </a:r>
                <a:endParaRPr>
                  <a:solidFill>
                    <a:srgbClr val="FFFFFF"/>
                  </a:solidFill>
                </a:endParaRPr>
              </a:p>
            </p:txBody>
          </p:sp>
        </p:grpSp>
      </p:grpSp>
      <p:cxnSp>
        <p:nvCxnSpPr>
          <p:cNvPr id="292" name="Google Shape;292;p38"/>
          <p:cNvCxnSpPr>
            <a:stCxn id="277" idx="2"/>
            <a:endCxn id="281" idx="0"/>
          </p:cNvCxnSpPr>
          <p:nvPr/>
        </p:nvCxnSpPr>
        <p:spPr>
          <a:xfrm>
            <a:off x="1868475" y="2561627"/>
            <a:ext cx="0" cy="355200"/>
          </a:xfrm>
          <a:prstGeom prst="straightConnector1">
            <a:avLst/>
          </a:prstGeom>
          <a:noFill/>
          <a:ln w="9525" cap="flat" cmpd="sng">
            <a:solidFill>
              <a:schemeClr val="dk2"/>
            </a:solidFill>
            <a:prstDash val="solid"/>
            <a:round/>
            <a:headEnd type="none" w="med" len="med"/>
            <a:tailEnd type="none" w="med" len="med"/>
          </a:ln>
        </p:spPr>
      </p:cxnSp>
      <p:sp>
        <p:nvSpPr>
          <p:cNvPr id="293" name="Google Shape;293;p38"/>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Data Model Review: Tic Tac Toe</a:t>
            </a:r>
            <a:endParaRPr/>
          </a:p>
        </p:txBody>
      </p:sp>
    </p:spTree>
    <p:extLst>
      <p:ext uri="{BB962C8B-B14F-4D97-AF65-F5344CB8AC3E}">
        <p14:creationId xmlns:p14="http://schemas.microsoft.com/office/powerpoint/2010/main" val="3221785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9"/>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What happens if...</a:t>
            </a:r>
            <a:endParaRPr/>
          </a:p>
        </p:txBody>
      </p:sp>
      <p:sp>
        <p:nvSpPr>
          <p:cNvPr id="299" name="Google Shape;299;p39"/>
          <p:cNvSpPr txBox="1">
            <a:spLocks noGrp="1"/>
          </p:cNvSpPr>
          <p:nvPr>
            <p:ph type="body" idx="1"/>
          </p:nvPr>
        </p:nvSpPr>
        <p:spPr>
          <a:xfrm>
            <a:off x="539500" y="1257300"/>
            <a:ext cx="8141700" cy="331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I click on a cell?</a:t>
            </a:r>
            <a:endParaRPr sz="2400"/>
          </a:p>
        </p:txBody>
      </p:sp>
      <p:pic>
        <p:nvPicPr>
          <p:cNvPr id="300" name="Google Shape;300;p39"/>
          <p:cNvPicPr preferRelativeResize="0"/>
          <p:nvPr/>
        </p:nvPicPr>
        <p:blipFill rotWithShape="1">
          <a:blip r:embed="rId3">
            <a:alphaModFix/>
          </a:blip>
          <a:srcRect b="25412"/>
          <a:stretch/>
        </p:blipFill>
        <p:spPr>
          <a:xfrm>
            <a:off x="2372075" y="2156800"/>
            <a:ext cx="4399850" cy="2474900"/>
          </a:xfrm>
          <a:prstGeom prst="rect">
            <a:avLst/>
          </a:prstGeom>
          <a:noFill/>
          <a:ln>
            <a:noFill/>
          </a:ln>
        </p:spPr>
      </p:pic>
    </p:spTree>
    <p:extLst>
      <p:ext uri="{BB962C8B-B14F-4D97-AF65-F5344CB8AC3E}">
        <p14:creationId xmlns:p14="http://schemas.microsoft.com/office/powerpoint/2010/main" val="17882728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0"/>
          <p:cNvSpPr txBox="1">
            <a:spLocks noGrp="1"/>
          </p:cNvSpPr>
          <p:nvPr>
            <p:ph type="body" idx="1"/>
          </p:nvPr>
        </p:nvSpPr>
        <p:spPr>
          <a:xfrm>
            <a:off x="4686867" y="1844650"/>
            <a:ext cx="3924300" cy="287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a:latin typeface="Consolas"/>
                <a:ea typeface="Consolas"/>
                <a:cs typeface="Consolas"/>
                <a:sym typeface="Consolas"/>
              </a:rPr>
              <a:t>cell_state: [</a:t>
            </a:r>
            <a:endParaRPr sz="2500">
              <a:latin typeface="Consolas"/>
              <a:ea typeface="Consolas"/>
              <a:cs typeface="Consolas"/>
              <a:sym typeface="Consolas"/>
            </a:endParaRPr>
          </a:p>
          <a:p>
            <a:pPr marL="0" lvl="0" indent="0" algn="l" rtl="0">
              <a:spcBef>
                <a:spcPts val="0"/>
              </a:spcBef>
              <a:spcAft>
                <a:spcPts val="0"/>
              </a:spcAft>
              <a:buNone/>
            </a:pPr>
            <a:r>
              <a:rPr lang="en" sz="2500">
                <a:latin typeface="Consolas"/>
                <a:ea typeface="Consolas"/>
                <a:cs typeface="Consolas"/>
                <a:sym typeface="Consolas"/>
              </a:rPr>
              <a:t>	</a:t>
            </a:r>
            <a:r>
              <a:rPr lang="en" sz="2500">
                <a:solidFill>
                  <a:schemeClr val="accent1"/>
                </a:solidFill>
                <a:latin typeface="Consolas"/>
                <a:ea typeface="Consolas"/>
                <a:cs typeface="Consolas"/>
                <a:sym typeface="Consolas"/>
              </a:rPr>
              <a:t>"O"</a:t>
            </a:r>
            <a:r>
              <a:rPr lang="en" sz="2500">
                <a:latin typeface="Consolas"/>
                <a:ea typeface="Consolas"/>
                <a:cs typeface="Consolas"/>
                <a:sym typeface="Consolas"/>
              </a:rPr>
              <a:t>, ".", </a:t>
            </a:r>
            <a:r>
              <a:rPr lang="en" sz="2500">
                <a:solidFill>
                  <a:srgbClr val="EF5330"/>
                </a:solidFill>
                <a:latin typeface="Consolas"/>
                <a:ea typeface="Consolas"/>
                <a:cs typeface="Consolas"/>
                <a:sym typeface="Consolas"/>
              </a:rPr>
              <a:t>"X"</a:t>
            </a:r>
            <a:r>
              <a:rPr lang="en" sz="2500">
                <a:latin typeface="Consolas"/>
                <a:ea typeface="Consolas"/>
                <a:cs typeface="Consolas"/>
                <a:sym typeface="Consolas"/>
              </a:rPr>
              <a:t>,</a:t>
            </a:r>
            <a:endParaRPr sz="2500">
              <a:latin typeface="Consolas"/>
              <a:ea typeface="Consolas"/>
              <a:cs typeface="Consolas"/>
              <a:sym typeface="Consolas"/>
            </a:endParaRPr>
          </a:p>
          <a:p>
            <a:pPr marL="0" lvl="0" indent="457200" algn="l" rtl="0">
              <a:spcBef>
                <a:spcPts val="0"/>
              </a:spcBef>
              <a:spcAft>
                <a:spcPts val="0"/>
              </a:spcAft>
              <a:buNone/>
            </a:pPr>
            <a:r>
              <a:rPr lang="en" sz="2500">
                <a:solidFill>
                  <a:srgbClr val="EF5330"/>
                </a:solidFill>
                <a:latin typeface="Consolas"/>
                <a:ea typeface="Consolas"/>
                <a:cs typeface="Consolas"/>
                <a:sym typeface="Consolas"/>
              </a:rPr>
              <a:t>"X"</a:t>
            </a:r>
            <a:r>
              <a:rPr lang="en" sz="2500">
                <a:latin typeface="Consolas"/>
                <a:ea typeface="Consolas"/>
                <a:cs typeface="Consolas"/>
                <a:sym typeface="Consolas"/>
              </a:rPr>
              <a:t>, </a:t>
            </a:r>
            <a:r>
              <a:rPr lang="en" sz="2500">
                <a:solidFill>
                  <a:srgbClr val="EF5330"/>
                </a:solidFill>
                <a:latin typeface="Consolas"/>
                <a:ea typeface="Consolas"/>
                <a:cs typeface="Consolas"/>
                <a:sym typeface="Consolas"/>
              </a:rPr>
              <a:t>"X"</a:t>
            </a:r>
            <a:r>
              <a:rPr lang="en" sz="2500">
                <a:latin typeface="Consolas"/>
                <a:ea typeface="Consolas"/>
                <a:cs typeface="Consolas"/>
                <a:sym typeface="Consolas"/>
              </a:rPr>
              <a:t>, </a:t>
            </a:r>
            <a:r>
              <a:rPr lang="en" sz="2500">
                <a:solidFill>
                  <a:schemeClr val="accent1"/>
                </a:solidFill>
                <a:latin typeface="Consolas"/>
                <a:ea typeface="Consolas"/>
                <a:cs typeface="Consolas"/>
                <a:sym typeface="Consolas"/>
              </a:rPr>
              <a:t>"O"</a:t>
            </a:r>
            <a:r>
              <a:rPr lang="en" sz="2500">
                <a:latin typeface="Consolas"/>
                <a:ea typeface="Consolas"/>
                <a:cs typeface="Consolas"/>
                <a:sym typeface="Consolas"/>
              </a:rPr>
              <a:t>,</a:t>
            </a:r>
            <a:endParaRPr sz="2500">
              <a:latin typeface="Consolas"/>
              <a:ea typeface="Consolas"/>
              <a:cs typeface="Consolas"/>
              <a:sym typeface="Consolas"/>
            </a:endParaRPr>
          </a:p>
          <a:p>
            <a:pPr marL="0" lvl="0" indent="457200" algn="l" rtl="0">
              <a:spcBef>
                <a:spcPts val="0"/>
              </a:spcBef>
              <a:spcAft>
                <a:spcPts val="0"/>
              </a:spcAft>
              <a:buNone/>
            </a:pPr>
            <a:r>
              <a:rPr lang="en" sz="2500">
                <a:solidFill>
                  <a:schemeClr val="accent1"/>
                </a:solidFill>
                <a:latin typeface="Consolas"/>
                <a:ea typeface="Consolas"/>
                <a:cs typeface="Consolas"/>
                <a:sym typeface="Consolas"/>
              </a:rPr>
              <a:t>"O"</a:t>
            </a:r>
            <a:r>
              <a:rPr lang="en" sz="2500">
                <a:latin typeface="Consolas"/>
                <a:ea typeface="Consolas"/>
                <a:cs typeface="Consolas"/>
                <a:sym typeface="Consolas"/>
              </a:rPr>
              <a:t>, ".", "."</a:t>
            </a:r>
            <a:endParaRPr sz="2500">
              <a:latin typeface="Consolas"/>
              <a:ea typeface="Consolas"/>
              <a:cs typeface="Consolas"/>
              <a:sym typeface="Consolas"/>
            </a:endParaRPr>
          </a:p>
          <a:p>
            <a:pPr marL="0" lvl="0" indent="0" algn="l" rtl="0">
              <a:spcBef>
                <a:spcPts val="0"/>
              </a:spcBef>
              <a:spcAft>
                <a:spcPts val="0"/>
              </a:spcAft>
              <a:buNone/>
            </a:pPr>
            <a:r>
              <a:rPr lang="en" sz="2500">
                <a:latin typeface="Consolas"/>
                <a:ea typeface="Consolas"/>
                <a:cs typeface="Consolas"/>
                <a:sym typeface="Consolas"/>
              </a:rPr>
              <a:t>],</a:t>
            </a:r>
            <a:endParaRPr sz="2500">
              <a:latin typeface="Consolas"/>
              <a:ea typeface="Consolas"/>
              <a:cs typeface="Consolas"/>
              <a:sym typeface="Consolas"/>
            </a:endParaRPr>
          </a:p>
          <a:p>
            <a:pPr marL="0" lvl="0" indent="0" algn="l" rtl="0">
              <a:spcBef>
                <a:spcPts val="0"/>
              </a:spcBef>
              <a:spcAft>
                <a:spcPts val="0"/>
              </a:spcAft>
              <a:buNone/>
            </a:pPr>
            <a:r>
              <a:rPr lang="en" sz="2500">
                <a:latin typeface="Consolas"/>
                <a:ea typeface="Consolas"/>
                <a:cs typeface="Consolas"/>
                <a:sym typeface="Consolas"/>
              </a:rPr>
              <a:t>current_player: </a:t>
            </a:r>
            <a:r>
              <a:rPr lang="en" sz="2500">
                <a:solidFill>
                  <a:srgbClr val="EF5330"/>
                </a:solidFill>
                <a:latin typeface="Consolas"/>
                <a:ea typeface="Consolas"/>
                <a:cs typeface="Consolas"/>
                <a:sym typeface="Consolas"/>
              </a:rPr>
              <a:t>"X"</a:t>
            </a:r>
            <a:endParaRPr sz="2500">
              <a:solidFill>
                <a:srgbClr val="EF5330"/>
              </a:solidFill>
              <a:latin typeface="Consolas"/>
              <a:ea typeface="Consolas"/>
              <a:cs typeface="Consolas"/>
              <a:sym typeface="Consolas"/>
            </a:endParaRPr>
          </a:p>
          <a:p>
            <a:pPr marL="0" lvl="0" indent="0" algn="l" rtl="0">
              <a:spcBef>
                <a:spcPts val="0"/>
              </a:spcBef>
              <a:spcAft>
                <a:spcPts val="0"/>
              </a:spcAft>
              <a:buNone/>
            </a:pPr>
            <a:endParaRPr sz="900">
              <a:solidFill>
                <a:schemeClr val="dk1"/>
              </a:solidFill>
              <a:latin typeface="Consolas"/>
              <a:ea typeface="Consolas"/>
              <a:cs typeface="Consolas"/>
              <a:sym typeface="Consolas"/>
            </a:endParaRPr>
          </a:p>
          <a:p>
            <a:pPr marL="0" lvl="0" indent="0" algn="l" rtl="0">
              <a:spcBef>
                <a:spcPts val="0"/>
              </a:spcBef>
              <a:spcAft>
                <a:spcPts val="0"/>
              </a:spcAft>
              <a:buNone/>
            </a:pPr>
            <a:endParaRPr/>
          </a:p>
        </p:txBody>
      </p:sp>
      <p:sp>
        <p:nvSpPr>
          <p:cNvPr id="306" name="Google Shape;306;p40"/>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User input and Data Model changes</a:t>
            </a:r>
            <a:endParaRPr/>
          </a:p>
        </p:txBody>
      </p:sp>
      <p:sp>
        <p:nvSpPr>
          <p:cNvPr id="307" name="Google Shape;307;p40"/>
          <p:cNvSpPr/>
          <p:nvPr/>
        </p:nvSpPr>
        <p:spPr>
          <a:xfrm>
            <a:off x="1769723" y="2175151"/>
            <a:ext cx="1739100" cy="369300"/>
          </a:xfrm>
          <a:prstGeom prst="roundRect">
            <a:avLst>
              <a:gd name="adj" fmla="val 50000"/>
            </a:avLst>
          </a:prstGeom>
          <a:solidFill>
            <a:srgbClr val="66666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000">
                <a:solidFill>
                  <a:srgbClr val="FFFFFF"/>
                </a:solidFill>
                <a:latin typeface="Roboto"/>
                <a:ea typeface="Roboto"/>
                <a:cs typeface="Roboto"/>
                <a:sym typeface="Roboto"/>
              </a:rPr>
              <a:t>Tic Tac Toe</a:t>
            </a:r>
            <a:endParaRPr sz="1000">
              <a:solidFill>
                <a:srgbClr val="FFFFFF"/>
              </a:solidFill>
              <a:latin typeface="Roboto"/>
              <a:ea typeface="Roboto"/>
              <a:cs typeface="Roboto"/>
              <a:sym typeface="Roboto"/>
            </a:endParaRPr>
          </a:p>
        </p:txBody>
      </p:sp>
      <p:sp>
        <p:nvSpPr>
          <p:cNvPr id="308" name="Google Shape;308;p40"/>
          <p:cNvSpPr/>
          <p:nvPr/>
        </p:nvSpPr>
        <p:spPr>
          <a:xfrm>
            <a:off x="2802966" y="2544057"/>
            <a:ext cx="1708500" cy="357900"/>
          </a:xfrm>
          <a:prstGeom prst="roundRect">
            <a:avLst>
              <a:gd name="adj" fmla="val 50000"/>
            </a:avLst>
          </a:prstGeom>
          <a:solidFill>
            <a:srgbClr val="EF533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Current Player</a:t>
            </a:r>
            <a:endParaRPr>
              <a:solidFill>
                <a:srgbClr val="FFFFFF"/>
              </a:solidFill>
            </a:endParaRPr>
          </a:p>
        </p:txBody>
      </p:sp>
      <p:sp>
        <p:nvSpPr>
          <p:cNvPr id="309" name="Google Shape;309;p40"/>
          <p:cNvSpPr/>
          <p:nvPr/>
        </p:nvSpPr>
        <p:spPr>
          <a:xfrm>
            <a:off x="836500" y="2544057"/>
            <a:ext cx="1708500" cy="357900"/>
          </a:xfrm>
          <a:prstGeom prst="roundRect">
            <a:avLst>
              <a:gd name="adj" fmla="val 50000"/>
            </a:avLst>
          </a:prstGeom>
          <a:solidFill>
            <a:srgbClr val="66666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000">
                <a:solidFill>
                  <a:srgbClr val="FFFFFF"/>
                </a:solidFill>
                <a:latin typeface="Roboto"/>
                <a:ea typeface="Roboto"/>
                <a:cs typeface="Roboto"/>
                <a:sym typeface="Roboto"/>
              </a:rPr>
              <a:t>Cell State</a:t>
            </a:r>
            <a:endParaRPr sz="1000">
              <a:solidFill>
                <a:srgbClr val="FFFFFF"/>
              </a:solidFill>
              <a:latin typeface="Roboto"/>
              <a:ea typeface="Roboto"/>
              <a:cs typeface="Roboto"/>
              <a:sym typeface="Roboto"/>
            </a:endParaRPr>
          </a:p>
        </p:txBody>
      </p:sp>
      <p:cxnSp>
        <p:nvCxnSpPr>
          <p:cNvPr id="310" name="Google Shape;310;p40"/>
          <p:cNvCxnSpPr>
            <a:stCxn id="307" idx="2"/>
            <a:endCxn id="308" idx="0"/>
          </p:cNvCxnSpPr>
          <p:nvPr/>
        </p:nvCxnSpPr>
        <p:spPr>
          <a:xfrm rot="-5400000" flipH="1">
            <a:off x="3147923" y="2035801"/>
            <a:ext cx="600" cy="1017900"/>
          </a:xfrm>
          <a:prstGeom prst="bentConnector3">
            <a:avLst>
              <a:gd name="adj1" fmla="val 49988"/>
            </a:avLst>
          </a:prstGeom>
          <a:noFill/>
          <a:ln w="9525" cap="flat" cmpd="sng">
            <a:solidFill>
              <a:srgbClr val="C2C2C2"/>
            </a:solidFill>
            <a:prstDash val="solid"/>
            <a:round/>
            <a:headEnd type="none" w="sm" len="sm"/>
            <a:tailEnd type="none" w="sm" len="sm"/>
          </a:ln>
        </p:spPr>
      </p:cxnSp>
      <p:cxnSp>
        <p:nvCxnSpPr>
          <p:cNvPr id="311" name="Google Shape;311;p40"/>
          <p:cNvCxnSpPr>
            <a:stCxn id="309" idx="0"/>
            <a:endCxn id="307" idx="2"/>
          </p:cNvCxnSpPr>
          <p:nvPr/>
        </p:nvCxnSpPr>
        <p:spPr>
          <a:xfrm rot="-5400000" flipH="1">
            <a:off x="2164750" y="2070057"/>
            <a:ext cx="600" cy="948600"/>
          </a:xfrm>
          <a:prstGeom prst="bentConnector3">
            <a:avLst>
              <a:gd name="adj1" fmla="val 49988"/>
            </a:avLst>
          </a:prstGeom>
          <a:noFill/>
          <a:ln w="9525" cap="flat" cmpd="sng">
            <a:solidFill>
              <a:srgbClr val="C2C2C2"/>
            </a:solidFill>
            <a:prstDash val="solid"/>
            <a:round/>
            <a:headEnd type="none" w="sm" len="sm"/>
            <a:tailEnd type="none" w="sm" len="sm"/>
          </a:ln>
        </p:spPr>
      </p:cxnSp>
      <p:grpSp>
        <p:nvGrpSpPr>
          <p:cNvPr id="312" name="Google Shape;312;p40"/>
          <p:cNvGrpSpPr/>
          <p:nvPr/>
        </p:nvGrpSpPr>
        <p:grpSpPr>
          <a:xfrm>
            <a:off x="532952" y="3178036"/>
            <a:ext cx="2315615" cy="1294192"/>
            <a:chOff x="543983" y="3116513"/>
            <a:chExt cx="2357100" cy="1809300"/>
          </a:xfrm>
        </p:grpSpPr>
        <p:sp>
          <p:nvSpPr>
            <p:cNvPr id="313" name="Google Shape;313;p40"/>
            <p:cNvSpPr/>
            <p:nvPr/>
          </p:nvSpPr>
          <p:spPr>
            <a:xfrm>
              <a:off x="543983" y="3116513"/>
              <a:ext cx="2357100" cy="1809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4" name="Google Shape;314;p40"/>
            <p:cNvGrpSpPr/>
            <p:nvPr/>
          </p:nvGrpSpPr>
          <p:grpSpPr>
            <a:xfrm>
              <a:off x="604145" y="3170645"/>
              <a:ext cx="2251133" cy="1706566"/>
              <a:chOff x="1187400" y="3250250"/>
              <a:chExt cx="1990920" cy="1509300"/>
            </a:xfrm>
          </p:grpSpPr>
          <p:sp>
            <p:nvSpPr>
              <p:cNvPr id="315" name="Google Shape;315;p40"/>
              <p:cNvSpPr/>
              <p:nvPr/>
            </p:nvSpPr>
            <p:spPr>
              <a:xfrm>
                <a:off x="1187400" y="3250250"/>
                <a:ext cx="618000" cy="4425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Cell 0</a:t>
                </a:r>
                <a:endParaRPr>
                  <a:solidFill>
                    <a:srgbClr val="FFFFFF"/>
                  </a:solidFill>
                </a:endParaRPr>
              </a:p>
            </p:txBody>
          </p:sp>
          <p:sp>
            <p:nvSpPr>
              <p:cNvPr id="316" name="Google Shape;316;p40"/>
              <p:cNvSpPr/>
              <p:nvPr/>
            </p:nvSpPr>
            <p:spPr>
              <a:xfrm>
                <a:off x="1840050" y="3250250"/>
                <a:ext cx="618000" cy="442500"/>
              </a:xfrm>
              <a:prstGeom prst="roundRect">
                <a:avLst>
                  <a:gd name="adj" fmla="val 50000"/>
                </a:avLst>
              </a:prstGeom>
              <a:solidFill>
                <a:srgbClr val="6666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Cell 1</a:t>
                </a:r>
                <a:endParaRPr>
                  <a:solidFill>
                    <a:srgbClr val="FFFFFF"/>
                  </a:solidFill>
                </a:endParaRPr>
              </a:p>
            </p:txBody>
          </p:sp>
          <p:sp>
            <p:nvSpPr>
              <p:cNvPr id="317" name="Google Shape;317;p40"/>
              <p:cNvSpPr/>
              <p:nvPr/>
            </p:nvSpPr>
            <p:spPr>
              <a:xfrm>
                <a:off x="2525850" y="3250250"/>
                <a:ext cx="618000" cy="442500"/>
              </a:xfrm>
              <a:prstGeom prst="roundRect">
                <a:avLst>
                  <a:gd name="adj" fmla="val 50000"/>
                </a:avLst>
              </a:prstGeom>
              <a:solidFill>
                <a:srgbClr val="EF533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Cell 2</a:t>
                </a:r>
                <a:endParaRPr>
                  <a:solidFill>
                    <a:srgbClr val="FFFFFF"/>
                  </a:solidFill>
                </a:endParaRPr>
              </a:p>
            </p:txBody>
          </p:sp>
          <p:sp>
            <p:nvSpPr>
              <p:cNvPr id="318" name="Google Shape;318;p40"/>
              <p:cNvSpPr/>
              <p:nvPr/>
            </p:nvSpPr>
            <p:spPr>
              <a:xfrm>
                <a:off x="1188720" y="3783650"/>
                <a:ext cx="618000" cy="442500"/>
              </a:xfrm>
              <a:prstGeom prst="roundRect">
                <a:avLst>
                  <a:gd name="adj" fmla="val 50000"/>
                </a:avLst>
              </a:prstGeom>
              <a:solidFill>
                <a:srgbClr val="EF533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Cell 3</a:t>
                </a:r>
                <a:endParaRPr>
                  <a:solidFill>
                    <a:srgbClr val="FFFFFF"/>
                  </a:solidFill>
                </a:endParaRPr>
              </a:p>
            </p:txBody>
          </p:sp>
          <p:sp>
            <p:nvSpPr>
              <p:cNvPr id="319" name="Google Shape;319;p40"/>
              <p:cNvSpPr/>
              <p:nvPr/>
            </p:nvSpPr>
            <p:spPr>
              <a:xfrm>
                <a:off x="1874520" y="3783650"/>
                <a:ext cx="618000" cy="442500"/>
              </a:xfrm>
              <a:prstGeom prst="roundRect">
                <a:avLst>
                  <a:gd name="adj" fmla="val 50000"/>
                </a:avLst>
              </a:prstGeom>
              <a:solidFill>
                <a:srgbClr val="EF533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Cell 4</a:t>
                </a:r>
                <a:endParaRPr>
                  <a:solidFill>
                    <a:srgbClr val="FFFFFF"/>
                  </a:solidFill>
                </a:endParaRPr>
              </a:p>
            </p:txBody>
          </p:sp>
          <p:sp>
            <p:nvSpPr>
              <p:cNvPr id="320" name="Google Shape;320;p40"/>
              <p:cNvSpPr/>
              <p:nvPr/>
            </p:nvSpPr>
            <p:spPr>
              <a:xfrm>
                <a:off x="2560320" y="3783650"/>
                <a:ext cx="618000" cy="4425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Cell 5</a:t>
                </a:r>
                <a:endParaRPr>
                  <a:solidFill>
                    <a:srgbClr val="FFFFFF"/>
                  </a:solidFill>
                </a:endParaRPr>
              </a:p>
            </p:txBody>
          </p:sp>
          <p:sp>
            <p:nvSpPr>
              <p:cNvPr id="321" name="Google Shape;321;p40"/>
              <p:cNvSpPr/>
              <p:nvPr/>
            </p:nvSpPr>
            <p:spPr>
              <a:xfrm>
                <a:off x="1188720" y="4317050"/>
                <a:ext cx="618000" cy="4425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Cell 6</a:t>
                </a:r>
                <a:endParaRPr>
                  <a:solidFill>
                    <a:srgbClr val="FFFFFF"/>
                  </a:solidFill>
                </a:endParaRPr>
              </a:p>
            </p:txBody>
          </p:sp>
          <p:sp>
            <p:nvSpPr>
              <p:cNvPr id="322" name="Google Shape;322;p40"/>
              <p:cNvSpPr/>
              <p:nvPr/>
            </p:nvSpPr>
            <p:spPr>
              <a:xfrm>
                <a:off x="1874520" y="4317050"/>
                <a:ext cx="618000" cy="442500"/>
              </a:xfrm>
              <a:prstGeom prst="roundRect">
                <a:avLst>
                  <a:gd name="adj" fmla="val 50000"/>
                </a:avLst>
              </a:prstGeom>
              <a:solidFill>
                <a:srgbClr val="6666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Cell 7</a:t>
                </a:r>
                <a:endParaRPr>
                  <a:solidFill>
                    <a:srgbClr val="FFFFFF"/>
                  </a:solidFill>
                </a:endParaRPr>
              </a:p>
            </p:txBody>
          </p:sp>
          <p:sp>
            <p:nvSpPr>
              <p:cNvPr id="323" name="Google Shape;323;p40"/>
              <p:cNvSpPr/>
              <p:nvPr/>
            </p:nvSpPr>
            <p:spPr>
              <a:xfrm>
                <a:off x="2560320" y="4317050"/>
                <a:ext cx="618000" cy="442500"/>
              </a:xfrm>
              <a:prstGeom prst="roundRect">
                <a:avLst>
                  <a:gd name="adj" fmla="val 50000"/>
                </a:avLst>
              </a:prstGeom>
              <a:solidFill>
                <a:srgbClr val="6666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Cell 8</a:t>
                </a:r>
                <a:endParaRPr>
                  <a:solidFill>
                    <a:srgbClr val="FFFFFF"/>
                  </a:solidFill>
                </a:endParaRPr>
              </a:p>
            </p:txBody>
          </p:sp>
        </p:grpSp>
      </p:grpSp>
      <p:cxnSp>
        <p:nvCxnSpPr>
          <p:cNvPr id="324" name="Google Shape;324;p40"/>
          <p:cNvCxnSpPr>
            <a:stCxn id="309" idx="2"/>
            <a:endCxn id="313" idx="0"/>
          </p:cNvCxnSpPr>
          <p:nvPr/>
        </p:nvCxnSpPr>
        <p:spPr>
          <a:xfrm>
            <a:off x="1690750" y="2901957"/>
            <a:ext cx="0" cy="276000"/>
          </a:xfrm>
          <a:prstGeom prst="straightConnector1">
            <a:avLst/>
          </a:prstGeom>
          <a:noFill/>
          <a:ln w="9525" cap="flat" cmpd="sng">
            <a:solidFill>
              <a:schemeClr val="dk2"/>
            </a:solidFill>
            <a:prstDash val="solid"/>
            <a:round/>
            <a:headEnd type="none" w="med" len="med"/>
            <a:tailEnd type="none" w="med" len="med"/>
          </a:ln>
        </p:spPr>
      </p:cxnSp>
      <p:sp>
        <p:nvSpPr>
          <p:cNvPr id="325" name="Google Shape;325;p40"/>
          <p:cNvSpPr txBox="1"/>
          <p:nvPr/>
        </p:nvSpPr>
        <p:spPr>
          <a:xfrm>
            <a:off x="532950" y="1253075"/>
            <a:ext cx="8078100" cy="69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Helvetica Neue"/>
                <a:ea typeface="Helvetica Neue"/>
                <a:cs typeface="Helvetica Neue"/>
                <a:sym typeface="Helvetica Neue"/>
              </a:rPr>
              <a:t>What happens if I am Player “X” and I press on Cell 1?</a:t>
            </a:r>
            <a:endParaRPr sz="2400">
              <a:latin typeface="Helvetica Neue"/>
              <a:ea typeface="Helvetica Neue"/>
              <a:cs typeface="Helvetica Neue"/>
              <a:sym typeface="Helvetica Neue"/>
            </a:endParaRPr>
          </a:p>
        </p:txBody>
      </p:sp>
      <p:sp>
        <p:nvSpPr>
          <p:cNvPr id="326" name="Google Shape;326;p40"/>
          <p:cNvSpPr/>
          <p:nvPr/>
        </p:nvSpPr>
        <p:spPr>
          <a:xfrm>
            <a:off x="1317014" y="3216801"/>
            <a:ext cx="686400" cy="357900"/>
          </a:xfrm>
          <a:prstGeom prst="roundRect">
            <a:avLst>
              <a:gd name="adj" fmla="val 50000"/>
            </a:avLst>
          </a:prstGeom>
          <a:solidFill>
            <a:srgbClr val="EF533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Cell 1</a:t>
            </a:r>
            <a:endParaRPr>
              <a:solidFill>
                <a:srgbClr val="FFFFFF"/>
              </a:solidFill>
            </a:endParaRPr>
          </a:p>
        </p:txBody>
      </p:sp>
      <p:sp>
        <p:nvSpPr>
          <p:cNvPr id="327" name="Google Shape;327;p40"/>
          <p:cNvSpPr txBox="1">
            <a:spLocks noGrp="1"/>
          </p:cNvSpPr>
          <p:nvPr>
            <p:ph type="body" idx="2"/>
          </p:nvPr>
        </p:nvSpPr>
        <p:spPr>
          <a:xfrm>
            <a:off x="4686867" y="4058091"/>
            <a:ext cx="3924300" cy="629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a:latin typeface="Consolas"/>
                <a:ea typeface="Consolas"/>
                <a:cs typeface="Consolas"/>
                <a:sym typeface="Consolas"/>
              </a:rPr>
              <a:t>current_player: </a:t>
            </a:r>
            <a:r>
              <a:rPr lang="en" sz="2500">
                <a:solidFill>
                  <a:schemeClr val="accent1"/>
                </a:solidFill>
                <a:latin typeface="Consolas"/>
                <a:ea typeface="Consolas"/>
                <a:cs typeface="Consolas"/>
                <a:sym typeface="Consolas"/>
              </a:rPr>
              <a:t>"O"</a:t>
            </a:r>
            <a:endParaRPr/>
          </a:p>
        </p:txBody>
      </p:sp>
      <p:sp>
        <p:nvSpPr>
          <p:cNvPr id="328" name="Google Shape;328;p40"/>
          <p:cNvSpPr txBox="1">
            <a:spLocks noGrp="1"/>
          </p:cNvSpPr>
          <p:nvPr>
            <p:ph type="body" idx="3"/>
          </p:nvPr>
        </p:nvSpPr>
        <p:spPr>
          <a:xfrm>
            <a:off x="4686867" y="1844650"/>
            <a:ext cx="3924300" cy="2368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a:latin typeface="Consolas"/>
                <a:ea typeface="Consolas"/>
                <a:cs typeface="Consolas"/>
                <a:sym typeface="Consolas"/>
              </a:rPr>
              <a:t>cell_state: [</a:t>
            </a:r>
            <a:endParaRPr sz="2500">
              <a:latin typeface="Consolas"/>
              <a:ea typeface="Consolas"/>
              <a:cs typeface="Consolas"/>
              <a:sym typeface="Consolas"/>
            </a:endParaRPr>
          </a:p>
          <a:p>
            <a:pPr marL="0" lvl="0" indent="0" algn="l" rtl="0">
              <a:spcBef>
                <a:spcPts val="0"/>
              </a:spcBef>
              <a:spcAft>
                <a:spcPts val="0"/>
              </a:spcAft>
              <a:buNone/>
            </a:pPr>
            <a:r>
              <a:rPr lang="en" sz="2500">
                <a:latin typeface="Consolas"/>
                <a:ea typeface="Consolas"/>
                <a:cs typeface="Consolas"/>
                <a:sym typeface="Consolas"/>
              </a:rPr>
              <a:t>	</a:t>
            </a:r>
            <a:r>
              <a:rPr lang="en" sz="2500">
                <a:solidFill>
                  <a:schemeClr val="accent1"/>
                </a:solidFill>
                <a:latin typeface="Consolas"/>
                <a:ea typeface="Consolas"/>
                <a:cs typeface="Consolas"/>
                <a:sym typeface="Consolas"/>
              </a:rPr>
              <a:t>"O"</a:t>
            </a:r>
            <a:r>
              <a:rPr lang="en" sz="2500">
                <a:latin typeface="Consolas"/>
                <a:ea typeface="Consolas"/>
                <a:cs typeface="Consolas"/>
                <a:sym typeface="Consolas"/>
              </a:rPr>
              <a:t>, </a:t>
            </a:r>
            <a:r>
              <a:rPr lang="en" sz="2500">
                <a:solidFill>
                  <a:srgbClr val="EF5330"/>
                </a:solidFill>
                <a:latin typeface="Consolas"/>
                <a:ea typeface="Consolas"/>
                <a:cs typeface="Consolas"/>
                <a:sym typeface="Consolas"/>
              </a:rPr>
              <a:t>"X"</a:t>
            </a:r>
            <a:r>
              <a:rPr lang="en" sz="2500">
                <a:latin typeface="Consolas"/>
                <a:ea typeface="Consolas"/>
                <a:cs typeface="Consolas"/>
                <a:sym typeface="Consolas"/>
              </a:rPr>
              <a:t>, </a:t>
            </a:r>
            <a:r>
              <a:rPr lang="en" sz="2500">
                <a:solidFill>
                  <a:srgbClr val="EF5330"/>
                </a:solidFill>
                <a:latin typeface="Consolas"/>
                <a:ea typeface="Consolas"/>
                <a:cs typeface="Consolas"/>
                <a:sym typeface="Consolas"/>
              </a:rPr>
              <a:t>"X"</a:t>
            </a:r>
            <a:r>
              <a:rPr lang="en" sz="2500">
                <a:latin typeface="Consolas"/>
                <a:ea typeface="Consolas"/>
                <a:cs typeface="Consolas"/>
                <a:sym typeface="Consolas"/>
              </a:rPr>
              <a:t>,</a:t>
            </a:r>
            <a:endParaRPr sz="2500">
              <a:latin typeface="Consolas"/>
              <a:ea typeface="Consolas"/>
              <a:cs typeface="Consolas"/>
              <a:sym typeface="Consolas"/>
            </a:endParaRPr>
          </a:p>
          <a:p>
            <a:pPr marL="0" lvl="0" indent="457200" algn="l" rtl="0">
              <a:spcBef>
                <a:spcPts val="0"/>
              </a:spcBef>
              <a:spcAft>
                <a:spcPts val="0"/>
              </a:spcAft>
              <a:buNone/>
            </a:pPr>
            <a:r>
              <a:rPr lang="en" sz="2500">
                <a:solidFill>
                  <a:srgbClr val="EF5330"/>
                </a:solidFill>
                <a:latin typeface="Consolas"/>
                <a:ea typeface="Consolas"/>
                <a:cs typeface="Consolas"/>
                <a:sym typeface="Consolas"/>
              </a:rPr>
              <a:t>"X"</a:t>
            </a:r>
            <a:r>
              <a:rPr lang="en" sz="2500">
                <a:latin typeface="Consolas"/>
                <a:ea typeface="Consolas"/>
                <a:cs typeface="Consolas"/>
                <a:sym typeface="Consolas"/>
              </a:rPr>
              <a:t>, </a:t>
            </a:r>
            <a:r>
              <a:rPr lang="en" sz="2500">
                <a:solidFill>
                  <a:srgbClr val="EF5330"/>
                </a:solidFill>
                <a:latin typeface="Consolas"/>
                <a:ea typeface="Consolas"/>
                <a:cs typeface="Consolas"/>
                <a:sym typeface="Consolas"/>
              </a:rPr>
              <a:t>"X"</a:t>
            </a:r>
            <a:r>
              <a:rPr lang="en" sz="2500">
                <a:latin typeface="Consolas"/>
                <a:ea typeface="Consolas"/>
                <a:cs typeface="Consolas"/>
                <a:sym typeface="Consolas"/>
              </a:rPr>
              <a:t>, </a:t>
            </a:r>
            <a:r>
              <a:rPr lang="en" sz="2500">
                <a:solidFill>
                  <a:schemeClr val="accent1"/>
                </a:solidFill>
                <a:latin typeface="Consolas"/>
                <a:ea typeface="Consolas"/>
                <a:cs typeface="Consolas"/>
                <a:sym typeface="Consolas"/>
              </a:rPr>
              <a:t>"O"</a:t>
            </a:r>
            <a:r>
              <a:rPr lang="en" sz="2500">
                <a:latin typeface="Consolas"/>
                <a:ea typeface="Consolas"/>
                <a:cs typeface="Consolas"/>
                <a:sym typeface="Consolas"/>
              </a:rPr>
              <a:t>,</a:t>
            </a:r>
            <a:endParaRPr sz="2500">
              <a:latin typeface="Consolas"/>
              <a:ea typeface="Consolas"/>
              <a:cs typeface="Consolas"/>
              <a:sym typeface="Consolas"/>
            </a:endParaRPr>
          </a:p>
          <a:p>
            <a:pPr marL="0" lvl="0" indent="457200" algn="l" rtl="0">
              <a:spcBef>
                <a:spcPts val="0"/>
              </a:spcBef>
              <a:spcAft>
                <a:spcPts val="0"/>
              </a:spcAft>
              <a:buNone/>
            </a:pPr>
            <a:r>
              <a:rPr lang="en" sz="2500">
                <a:solidFill>
                  <a:schemeClr val="accent1"/>
                </a:solidFill>
                <a:latin typeface="Consolas"/>
                <a:ea typeface="Consolas"/>
                <a:cs typeface="Consolas"/>
                <a:sym typeface="Consolas"/>
              </a:rPr>
              <a:t>"O"</a:t>
            </a:r>
            <a:r>
              <a:rPr lang="en" sz="2500">
                <a:latin typeface="Consolas"/>
                <a:ea typeface="Consolas"/>
                <a:cs typeface="Consolas"/>
                <a:sym typeface="Consolas"/>
              </a:rPr>
              <a:t>, ".", "."</a:t>
            </a:r>
            <a:endParaRPr sz="2500">
              <a:latin typeface="Consolas"/>
              <a:ea typeface="Consolas"/>
              <a:cs typeface="Consolas"/>
              <a:sym typeface="Consolas"/>
            </a:endParaRPr>
          </a:p>
          <a:p>
            <a:pPr marL="0" lvl="0" indent="0" algn="l" rtl="0">
              <a:spcBef>
                <a:spcPts val="0"/>
              </a:spcBef>
              <a:spcAft>
                <a:spcPts val="0"/>
              </a:spcAft>
              <a:buNone/>
            </a:pPr>
            <a:r>
              <a:rPr lang="en" sz="2500">
                <a:latin typeface="Consolas"/>
                <a:ea typeface="Consolas"/>
                <a:cs typeface="Consolas"/>
                <a:sym typeface="Consolas"/>
              </a:rPr>
              <a:t>],</a:t>
            </a:r>
            <a:endParaRPr sz="2500">
              <a:solidFill>
                <a:srgbClr val="EF5330"/>
              </a:solidFill>
              <a:latin typeface="Consolas"/>
              <a:ea typeface="Consolas"/>
              <a:cs typeface="Consolas"/>
              <a:sym typeface="Consolas"/>
            </a:endParaRPr>
          </a:p>
          <a:p>
            <a:pPr marL="0" lvl="0" indent="0" algn="l" rtl="0">
              <a:spcBef>
                <a:spcPts val="0"/>
              </a:spcBef>
              <a:spcAft>
                <a:spcPts val="0"/>
              </a:spcAft>
              <a:buNone/>
            </a:pPr>
            <a:endParaRPr sz="900">
              <a:solidFill>
                <a:schemeClr val="dk1"/>
              </a:solidFill>
              <a:latin typeface="Consolas"/>
              <a:ea typeface="Consolas"/>
              <a:cs typeface="Consolas"/>
              <a:sym typeface="Consolas"/>
            </a:endParaRPr>
          </a:p>
          <a:p>
            <a:pPr marL="0" lvl="0" indent="0" algn="l" rtl="0">
              <a:spcBef>
                <a:spcPts val="0"/>
              </a:spcBef>
              <a:spcAft>
                <a:spcPts val="0"/>
              </a:spcAft>
              <a:buNone/>
            </a:pPr>
            <a:endParaRPr/>
          </a:p>
        </p:txBody>
      </p:sp>
      <p:sp>
        <p:nvSpPr>
          <p:cNvPr id="329" name="Google Shape;329;p40"/>
          <p:cNvSpPr/>
          <p:nvPr/>
        </p:nvSpPr>
        <p:spPr>
          <a:xfrm>
            <a:off x="2802966" y="2544057"/>
            <a:ext cx="1708500" cy="3579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Current Player</a:t>
            </a:r>
            <a:endParaRPr>
              <a:solidFill>
                <a:srgbClr val="FFFFFF"/>
              </a:solidFill>
            </a:endParaRPr>
          </a:p>
        </p:txBody>
      </p:sp>
    </p:spTree>
    <p:extLst>
      <p:ext uri="{BB962C8B-B14F-4D97-AF65-F5344CB8AC3E}">
        <p14:creationId xmlns:p14="http://schemas.microsoft.com/office/powerpoint/2010/main" val="424854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6"/>
                                        </p:tgtEl>
                                        <p:attrNameLst>
                                          <p:attrName>style.visibility</p:attrName>
                                        </p:attrNameLst>
                                      </p:cBhvr>
                                      <p:to>
                                        <p:strVal val="visible"/>
                                      </p:to>
                                    </p:set>
                                    <p:animEffect transition="in" filter="fade">
                                      <p:cBhvr>
                                        <p:cTn id="7" dur="2000"/>
                                        <p:tgtEl>
                                          <p:spTgt spid="3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8"/>
                                        </p:tgtEl>
                                        <p:attrNameLst>
                                          <p:attrName>style.visibility</p:attrName>
                                        </p:attrNameLst>
                                      </p:cBhvr>
                                      <p:to>
                                        <p:strVal val="visible"/>
                                      </p:to>
                                    </p:set>
                                    <p:animEffect transition="in" filter="fade">
                                      <p:cBhvr>
                                        <p:cTn id="12" dur="2000"/>
                                        <p:tgtEl>
                                          <p:spTgt spid="3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7"/>
                                        </p:tgtEl>
                                        <p:attrNameLst>
                                          <p:attrName>style.visibility</p:attrName>
                                        </p:attrNameLst>
                                      </p:cBhvr>
                                      <p:to>
                                        <p:strVal val="visible"/>
                                      </p:to>
                                    </p:set>
                                    <p:animEffect transition="in" filter="fade">
                                      <p:cBhvr>
                                        <p:cTn id="17" dur="2000"/>
                                        <p:tgtEl>
                                          <p:spTgt spid="327"/>
                                        </p:tgtEl>
                                      </p:cBhvr>
                                    </p:animEffect>
                                  </p:childTnLst>
                                </p:cTn>
                              </p:par>
                              <p:par>
                                <p:cTn id="18" presetID="10" presetClass="entr" presetSubtype="0" fill="hold" nodeType="withEffect">
                                  <p:stCondLst>
                                    <p:cond delay="0"/>
                                  </p:stCondLst>
                                  <p:childTnLst>
                                    <p:set>
                                      <p:cBhvr>
                                        <p:cTn id="19" dur="1" fill="hold">
                                          <p:stCondLst>
                                            <p:cond delay="0"/>
                                          </p:stCondLst>
                                        </p:cTn>
                                        <p:tgtEl>
                                          <p:spTgt spid="329"/>
                                        </p:tgtEl>
                                        <p:attrNameLst>
                                          <p:attrName>style.visibility</p:attrName>
                                        </p:attrNameLst>
                                      </p:cBhvr>
                                      <p:to>
                                        <p:strVal val="visible"/>
                                      </p:to>
                                    </p:set>
                                    <p:animEffect transition="in" filter="fade">
                                      <p:cBhvr>
                                        <p:cTn id="20" dur="20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1"/>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User input and Data Model changes</a:t>
            </a:r>
            <a:endParaRPr/>
          </a:p>
        </p:txBody>
      </p:sp>
      <p:sp>
        <p:nvSpPr>
          <p:cNvPr id="335" name="Google Shape;335;p41"/>
          <p:cNvSpPr txBox="1"/>
          <p:nvPr/>
        </p:nvSpPr>
        <p:spPr>
          <a:xfrm>
            <a:off x="4152050" y="1979825"/>
            <a:ext cx="4764000" cy="24360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6F42C1"/>
                </a:solidFill>
                <a:latin typeface="Consolas"/>
                <a:ea typeface="Consolas"/>
                <a:cs typeface="Consolas"/>
                <a:sym typeface="Consolas"/>
              </a:rPr>
              <a:t>handleButtonClick</a:t>
            </a:r>
            <a:r>
              <a:rPr lang="en" sz="1600">
                <a:solidFill>
                  <a:srgbClr val="24292E"/>
                </a:solidFill>
                <a:latin typeface="Consolas"/>
                <a:ea typeface="Consolas"/>
                <a:cs typeface="Consolas"/>
                <a:sym typeface="Consolas"/>
              </a:rPr>
              <a:t>(i) {</a:t>
            </a:r>
            <a:endParaRPr sz="1600">
              <a:solidFill>
                <a:srgbClr val="24292E"/>
              </a:solidFill>
              <a:latin typeface="Consolas"/>
              <a:ea typeface="Consolas"/>
              <a:cs typeface="Consolas"/>
              <a:sym typeface="Consolas"/>
            </a:endParaRPr>
          </a:p>
          <a:p>
            <a:pPr marL="0" lvl="0" indent="0" algn="l" rtl="0">
              <a:spcBef>
                <a:spcPts val="0"/>
              </a:spcBef>
              <a:spcAft>
                <a:spcPts val="0"/>
              </a:spcAft>
              <a:buNone/>
            </a:pPr>
            <a:r>
              <a:rPr lang="en" sz="1600">
                <a:solidFill>
                  <a:srgbClr val="24292E"/>
                </a:solidFill>
                <a:latin typeface="Consolas"/>
                <a:ea typeface="Consolas"/>
                <a:cs typeface="Consolas"/>
                <a:sym typeface="Consolas"/>
              </a:rPr>
              <a:t>  </a:t>
            </a:r>
            <a:r>
              <a:rPr lang="en" sz="1600">
                <a:solidFill>
                  <a:srgbClr val="D73A49"/>
                </a:solidFill>
                <a:latin typeface="Consolas"/>
                <a:ea typeface="Consolas"/>
                <a:cs typeface="Consolas"/>
                <a:sym typeface="Consolas"/>
              </a:rPr>
              <a:t>var</a:t>
            </a:r>
            <a:r>
              <a:rPr lang="en" sz="1600">
                <a:solidFill>
                  <a:srgbClr val="24292E"/>
                </a:solidFill>
                <a:latin typeface="Consolas"/>
                <a:ea typeface="Consolas"/>
                <a:cs typeface="Consolas"/>
                <a:sym typeface="Consolas"/>
              </a:rPr>
              <a:t> newCellState </a:t>
            </a:r>
            <a:r>
              <a:rPr lang="en" sz="1600">
                <a:solidFill>
                  <a:srgbClr val="D73A49"/>
                </a:solidFill>
                <a:latin typeface="Consolas"/>
                <a:ea typeface="Consolas"/>
                <a:cs typeface="Consolas"/>
                <a:sym typeface="Consolas"/>
              </a:rPr>
              <a:t>=</a:t>
            </a:r>
            <a:br>
              <a:rPr lang="en" sz="1600">
                <a:solidFill>
                  <a:srgbClr val="24292E"/>
                </a:solidFill>
                <a:latin typeface="Consolas"/>
                <a:ea typeface="Consolas"/>
                <a:cs typeface="Consolas"/>
                <a:sym typeface="Consolas"/>
              </a:rPr>
            </a:br>
            <a:r>
              <a:rPr lang="en" sz="1600">
                <a:solidFill>
                  <a:srgbClr val="24292E"/>
                </a:solidFill>
                <a:latin typeface="Consolas"/>
                <a:ea typeface="Consolas"/>
                <a:cs typeface="Consolas"/>
                <a:sym typeface="Consolas"/>
              </a:rPr>
              <a:t>      </a:t>
            </a:r>
            <a:r>
              <a:rPr lang="en" sz="1600">
                <a:solidFill>
                  <a:srgbClr val="005CC5"/>
                </a:solidFill>
                <a:latin typeface="Consolas"/>
                <a:ea typeface="Consolas"/>
                <a:cs typeface="Consolas"/>
                <a:sym typeface="Consolas"/>
              </a:rPr>
              <a:t>this</a:t>
            </a:r>
            <a:r>
              <a:rPr lang="en" sz="1600">
                <a:solidFill>
                  <a:srgbClr val="24292E"/>
                </a:solidFill>
                <a:latin typeface="Consolas"/>
                <a:ea typeface="Consolas"/>
                <a:cs typeface="Consolas"/>
                <a:sym typeface="Consolas"/>
              </a:rPr>
              <a:t>.state.cellState;</a:t>
            </a:r>
            <a:endParaRPr sz="1600">
              <a:solidFill>
                <a:srgbClr val="24292E"/>
              </a:solidFill>
              <a:latin typeface="Consolas"/>
              <a:ea typeface="Consolas"/>
              <a:cs typeface="Consolas"/>
              <a:sym typeface="Consolas"/>
            </a:endParaRPr>
          </a:p>
          <a:p>
            <a:pPr marL="0" lvl="0" indent="0" algn="l" rtl="0">
              <a:spcBef>
                <a:spcPts val="0"/>
              </a:spcBef>
              <a:spcAft>
                <a:spcPts val="0"/>
              </a:spcAft>
              <a:buNone/>
            </a:pPr>
            <a:r>
              <a:rPr lang="en" sz="1600">
                <a:solidFill>
                  <a:srgbClr val="24292E"/>
                </a:solidFill>
                <a:latin typeface="Consolas"/>
                <a:ea typeface="Consolas"/>
                <a:cs typeface="Consolas"/>
                <a:sym typeface="Consolas"/>
              </a:rPr>
              <a:t>  newCellState[1] </a:t>
            </a:r>
            <a:r>
              <a:rPr lang="en" sz="1600">
                <a:solidFill>
                  <a:srgbClr val="D73A49"/>
                </a:solidFill>
                <a:latin typeface="Consolas"/>
                <a:ea typeface="Consolas"/>
                <a:cs typeface="Consolas"/>
                <a:sym typeface="Consolas"/>
              </a:rPr>
              <a:t>=</a:t>
            </a:r>
            <a:r>
              <a:rPr lang="en" sz="1600">
                <a:solidFill>
                  <a:srgbClr val="24292E"/>
                </a:solidFill>
                <a:latin typeface="Consolas"/>
                <a:ea typeface="Consolas"/>
                <a:cs typeface="Consolas"/>
                <a:sym typeface="Consolas"/>
              </a:rPr>
              <a:t> </a:t>
            </a:r>
            <a:r>
              <a:rPr lang="en" sz="1600">
                <a:solidFill>
                  <a:srgbClr val="032F62"/>
                </a:solidFill>
                <a:latin typeface="Consolas"/>
                <a:ea typeface="Consolas"/>
                <a:cs typeface="Consolas"/>
                <a:sym typeface="Consolas"/>
              </a:rPr>
              <a:t>"X"</a:t>
            </a:r>
            <a:r>
              <a:rPr lang="en" sz="1600">
                <a:solidFill>
                  <a:srgbClr val="24292E"/>
                </a:solidFill>
                <a:latin typeface="Consolas"/>
                <a:ea typeface="Consolas"/>
                <a:cs typeface="Consolas"/>
                <a:sym typeface="Consolas"/>
              </a:rPr>
              <a:t>;</a:t>
            </a:r>
            <a:endParaRPr sz="1600">
              <a:solidFill>
                <a:srgbClr val="24292E"/>
              </a:solidFill>
              <a:latin typeface="Consolas"/>
              <a:ea typeface="Consolas"/>
              <a:cs typeface="Consolas"/>
              <a:sym typeface="Consolas"/>
            </a:endParaRPr>
          </a:p>
          <a:p>
            <a:pPr marL="0" lvl="0" indent="0" algn="l" rtl="0">
              <a:spcBef>
                <a:spcPts val="0"/>
              </a:spcBef>
              <a:spcAft>
                <a:spcPts val="0"/>
              </a:spcAft>
              <a:buNone/>
            </a:pPr>
            <a:r>
              <a:rPr lang="en" sz="1600">
                <a:solidFill>
                  <a:srgbClr val="24292E"/>
                </a:solidFill>
                <a:latin typeface="Consolas"/>
                <a:ea typeface="Consolas"/>
                <a:cs typeface="Consolas"/>
                <a:sym typeface="Consolas"/>
              </a:rPr>
              <a:t>  </a:t>
            </a:r>
            <a:r>
              <a:rPr lang="en" sz="1600">
                <a:solidFill>
                  <a:srgbClr val="005CC5"/>
                </a:solidFill>
                <a:latin typeface="Consolas"/>
                <a:ea typeface="Consolas"/>
                <a:cs typeface="Consolas"/>
                <a:sym typeface="Consolas"/>
              </a:rPr>
              <a:t>this</a:t>
            </a:r>
            <a:r>
              <a:rPr lang="en" sz="1600">
                <a:solidFill>
                  <a:srgbClr val="24292E"/>
                </a:solidFill>
                <a:latin typeface="Consolas"/>
                <a:ea typeface="Consolas"/>
                <a:cs typeface="Consolas"/>
                <a:sym typeface="Consolas"/>
              </a:rPr>
              <a:t>.</a:t>
            </a:r>
            <a:r>
              <a:rPr lang="en" sz="1600">
                <a:solidFill>
                  <a:srgbClr val="6F42C1"/>
                </a:solidFill>
                <a:latin typeface="Consolas"/>
                <a:ea typeface="Consolas"/>
                <a:cs typeface="Consolas"/>
                <a:sym typeface="Consolas"/>
              </a:rPr>
              <a:t>getSessionDatabaseRef</a:t>
            </a:r>
            <a:r>
              <a:rPr lang="en" sz="1600">
                <a:solidFill>
                  <a:srgbClr val="24292E"/>
                </a:solidFill>
                <a:latin typeface="Consolas"/>
                <a:ea typeface="Consolas"/>
                <a:cs typeface="Consolas"/>
                <a:sym typeface="Consolas"/>
              </a:rPr>
              <a:t>().</a:t>
            </a:r>
            <a:r>
              <a:rPr lang="en" sz="1600">
                <a:solidFill>
                  <a:srgbClr val="005CC5"/>
                </a:solidFill>
                <a:latin typeface="Consolas"/>
                <a:ea typeface="Consolas"/>
                <a:cs typeface="Consolas"/>
                <a:sym typeface="Consolas"/>
              </a:rPr>
              <a:t>update</a:t>
            </a:r>
            <a:r>
              <a:rPr lang="en" sz="1600">
                <a:solidFill>
                  <a:srgbClr val="24292E"/>
                </a:solidFill>
                <a:latin typeface="Consolas"/>
                <a:ea typeface="Consolas"/>
                <a:cs typeface="Consolas"/>
                <a:sym typeface="Consolas"/>
              </a:rPr>
              <a:t>({</a:t>
            </a:r>
            <a:br>
              <a:rPr lang="en" sz="1600">
                <a:solidFill>
                  <a:srgbClr val="24292E"/>
                </a:solidFill>
                <a:latin typeface="Consolas"/>
                <a:ea typeface="Consolas"/>
                <a:cs typeface="Consolas"/>
                <a:sym typeface="Consolas"/>
              </a:rPr>
            </a:br>
            <a:r>
              <a:rPr lang="en" sz="1600">
                <a:solidFill>
                  <a:srgbClr val="24292E"/>
                </a:solidFill>
                <a:latin typeface="Consolas"/>
                <a:ea typeface="Consolas"/>
                <a:cs typeface="Consolas"/>
                <a:sym typeface="Consolas"/>
              </a:rPr>
              <a:t>      cell_state</a:t>
            </a:r>
            <a:r>
              <a:rPr lang="en" sz="1600">
                <a:solidFill>
                  <a:srgbClr val="D73A49"/>
                </a:solidFill>
                <a:latin typeface="Consolas"/>
                <a:ea typeface="Consolas"/>
                <a:cs typeface="Consolas"/>
                <a:sym typeface="Consolas"/>
              </a:rPr>
              <a:t>:</a:t>
            </a:r>
            <a:r>
              <a:rPr lang="en" sz="1600">
                <a:solidFill>
                  <a:srgbClr val="24292E"/>
                </a:solidFill>
                <a:latin typeface="Consolas"/>
                <a:ea typeface="Consolas"/>
                <a:cs typeface="Consolas"/>
                <a:sym typeface="Consolas"/>
              </a:rPr>
              <a:t> newCellState,</a:t>
            </a:r>
            <a:endParaRPr sz="1600">
              <a:solidFill>
                <a:srgbClr val="24292E"/>
              </a:solidFill>
              <a:latin typeface="Consolas"/>
              <a:ea typeface="Consolas"/>
              <a:cs typeface="Consolas"/>
              <a:sym typeface="Consolas"/>
            </a:endParaRPr>
          </a:p>
          <a:p>
            <a:pPr marL="0" lvl="0" indent="0" algn="l" rtl="0">
              <a:spcBef>
                <a:spcPts val="0"/>
              </a:spcBef>
              <a:spcAft>
                <a:spcPts val="0"/>
              </a:spcAft>
              <a:buNone/>
            </a:pPr>
            <a:r>
              <a:rPr lang="en" sz="1600">
                <a:solidFill>
                  <a:srgbClr val="24292E"/>
                </a:solidFill>
                <a:latin typeface="Consolas"/>
                <a:ea typeface="Consolas"/>
                <a:cs typeface="Consolas"/>
                <a:sym typeface="Consolas"/>
              </a:rPr>
              <a:t>      current_player</a:t>
            </a:r>
            <a:r>
              <a:rPr lang="en" sz="1600">
                <a:solidFill>
                  <a:srgbClr val="D73A49"/>
                </a:solidFill>
                <a:latin typeface="Consolas"/>
                <a:ea typeface="Consolas"/>
                <a:cs typeface="Consolas"/>
                <a:sym typeface="Consolas"/>
              </a:rPr>
              <a:t>:</a:t>
            </a:r>
            <a:r>
              <a:rPr lang="en" sz="1600">
                <a:solidFill>
                  <a:srgbClr val="24292E"/>
                </a:solidFill>
                <a:latin typeface="Consolas"/>
                <a:ea typeface="Consolas"/>
                <a:cs typeface="Consolas"/>
                <a:sym typeface="Consolas"/>
              </a:rPr>
              <a:t> </a:t>
            </a:r>
            <a:r>
              <a:rPr lang="en" sz="1600">
                <a:solidFill>
                  <a:srgbClr val="032F62"/>
                </a:solidFill>
                <a:latin typeface="Consolas"/>
                <a:ea typeface="Consolas"/>
                <a:cs typeface="Consolas"/>
                <a:sym typeface="Consolas"/>
              </a:rPr>
              <a:t>"O"</a:t>
            </a:r>
            <a:r>
              <a:rPr lang="en" sz="1600">
                <a:solidFill>
                  <a:srgbClr val="24292E"/>
                </a:solidFill>
                <a:latin typeface="Consolas"/>
                <a:ea typeface="Consolas"/>
                <a:cs typeface="Consolas"/>
                <a:sym typeface="Consolas"/>
              </a:rPr>
              <a:t>,</a:t>
            </a:r>
            <a:br>
              <a:rPr lang="en" sz="1600">
                <a:solidFill>
                  <a:srgbClr val="24292E"/>
                </a:solidFill>
                <a:latin typeface="Consolas"/>
                <a:ea typeface="Consolas"/>
                <a:cs typeface="Consolas"/>
                <a:sym typeface="Consolas"/>
              </a:rPr>
            </a:br>
            <a:r>
              <a:rPr lang="en" sz="1600">
                <a:solidFill>
                  <a:srgbClr val="24292E"/>
                </a:solidFill>
                <a:latin typeface="Consolas"/>
                <a:ea typeface="Consolas"/>
                <a:cs typeface="Consolas"/>
                <a:sym typeface="Consolas"/>
              </a:rPr>
              <a:t>  });</a:t>
            </a:r>
            <a:br>
              <a:rPr lang="en" sz="1600">
                <a:solidFill>
                  <a:srgbClr val="24292E"/>
                </a:solidFill>
                <a:latin typeface="Consolas"/>
                <a:ea typeface="Consolas"/>
                <a:cs typeface="Consolas"/>
                <a:sym typeface="Consolas"/>
              </a:rPr>
            </a:br>
            <a:r>
              <a:rPr lang="en" sz="1600">
                <a:solidFill>
                  <a:srgbClr val="24292E"/>
                </a:solidFill>
                <a:latin typeface="Consolas"/>
                <a:ea typeface="Consolas"/>
                <a:cs typeface="Consolas"/>
                <a:sym typeface="Consolas"/>
              </a:rPr>
              <a:t>}</a:t>
            </a:r>
            <a:endParaRPr sz="2000">
              <a:latin typeface="Consolas"/>
              <a:ea typeface="Consolas"/>
              <a:cs typeface="Consolas"/>
              <a:sym typeface="Consolas"/>
            </a:endParaRPr>
          </a:p>
        </p:txBody>
      </p:sp>
      <p:sp>
        <p:nvSpPr>
          <p:cNvPr id="336" name="Google Shape;336;p41"/>
          <p:cNvSpPr txBox="1">
            <a:spLocks noGrp="1"/>
          </p:cNvSpPr>
          <p:nvPr>
            <p:ph type="body" idx="1"/>
          </p:nvPr>
        </p:nvSpPr>
        <p:spPr>
          <a:xfrm>
            <a:off x="428175" y="1799675"/>
            <a:ext cx="3994500" cy="2968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a:latin typeface="Consolas"/>
                <a:ea typeface="Consolas"/>
                <a:cs typeface="Consolas"/>
                <a:sym typeface="Consolas"/>
              </a:rPr>
              <a:t>cell_state: [</a:t>
            </a:r>
            <a:endParaRPr sz="2500">
              <a:latin typeface="Consolas"/>
              <a:ea typeface="Consolas"/>
              <a:cs typeface="Consolas"/>
              <a:sym typeface="Consolas"/>
            </a:endParaRPr>
          </a:p>
          <a:p>
            <a:pPr marL="0" lvl="0" indent="0" algn="l" rtl="0">
              <a:spcBef>
                <a:spcPts val="0"/>
              </a:spcBef>
              <a:spcAft>
                <a:spcPts val="0"/>
              </a:spcAft>
              <a:buNone/>
            </a:pPr>
            <a:r>
              <a:rPr lang="en" sz="2500">
                <a:latin typeface="Consolas"/>
                <a:ea typeface="Consolas"/>
                <a:cs typeface="Consolas"/>
                <a:sym typeface="Consolas"/>
              </a:rPr>
              <a:t>	</a:t>
            </a:r>
            <a:r>
              <a:rPr lang="en" sz="2500">
                <a:solidFill>
                  <a:schemeClr val="accent1"/>
                </a:solidFill>
                <a:latin typeface="Consolas"/>
                <a:ea typeface="Consolas"/>
                <a:cs typeface="Consolas"/>
                <a:sym typeface="Consolas"/>
              </a:rPr>
              <a:t>"O"</a:t>
            </a:r>
            <a:r>
              <a:rPr lang="en" sz="2500">
                <a:latin typeface="Consolas"/>
                <a:ea typeface="Consolas"/>
                <a:cs typeface="Consolas"/>
                <a:sym typeface="Consolas"/>
              </a:rPr>
              <a:t>, </a:t>
            </a:r>
            <a:r>
              <a:rPr lang="en" sz="2500">
                <a:solidFill>
                  <a:srgbClr val="EF5330"/>
                </a:solidFill>
                <a:latin typeface="Consolas"/>
                <a:ea typeface="Consolas"/>
                <a:cs typeface="Consolas"/>
                <a:sym typeface="Consolas"/>
              </a:rPr>
              <a:t>"X"</a:t>
            </a:r>
            <a:r>
              <a:rPr lang="en" sz="2500">
                <a:latin typeface="Consolas"/>
                <a:ea typeface="Consolas"/>
                <a:cs typeface="Consolas"/>
                <a:sym typeface="Consolas"/>
              </a:rPr>
              <a:t>, </a:t>
            </a:r>
            <a:r>
              <a:rPr lang="en" sz="2500">
                <a:solidFill>
                  <a:srgbClr val="EF5330"/>
                </a:solidFill>
                <a:latin typeface="Consolas"/>
                <a:ea typeface="Consolas"/>
                <a:cs typeface="Consolas"/>
                <a:sym typeface="Consolas"/>
              </a:rPr>
              <a:t>"X"</a:t>
            </a:r>
            <a:r>
              <a:rPr lang="en" sz="2500">
                <a:latin typeface="Consolas"/>
                <a:ea typeface="Consolas"/>
                <a:cs typeface="Consolas"/>
                <a:sym typeface="Consolas"/>
              </a:rPr>
              <a:t>,</a:t>
            </a:r>
            <a:endParaRPr sz="2500">
              <a:latin typeface="Consolas"/>
              <a:ea typeface="Consolas"/>
              <a:cs typeface="Consolas"/>
              <a:sym typeface="Consolas"/>
            </a:endParaRPr>
          </a:p>
          <a:p>
            <a:pPr marL="0" lvl="0" indent="457200" algn="l" rtl="0">
              <a:spcBef>
                <a:spcPts val="0"/>
              </a:spcBef>
              <a:spcAft>
                <a:spcPts val="0"/>
              </a:spcAft>
              <a:buNone/>
            </a:pPr>
            <a:r>
              <a:rPr lang="en" sz="2500">
                <a:solidFill>
                  <a:srgbClr val="EF5330"/>
                </a:solidFill>
                <a:latin typeface="Consolas"/>
                <a:ea typeface="Consolas"/>
                <a:cs typeface="Consolas"/>
                <a:sym typeface="Consolas"/>
              </a:rPr>
              <a:t>"X"</a:t>
            </a:r>
            <a:r>
              <a:rPr lang="en" sz="2500">
                <a:latin typeface="Consolas"/>
                <a:ea typeface="Consolas"/>
                <a:cs typeface="Consolas"/>
                <a:sym typeface="Consolas"/>
              </a:rPr>
              <a:t>, </a:t>
            </a:r>
            <a:r>
              <a:rPr lang="en" sz="2500">
                <a:solidFill>
                  <a:srgbClr val="EF5330"/>
                </a:solidFill>
                <a:latin typeface="Consolas"/>
                <a:ea typeface="Consolas"/>
                <a:cs typeface="Consolas"/>
                <a:sym typeface="Consolas"/>
              </a:rPr>
              <a:t>"X"</a:t>
            </a:r>
            <a:r>
              <a:rPr lang="en" sz="2500">
                <a:latin typeface="Consolas"/>
                <a:ea typeface="Consolas"/>
                <a:cs typeface="Consolas"/>
                <a:sym typeface="Consolas"/>
              </a:rPr>
              <a:t>, </a:t>
            </a:r>
            <a:r>
              <a:rPr lang="en" sz="2500">
                <a:solidFill>
                  <a:schemeClr val="accent1"/>
                </a:solidFill>
                <a:latin typeface="Consolas"/>
                <a:ea typeface="Consolas"/>
                <a:cs typeface="Consolas"/>
                <a:sym typeface="Consolas"/>
              </a:rPr>
              <a:t>"O"</a:t>
            </a:r>
            <a:r>
              <a:rPr lang="en" sz="2500">
                <a:latin typeface="Consolas"/>
                <a:ea typeface="Consolas"/>
                <a:cs typeface="Consolas"/>
                <a:sym typeface="Consolas"/>
              </a:rPr>
              <a:t>,</a:t>
            </a:r>
            <a:endParaRPr sz="2500">
              <a:latin typeface="Consolas"/>
              <a:ea typeface="Consolas"/>
              <a:cs typeface="Consolas"/>
              <a:sym typeface="Consolas"/>
            </a:endParaRPr>
          </a:p>
          <a:p>
            <a:pPr marL="0" lvl="0" indent="457200" algn="l" rtl="0">
              <a:spcBef>
                <a:spcPts val="0"/>
              </a:spcBef>
              <a:spcAft>
                <a:spcPts val="0"/>
              </a:spcAft>
              <a:buNone/>
            </a:pPr>
            <a:r>
              <a:rPr lang="en" sz="2500">
                <a:solidFill>
                  <a:schemeClr val="accent1"/>
                </a:solidFill>
                <a:latin typeface="Consolas"/>
                <a:ea typeface="Consolas"/>
                <a:cs typeface="Consolas"/>
                <a:sym typeface="Consolas"/>
              </a:rPr>
              <a:t>"O"</a:t>
            </a:r>
            <a:r>
              <a:rPr lang="en" sz="2500">
                <a:latin typeface="Consolas"/>
                <a:ea typeface="Consolas"/>
                <a:cs typeface="Consolas"/>
                <a:sym typeface="Consolas"/>
              </a:rPr>
              <a:t>, ".", "."</a:t>
            </a:r>
            <a:endParaRPr sz="2500">
              <a:latin typeface="Consolas"/>
              <a:ea typeface="Consolas"/>
              <a:cs typeface="Consolas"/>
              <a:sym typeface="Consolas"/>
            </a:endParaRPr>
          </a:p>
          <a:p>
            <a:pPr marL="0" lvl="0" indent="0" algn="l" rtl="0">
              <a:spcBef>
                <a:spcPts val="0"/>
              </a:spcBef>
              <a:spcAft>
                <a:spcPts val="0"/>
              </a:spcAft>
              <a:buNone/>
            </a:pPr>
            <a:r>
              <a:rPr lang="en" sz="2500">
                <a:latin typeface="Consolas"/>
                <a:ea typeface="Consolas"/>
                <a:cs typeface="Consolas"/>
                <a:sym typeface="Consolas"/>
              </a:rPr>
              <a:t>],</a:t>
            </a:r>
            <a:endParaRPr sz="2500">
              <a:latin typeface="Consolas"/>
              <a:ea typeface="Consolas"/>
              <a:cs typeface="Consolas"/>
              <a:sym typeface="Consolas"/>
            </a:endParaRPr>
          </a:p>
          <a:p>
            <a:pPr marL="0" lvl="0" indent="0" algn="l" rtl="0">
              <a:spcBef>
                <a:spcPts val="0"/>
              </a:spcBef>
              <a:spcAft>
                <a:spcPts val="0"/>
              </a:spcAft>
              <a:buNone/>
            </a:pPr>
            <a:r>
              <a:rPr lang="en" sz="2500">
                <a:latin typeface="Consolas"/>
                <a:ea typeface="Consolas"/>
                <a:cs typeface="Consolas"/>
                <a:sym typeface="Consolas"/>
              </a:rPr>
              <a:t>current_player: </a:t>
            </a:r>
            <a:r>
              <a:rPr lang="en" sz="2500">
                <a:solidFill>
                  <a:schemeClr val="accent1"/>
                </a:solidFill>
                <a:latin typeface="Consolas"/>
                <a:ea typeface="Consolas"/>
                <a:cs typeface="Consolas"/>
                <a:sym typeface="Consolas"/>
              </a:rPr>
              <a:t>"O"</a:t>
            </a:r>
            <a:endParaRPr/>
          </a:p>
        </p:txBody>
      </p:sp>
      <p:sp>
        <p:nvSpPr>
          <p:cNvPr id="337" name="Google Shape;337;p41"/>
          <p:cNvSpPr txBox="1"/>
          <p:nvPr/>
        </p:nvSpPr>
        <p:spPr>
          <a:xfrm>
            <a:off x="532950" y="1253075"/>
            <a:ext cx="8078100" cy="69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Helvetica Neue"/>
                <a:ea typeface="Helvetica Neue"/>
                <a:cs typeface="Helvetica Neue"/>
                <a:sym typeface="Helvetica Neue"/>
              </a:rPr>
              <a:t>What happens if I am Player “X” and I press on Cell 1?</a:t>
            </a:r>
            <a:endParaRPr sz="2400">
              <a:latin typeface="Helvetica Neue"/>
              <a:ea typeface="Helvetica Neue"/>
              <a:cs typeface="Helvetica Neue"/>
              <a:sym typeface="Helvetica Neue"/>
            </a:endParaRPr>
          </a:p>
        </p:txBody>
      </p:sp>
    </p:spTree>
    <p:extLst>
      <p:ext uri="{BB962C8B-B14F-4D97-AF65-F5344CB8AC3E}">
        <p14:creationId xmlns:p14="http://schemas.microsoft.com/office/powerpoint/2010/main" val="360468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2"/>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User input and Data Model changes</a:t>
            </a:r>
            <a:endParaRPr/>
          </a:p>
        </p:txBody>
      </p:sp>
      <p:sp>
        <p:nvSpPr>
          <p:cNvPr id="343" name="Google Shape;343;p42"/>
          <p:cNvSpPr txBox="1">
            <a:spLocks noGrp="1"/>
          </p:cNvSpPr>
          <p:nvPr>
            <p:ph type="body" idx="1"/>
          </p:nvPr>
        </p:nvSpPr>
        <p:spPr>
          <a:xfrm>
            <a:off x="539500" y="1257300"/>
            <a:ext cx="8141700" cy="331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t>POP QUIZ</a:t>
            </a:r>
            <a:r>
              <a:rPr lang="en" sz="2400"/>
              <a:t>: Is this function updating React state?</a:t>
            </a:r>
            <a:endParaRPr sz="2400"/>
          </a:p>
        </p:txBody>
      </p:sp>
      <p:sp>
        <p:nvSpPr>
          <p:cNvPr id="344" name="Google Shape;344;p42"/>
          <p:cNvSpPr txBox="1"/>
          <p:nvPr/>
        </p:nvSpPr>
        <p:spPr>
          <a:xfrm>
            <a:off x="4152050" y="1979825"/>
            <a:ext cx="4764000" cy="24612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6F42C1"/>
                </a:solidFill>
                <a:latin typeface="Consolas"/>
                <a:ea typeface="Consolas"/>
                <a:cs typeface="Consolas"/>
                <a:sym typeface="Consolas"/>
              </a:rPr>
              <a:t>handleButtonClick</a:t>
            </a:r>
            <a:r>
              <a:rPr lang="en" sz="1600">
                <a:solidFill>
                  <a:srgbClr val="24292E"/>
                </a:solidFill>
                <a:latin typeface="Consolas"/>
                <a:ea typeface="Consolas"/>
                <a:cs typeface="Consolas"/>
                <a:sym typeface="Consolas"/>
              </a:rPr>
              <a:t>(i) {</a:t>
            </a:r>
            <a:endParaRPr sz="1600">
              <a:solidFill>
                <a:srgbClr val="24292E"/>
              </a:solidFill>
              <a:latin typeface="Consolas"/>
              <a:ea typeface="Consolas"/>
              <a:cs typeface="Consolas"/>
              <a:sym typeface="Consolas"/>
            </a:endParaRPr>
          </a:p>
          <a:p>
            <a:pPr marL="0" lvl="0" indent="0" algn="l" rtl="0">
              <a:spcBef>
                <a:spcPts val="0"/>
              </a:spcBef>
              <a:spcAft>
                <a:spcPts val="0"/>
              </a:spcAft>
              <a:buNone/>
            </a:pPr>
            <a:r>
              <a:rPr lang="en" sz="1600">
                <a:solidFill>
                  <a:srgbClr val="24292E"/>
                </a:solidFill>
                <a:latin typeface="Consolas"/>
                <a:ea typeface="Consolas"/>
                <a:cs typeface="Consolas"/>
                <a:sym typeface="Consolas"/>
              </a:rPr>
              <a:t>  </a:t>
            </a:r>
            <a:r>
              <a:rPr lang="en" sz="1600">
                <a:solidFill>
                  <a:srgbClr val="D73A49"/>
                </a:solidFill>
                <a:latin typeface="Consolas"/>
                <a:ea typeface="Consolas"/>
                <a:cs typeface="Consolas"/>
                <a:sym typeface="Consolas"/>
              </a:rPr>
              <a:t>var</a:t>
            </a:r>
            <a:r>
              <a:rPr lang="en" sz="1600">
                <a:solidFill>
                  <a:srgbClr val="24292E"/>
                </a:solidFill>
                <a:latin typeface="Consolas"/>
                <a:ea typeface="Consolas"/>
                <a:cs typeface="Consolas"/>
                <a:sym typeface="Consolas"/>
              </a:rPr>
              <a:t> newCellState </a:t>
            </a:r>
            <a:r>
              <a:rPr lang="en" sz="1600">
                <a:solidFill>
                  <a:srgbClr val="D73A49"/>
                </a:solidFill>
                <a:latin typeface="Consolas"/>
                <a:ea typeface="Consolas"/>
                <a:cs typeface="Consolas"/>
                <a:sym typeface="Consolas"/>
              </a:rPr>
              <a:t>=</a:t>
            </a:r>
            <a:br>
              <a:rPr lang="en" sz="1600">
                <a:solidFill>
                  <a:srgbClr val="24292E"/>
                </a:solidFill>
                <a:latin typeface="Consolas"/>
                <a:ea typeface="Consolas"/>
                <a:cs typeface="Consolas"/>
                <a:sym typeface="Consolas"/>
              </a:rPr>
            </a:br>
            <a:r>
              <a:rPr lang="en" sz="1600">
                <a:solidFill>
                  <a:srgbClr val="24292E"/>
                </a:solidFill>
                <a:latin typeface="Consolas"/>
                <a:ea typeface="Consolas"/>
                <a:cs typeface="Consolas"/>
                <a:sym typeface="Consolas"/>
              </a:rPr>
              <a:t>      </a:t>
            </a:r>
            <a:r>
              <a:rPr lang="en" sz="1600">
                <a:solidFill>
                  <a:srgbClr val="005CC5"/>
                </a:solidFill>
                <a:latin typeface="Consolas"/>
                <a:ea typeface="Consolas"/>
                <a:cs typeface="Consolas"/>
                <a:sym typeface="Consolas"/>
              </a:rPr>
              <a:t>this</a:t>
            </a:r>
            <a:r>
              <a:rPr lang="en" sz="1600">
                <a:solidFill>
                  <a:srgbClr val="24292E"/>
                </a:solidFill>
                <a:latin typeface="Consolas"/>
                <a:ea typeface="Consolas"/>
                <a:cs typeface="Consolas"/>
                <a:sym typeface="Consolas"/>
              </a:rPr>
              <a:t>.state.cellState;</a:t>
            </a:r>
            <a:endParaRPr sz="1600">
              <a:solidFill>
                <a:srgbClr val="24292E"/>
              </a:solidFill>
              <a:latin typeface="Consolas"/>
              <a:ea typeface="Consolas"/>
              <a:cs typeface="Consolas"/>
              <a:sym typeface="Consolas"/>
            </a:endParaRPr>
          </a:p>
          <a:p>
            <a:pPr marL="0" lvl="0" indent="0" algn="l" rtl="0">
              <a:spcBef>
                <a:spcPts val="0"/>
              </a:spcBef>
              <a:spcAft>
                <a:spcPts val="0"/>
              </a:spcAft>
              <a:buNone/>
            </a:pPr>
            <a:r>
              <a:rPr lang="en" sz="1600">
                <a:solidFill>
                  <a:srgbClr val="24292E"/>
                </a:solidFill>
                <a:latin typeface="Consolas"/>
                <a:ea typeface="Consolas"/>
                <a:cs typeface="Consolas"/>
                <a:sym typeface="Consolas"/>
              </a:rPr>
              <a:t>  newCellState[1] </a:t>
            </a:r>
            <a:r>
              <a:rPr lang="en" sz="1600">
                <a:solidFill>
                  <a:srgbClr val="D73A49"/>
                </a:solidFill>
                <a:latin typeface="Consolas"/>
                <a:ea typeface="Consolas"/>
                <a:cs typeface="Consolas"/>
                <a:sym typeface="Consolas"/>
              </a:rPr>
              <a:t>=</a:t>
            </a:r>
            <a:r>
              <a:rPr lang="en" sz="1600">
                <a:solidFill>
                  <a:srgbClr val="24292E"/>
                </a:solidFill>
                <a:latin typeface="Consolas"/>
                <a:ea typeface="Consolas"/>
                <a:cs typeface="Consolas"/>
                <a:sym typeface="Consolas"/>
              </a:rPr>
              <a:t> </a:t>
            </a:r>
            <a:r>
              <a:rPr lang="en" sz="1600">
                <a:solidFill>
                  <a:srgbClr val="032F62"/>
                </a:solidFill>
                <a:latin typeface="Consolas"/>
                <a:ea typeface="Consolas"/>
                <a:cs typeface="Consolas"/>
                <a:sym typeface="Consolas"/>
              </a:rPr>
              <a:t>"X"</a:t>
            </a:r>
            <a:r>
              <a:rPr lang="en" sz="1600">
                <a:solidFill>
                  <a:srgbClr val="24292E"/>
                </a:solidFill>
                <a:latin typeface="Consolas"/>
                <a:ea typeface="Consolas"/>
                <a:cs typeface="Consolas"/>
                <a:sym typeface="Consolas"/>
              </a:rPr>
              <a:t>;</a:t>
            </a:r>
            <a:endParaRPr sz="1600">
              <a:solidFill>
                <a:srgbClr val="24292E"/>
              </a:solidFill>
              <a:latin typeface="Consolas"/>
              <a:ea typeface="Consolas"/>
              <a:cs typeface="Consolas"/>
              <a:sym typeface="Consolas"/>
            </a:endParaRPr>
          </a:p>
          <a:p>
            <a:pPr marL="0" lvl="0" indent="0" algn="l" rtl="0">
              <a:spcBef>
                <a:spcPts val="0"/>
              </a:spcBef>
              <a:spcAft>
                <a:spcPts val="0"/>
              </a:spcAft>
              <a:buNone/>
            </a:pPr>
            <a:r>
              <a:rPr lang="en" sz="1600">
                <a:solidFill>
                  <a:srgbClr val="24292E"/>
                </a:solidFill>
                <a:latin typeface="Consolas"/>
                <a:ea typeface="Consolas"/>
                <a:cs typeface="Consolas"/>
                <a:sym typeface="Consolas"/>
              </a:rPr>
              <a:t>  </a:t>
            </a:r>
            <a:r>
              <a:rPr lang="en" sz="1600">
                <a:solidFill>
                  <a:srgbClr val="005CC5"/>
                </a:solidFill>
                <a:latin typeface="Consolas"/>
                <a:ea typeface="Consolas"/>
                <a:cs typeface="Consolas"/>
                <a:sym typeface="Consolas"/>
              </a:rPr>
              <a:t>this</a:t>
            </a:r>
            <a:r>
              <a:rPr lang="en" sz="1600">
                <a:solidFill>
                  <a:srgbClr val="24292E"/>
                </a:solidFill>
                <a:latin typeface="Consolas"/>
                <a:ea typeface="Consolas"/>
                <a:cs typeface="Consolas"/>
                <a:sym typeface="Consolas"/>
              </a:rPr>
              <a:t>.</a:t>
            </a:r>
            <a:r>
              <a:rPr lang="en" sz="1600">
                <a:solidFill>
                  <a:srgbClr val="6F42C1"/>
                </a:solidFill>
                <a:latin typeface="Consolas"/>
                <a:ea typeface="Consolas"/>
                <a:cs typeface="Consolas"/>
                <a:sym typeface="Consolas"/>
              </a:rPr>
              <a:t>getSessionDatabaseRef</a:t>
            </a:r>
            <a:r>
              <a:rPr lang="en" sz="1600">
                <a:solidFill>
                  <a:srgbClr val="24292E"/>
                </a:solidFill>
                <a:latin typeface="Consolas"/>
                <a:ea typeface="Consolas"/>
                <a:cs typeface="Consolas"/>
                <a:sym typeface="Consolas"/>
              </a:rPr>
              <a:t>().</a:t>
            </a:r>
            <a:r>
              <a:rPr lang="en" sz="1600">
                <a:solidFill>
                  <a:srgbClr val="005CC5"/>
                </a:solidFill>
                <a:latin typeface="Consolas"/>
                <a:ea typeface="Consolas"/>
                <a:cs typeface="Consolas"/>
                <a:sym typeface="Consolas"/>
              </a:rPr>
              <a:t>update</a:t>
            </a:r>
            <a:r>
              <a:rPr lang="en" sz="1600">
                <a:solidFill>
                  <a:srgbClr val="24292E"/>
                </a:solidFill>
                <a:latin typeface="Consolas"/>
                <a:ea typeface="Consolas"/>
                <a:cs typeface="Consolas"/>
                <a:sym typeface="Consolas"/>
              </a:rPr>
              <a:t>({</a:t>
            </a:r>
            <a:br>
              <a:rPr lang="en" sz="1600">
                <a:solidFill>
                  <a:srgbClr val="24292E"/>
                </a:solidFill>
                <a:latin typeface="Consolas"/>
                <a:ea typeface="Consolas"/>
                <a:cs typeface="Consolas"/>
                <a:sym typeface="Consolas"/>
              </a:rPr>
            </a:br>
            <a:r>
              <a:rPr lang="en" sz="1600">
                <a:solidFill>
                  <a:srgbClr val="24292E"/>
                </a:solidFill>
                <a:latin typeface="Consolas"/>
                <a:ea typeface="Consolas"/>
                <a:cs typeface="Consolas"/>
                <a:sym typeface="Consolas"/>
              </a:rPr>
              <a:t>      cell_state</a:t>
            </a:r>
            <a:r>
              <a:rPr lang="en" sz="1600">
                <a:solidFill>
                  <a:srgbClr val="D73A49"/>
                </a:solidFill>
                <a:latin typeface="Consolas"/>
                <a:ea typeface="Consolas"/>
                <a:cs typeface="Consolas"/>
                <a:sym typeface="Consolas"/>
              </a:rPr>
              <a:t>:</a:t>
            </a:r>
            <a:r>
              <a:rPr lang="en" sz="1600">
                <a:solidFill>
                  <a:srgbClr val="24292E"/>
                </a:solidFill>
                <a:latin typeface="Consolas"/>
                <a:ea typeface="Consolas"/>
                <a:cs typeface="Consolas"/>
                <a:sym typeface="Consolas"/>
              </a:rPr>
              <a:t> newCellState,</a:t>
            </a:r>
            <a:endParaRPr sz="1600">
              <a:solidFill>
                <a:srgbClr val="24292E"/>
              </a:solidFill>
              <a:latin typeface="Consolas"/>
              <a:ea typeface="Consolas"/>
              <a:cs typeface="Consolas"/>
              <a:sym typeface="Consolas"/>
            </a:endParaRPr>
          </a:p>
          <a:p>
            <a:pPr marL="0" lvl="0" indent="0" algn="l" rtl="0">
              <a:spcBef>
                <a:spcPts val="0"/>
              </a:spcBef>
              <a:spcAft>
                <a:spcPts val="0"/>
              </a:spcAft>
              <a:buNone/>
            </a:pPr>
            <a:r>
              <a:rPr lang="en" sz="1600">
                <a:solidFill>
                  <a:srgbClr val="24292E"/>
                </a:solidFill>
                <a:latin typeface="Consolas"/>
                <a:ea typeface="Consolas"/>
                <a:cs typeface="Consolas"/>
                <a:sym typeface="Consolas"/>
              </a:rPr>
              <a:t>      current_player</a:t>
            </a:r>
            <a:r>
              <a:rPr lang="en" sz="1600">
                <a:solidFill>
                  <a:srgbClr val="D73A49"/>
                </a:solidFill>
                <a:latin typeface="Consolas"/>
                <a:ea typeface="Consolas"/>
                <a:cs typeface="Consolas"/>
                <a:sym typeface="Consolas"/>
              </a:rPr>
              <a:t>:</a:t>
            </a:r>
            <a:r>
              <a:rPr lang="en" sz="1600">
                <a:solidFill>
                  <a:srgbClr val="24292E"/>
                </a:solidFill>
                <a:latin typeface="Consolas"/>
                <a:ea typeface="Consolas"/>
                <a:cs typeface="Consolas"/>
                <a:sym typeface="Consolas"/>
              </a:rPr>
              <a:t> </a:t>
            </a:r>
            <a:r>
              <a:rPr lang="en" sz="1600">
                <a:solidFill>
                  <a:srgbClr val="032F62"/>
                </a:solidFill>
                <a:latin typeface="Consolas"/>
                <a:ea typeface="Consolas"/>
                <a:cs typeface="Consolas"/>
                <a:sym typeface="Consolas"/>
              </a:rPr>
              <a:t>"O"</a:t>
            </a:r>
            <a:r>
              <a:rPr lang="en" sz="1600">
                <a:solidFill>
                  <a:srgbClr val="24292E"/>
                </a:solidFill>
                <a:latin typeface="Consolas"/>
                <a:ea typeface="Consolas"/>
                <a:cs typeface="Consolas"/>
                <a:sym typeface="Consolas"/>
              </a:rPr>
              <a:t>,</a:t>
            </a:r>
            <a:br>
              <a:rPr lang="en" sz="1600">
                <a:solidFill>
                  <a:srgbClr val="24292E"/>
                </a:solidFill>
                <a:latin typeface="Consolas"/>
                <a:ea typeface="Consolas"/>
                <a:cs typeface="Consolas"/>
                <a:sym typeface="Consolas"/>
              </a:rPr>
            </a:br>
            <a:r>
              <a:rPr lang="en" sz="1600">
                <a:solidFill>
                  <a:srgbClr val="24292E"/>
                </a:solidFill>
                <a:latin typeface="Consolas"/>
                <a:ea typeface="Consolas"/>
                <a:cs typeface="Consolas"/>
                <a:sym typeface="Consolas"/>
              </a:rPr>
              <a:t>  });</a:t>
            </a:r>
            <a:br>
              <a:rPr lang="en" sz="1600">
                <a:solidFill>
                  <a:srgbClr val="24292E"/>
                </a:solidFill>
                <a:latin typeface="Consolas"/>
                <a:ea typeface="Consolas"/>
                <a:cs typeface="Consolas"/>
                <a:sym typeface="Consolas"/>
              </a:rPr>
            </a:br>
            <a:r>
              <a:rPr lang="en" sz="1600">
                <a:solidFill>
                  <a:srgbClr val="24292E"/>
                </a:solidFill>
                <a:latin typeface="Consolas"/>
                <a:ea typeface="Consolas"/>
                <a:cs typeface="Consolas"/>
                <a:sym typeface="Consolas"/>
              </a:rPr>
              <a:t>}</a:t>
            </a:r>
            <a:endParaRPr sz="2000">
              <a:latin typeface="Consolas"/>
              <a:ea typeface="Consolas"/>
              <a:cs typeface="Consolas"/>
              <a:sym typeface="Consolas"/>
            </a:endParaRPr>
          </a:p>
        </p:txBody>
      </p:sp>
      <p:grpSp>
        <p:nvGrpSpPr>
          <p:cNvPr id="345" name="Google Shape;345;p42"/>
          <p:cNvGrpSpPr/>
          <p:nvPr/>
        </p:nvGrpSpPr>
        <p:grpSpPr>
          <a:xfrm>
            <a:off x="539500" y="1900400"/>
            <a:ext cx="4196825" cy="2766300"/>
            <a:chOff x="539500" y="1900400"/>
            <a:chExt cx="4196825" cy="2766300"/>
          </a:xfrm>
        </p:grpSpPr>
        <p:sp>
          <p:nvSpPr>
            <p:cNvPr id="346" name="Google Shape;346;p42"/>
            <p:cNvSpPr txBox="1"/>
            <p:nvPr/>
          </p:nvSpPr>
          <p:spPr>
            <a:xfrm>
              <a:off x="539500" y="1900400"/>
              <a:ext cx="3612600" cy="276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b="1">
                  <a:latin typeface="Helvetica Neue"/>
                  <a:ea typeface="Helvetica Neue"/>
                  <a:cs typeface="Helvetica Neue"/>
                  <a:sym typeface="Helvetica Neue"/>
                </a:rPr>
                <a:t>Answer</a:t>
              </a:r>
              <a:r>
                <a:rPr lang="en" sz="2300">
                  <a:latin typeface="Helvetica Neue"/>
                  <a:ea typeface="Helvetica Neue"/>
                  <a:cs typeface="Helvetica Neue"/>
                  <a:sym typeface="Helvetica Neue"/>
                </a:rPr>
                <a:t>: No, it’s updating the Firebase DB</a:t>
              </a:r>
              <a:endParaRPr sz="2300">
                <a:latin typeface="Helvetica Neue"/>
                <a:ea typeface="Helvetica Neue"/>
                <a:cs typeface="Helvetica Neue"/>
                <a:sym typeface="Helvetica Neue"/>
              </a:endParaRPr>
            </a:p>
            <a:p>
              <a:pPr marL="0" lvl="0" indent="0" algn="l" rtl="0">
                <a:spcBef>
                  <a:spcPts val="0"/>
                </a:spcBef>
                <a:spcAft>
                  <a:spcPts val="0"/>
                </a:spcAft>
                <a:buNone/>
              </a:pPr>
              <a:endParaRPr sz="2300">
                <a:latin typeface="Helvetica Neue"/>
                <a:ea typeface="Helvetica Neue"/>
                <a:cs typeface="Helvetica Neue"/>
                <a:sym typeface="Helvetica Neue"/>
              </a:endParaRPr>
            </a:p>
            <a:p>
              <a:pPr marL="0" lvl="0" indent="0" algn="l" rtl="0">
                <a:spcBef>
                  <a:spcPts val="0"/>
                </a:spcBef>
                <a:spcAft>
                  <a:spcPts val="0"/>
                </a:spcAft>
                <a:buNone/>
              </a:pPr>
              <a:endParaRPr sz="2300">
                <a:latin typeface="Helvetica Neue"/>
                <a:ea typeface="Helvetica Neue"/>
                <a:cs typeface="Helvetica Neue"/>
                <a:sym typeface="Helvetica Neue"/>
              </a:endParaRPr>
            </a:p>
            <a:p>
              <a:pPr marL="0" lvl="0" indent="0" algn="l" rtl="0">
                <a:spcBef>
                  <a:spcPts val="0"/>
                </a:spcBef>
                <a:spcAft>
                  <a:spcPts val="0"/>
                </a:spcAft>
                <a:buNone/>
              </a:pPr>
              <a:r>
                <a:rPr lang="en" sz="2000" i="1">
                  <a:latin typeface="Helvetica Neue"/>
                  <a:ea typeface="Helvetica Neue"/>
                  <a:cs typeface="Helvetica Neue"/>
                  <a:sym typeface="Helvetica Neue"/>
                </a:rPr>
                <a:t>We update React state in the </a:t>
              </a:r>
              <a:r>
                <a:rPr lang="en" sz="2000" b="1">
                  <a:latin typeface="Helvetica Neue"/>
                  <a:ea typeface="Helvetica Neue"/>
                  <a:cs typeface="Helvetica Neue"/>
                  <a:sym typeface="Helvetica Neue"/>
                </a:rPr>
                <a:t>onSessionDataChanged(data)</a:t>
              </a:r>
              <a:r>
                <a:rPr lang="en" sz="2000" i="1">
                  <a:latin typeface="Helvetica Neue"/>
                  <a:ea typeface="Helvetica Neue"/>
                  <a:cs typeface="Helvetica Neue"/>
                  <a:sym typeface="Helvetica Neue"/>
                </a:rPr>
                <a:t> function</a:t>
              </a:r>
              <a:endParaRPr sz="2000" i="1">
                <a:latin typeface="Helvetica Neue"/>
                <a:ea typeface="Helvetica Neue"/>
                <a:cs typeface="Helvetica Neue"/>
                <a:sym typeface="Helvetica Neue"/>
              </a:endParaRPr>
            </a:p>
            <a:p>
              <a:pPr marL="0" lvl="0" indent="0" algn="l" rtl="0">
                <a:spcBef>
                  <a:spcPts val="0"/>
                </a:spcBef>
                <a:spcAft>
                  <a:spcPts val="0"/>
                </a:spcAft>
                <a:buNone/>
              </a:pPr>
              <a:endParaRPr sz="2300">
                <a:latin typeface="Helvetica Neue"/>
                <a:ea typeface="Helvetica Neue"/>
                <a:cs typeface="Helvetica Neue"/>
                <a:sym typeface="Helvetica Neue"/>
              </a:endParaRPr>
            </a:p>
          </p:txBody>
        </p:sp>
        <p:cxnSp>
          <p:nvCxnSpPr>
            <p:cNvPr id="347" name="Google Shape;347;p42"/>
            <p:cNvCxnSpPr/>
            <p:nvPr/>
          </p:nvCxnSpPr>
          <p:spPr>
            <a:xfrm>
              <a:off x="2819625" y="2613075"/>
              <a:ext cx="1916700" cy="916200"/>
            </a:xfrm>
            <a:prstGeom prst="curvedConnector3">
              <a:avLst>
                <a:gd name="adj1" fmla="val 50000"/>
              </a:avLst>
            </a:prstGeom>
            <a:noFill/>
            <a:ln w="38100" cap="flat" cmpd="sng">
              <a:solidFill>
                <a:schemeClr val="dk2"/>
              </a:solidFill>
              <a:prstDash val="solid"/>
              <a:round/>
              <a:headEnd type="none" w="med" len="med"/>
              <a:tailEnd type="triangle" w="med" len="med"/>
            </a:ln>
          </p:spPr>
        </p:cxnSp>
      </p:grpSp>
    </p:spTree>
    <p:extLst>
      <p:ext uri="{BB962C8B-B14F-4D97-AF65-F5344CB8AC3E}">
        <p14:creationId xmlns:p14="http://schemas.microsoft.com/office/powerpoint/2010/main" val="324156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3"/>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User input and Data Model changes</a:t>
            </a:r>
            <a:endParaRPr/>
          </a:p>
        </p:txBody>
      </p:sp>
      <p:sp>
        <p:nvSpPr>
          <p:cNvPr id="353" name="Google Shape;353;p43"/>
          <p:cNvSpPr txBox="1">
            <a:spLocks noGrp="1"/>
          </p:cNvSpPr>
          <p:nvPr>
            <p:ph type="body" idx="1"/>
          </p:nvPr>
        </p:nvSpPr>
        <p:spPr>
          <a:xfrm>
            <a:off x="539500" y="1257300"/>
            <a:ext cx="8141700" cy="331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b="1"/>
              <a:t>POP QUIZ</a:t>
            </a:r>
            <a:r>
              <a:rPr lang="en" sz="2800"/>
              <a:t>: Is </a:t>
            </a:r>
            <a:r>
              <a:rPr lang="en" sz="2800" i="1"/>
              <a:t>this</a:t>
            </a:r>
            <a:r>
              <a:rPr lang="en" sz="2800"/>
              <a:t> function updating React state?</a:t>
            </a:r>
            <a:endParaRPr sz="2800"/>
          </a:p>
        </p:txBody>
      </p:sp>
      <p:sp>
        <p:nvSpPr>
          <p:cNvPr id="354" name="Google Shape;354;p43"/>
          <p:cNvSpPr txBox="1"/>
          <p:nvPr/>
        </p:nvSpPr>
        <p:spPr>
          <a:xfrm>
            <a:off x="4152050" y="1979825"/>
            <a:ext cx="4764000" cy="21405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6F42C1"/>
                </a:solidFill>
                <a:latin typeface="Consolas"/>
                <a:ea typeface="Consolas"/>
                <a:cs typeface="Consolas"/>
                <a:sym typeface="Consolas"/>
              </a:rPr>
              <a:t>onSessionDataChanged</a:t>
            </a:r>
            <a:r>
              <a:rPr lang="en" sz="1800">
                <a:solidFill>
                  <a:srgbClr val="24292E"/>
                </a:solidFill>
                <a:latin typeface="Consolas"/>
                <a:ea typeface="Consolas"/>
                <a:cs typeface="Consolas"/>
                <a:sym typeface="Consolas"/>
              </a:rPr>
              <a:t>(data) {</a:t>
            </a:r>
            <a:endParaRPr sz="1800">
              <a:solidFill>
                <a:srgbClr val="24292E"/>
              </a:solidFill>
              <a:latin typeface="Consolas"/>
              <a:ea typeface="Consolas"/>
              <a:cs typeface="Consolas"/>
              <a:sym typeface="Consolas"/>
            </a:endParaRPr>
          </a:p>
          <a:p>
            <a:pPr marL="0" lvl="0" indent="0" algn="l" rtl="0">
              <a:spcBef>
                <a:spcPts val="0"/>
              </a:spcBef>
              <a:spcAft>
                <a:spcPts val="0"/>
              </a:spcAft>
              <a:buNone/>
            </a:pPr>
            <a:r>
              <a:rPr lang="en" sz="1800">
                <a:solidFill>
                  <a:srgbClr val="24292E"/>
                </a:solidFill>
                <a:latin typeface="Consolas"/>
                <a:ea typeface="Consolas"/>
                <a:cs typeface="Consolas"/>
                <a:sym typeface="Consolas"/>
              </a:rPr>
              <a:t>  </a:t>
            </a:r>
            <a:r>
              <a:rPr lang="en" sz="1800">
                <a:solidFill>
                  <a:srgbClr val="005CC5"/>
                </a:solidFill>
                <a:latin typeface="Consolas"/>
                <a:ea typeface="Consolas"/>
                <a:cs typeface="Consolas"/>
                <a:sym typeface="Consolas"/>
              </a:rPr>
              <a:t>this</a:t>
            </a:r>
            <a:r>
              <a:rPr lang="en" sz="1800">
                <a:solidFill>
                  <a:srgbClr val="24292E"/>
                </a:solidFill>
                <a:latin typeface="Consolas"/>
                <a:ea typeface="Consolas"/>
                <a:cs typeface="Consolas"/>
                <a:sym typeface="Consolas"/>
              </a:rPr>
              <a:t>.</a:t>
            </a:r>
            <a:r>
              <a:rPr lang="en" sz="1800">
                <a:solidFill>
                  <a:srgbClr val="6F42C1"/>
                </a:solidFill>
                <a:latin typeface="Consolas"/>
                <a:ea typeface="Consolas"/>
                <a:cs typeface="Consolas"/>
                <a:sym typeface="Consolas"/>
              </a:rPr>
              <a:t>setState</a:t>
            </a:r>
            <a:r>
              <a:rPr lang="en" sz="1800">
                <a:solidFill>
                  <a:srgbClr val="24292E"/>
                </a:solidFill>
                <a:latin typeface="Consolas"/>
                <a:ea typeface="Consolas"/>
                <a:cs typeface="Consolas"/>
                <a:sym typeface="Consolas"/>
              </a:rPr>
              <a:t>({</a:t>
            </a:r>
            <a:endParaRPr sz="1800">
              <a:solidFill>
                <a:srgbClr val="24292E"/>
              </a:solidFill>
              <a:latin typeface="Consolas"/>
              <a:ea typeface="Consolas"/>
              <a:cs typeface="Consolas"/>
              <a:sym typeface="Consolas"/>
            </a:endParaRPr>
          </a:p>
          <a:p>
            <a:pPr marL="0" lvl="0" indent="0" algn="l" rtl="0">
              <a:spcBef>
                <a:spcPts val="0"/>
              </a:spcBef>
              <a:spcAft>
                <a:spcPts val="0"/>
              </a:spcAft>
              <a:buNone/>
            </a:pPr>
            <a:r>
              <a:rPr lang="en" sz="1800">
                <a:solidFill>
                  <a:srgbClr val="24292E"/>
                </a:solidFill>
                <a:latin typeface="Consolas"/>
                <a:ea typeface="Consolas"/>
                <a:cs typeface="Consolas"/>
                <a:sym typeface="Consolas"/>
              </a:rPr>
              <a:t>    cellState</a:t>
            </a:r>
            <a:r>
              <a:rPr lang="en" sz="1800">
                <a:solidFill>
                  <a:srgbClr val="D73A49"/>
                </a:solidFill>
                <a:latin typeface="Consolas"/>
                <a:ea typeface="Consolas"/>
                <a:cs typeface="Consolas"/>
                <a:sym typeface="Consolas"/>
              </a:rPr>
              <a:t>:</a:t>
            </a:r>
            <a:r>
              <a:rPr lang="en" sz="1800">
                <a:solidFill>
                  <a:srgbClr val="24292E"/>
                </a:solidFill>
                <a:latin typeface="Consolas"/>
                <a:ea typeface="Consolas"/>
                <a:cs typeface="Consolas"/>
                <a:sym typeface="Consolas"/>
              </a:rPr>
              <a:t> data.cell_state,</a:t>
            </a:r>
            <a:endParaRPr sz="1800">
              <a:solidFill>
                <a:srgbClr val="24292E"/>
              </a:solidFill>
              <a:latin typeface="Consolas"/>
              <a:ea typeface="Consolas"/>
              <a:cs typeface="Consolas"/>
              <a:sym typeface="Consolas"/>
            </a:endParaRPr>
          </a:p>
          <a:p>
            <a:pPr marL="0" lvl="0" indent="0" algn="l" rtl="0">
              <a:spcBef>
                <a:spcPts val="0"/>
              </a:spcBef>
              <a:spcAft>
                <a:spcPts val="0"/>
              </a:spcAft>
              <a:buNone/>
            </a:pPr>
            <a:r>
              <a:rPr lang="en" sz="1800">
                <a:solidFill>
                  <a:srgbClr val="24292E"/>
                </a:solidFill>
                <a:latin typeface="Consolas"/>
                <a:ea typeface="Consolas"/>
                <a:cs typeface="Consolas"/>
                <a:sym typeface="Consolas"/>
              </a:rPr>
              <a:t>    currentPlayer</a:t>
            </a:r>
            <a:r>
              <a:rPr lang="en" sz="1800">
                <a:solidFill>
                  <a:srgbClr val="D73A49"/>
                </a:solidFill>
                <a:latin typeface="Consolas"/>
                <a:ea typeface="Consolas"/>
                <a:cs typeface="Consolas"/>
                <a:sym typeface="Consolas"/>
              </a:rPr>
              <a:t>:</a:t>
            </a:r>
            <a:endParaRPr sz="1800">
              <a:solidFill>
                <a:srgbClr val="24292E"/>
              </a:solidFill>
              <a:latin typeface="Consolas"/>
              <a:ea typeface="Consolas"/>
              <a:cs typeface="Consolas"/>
              <a:sym typeface="Consolas"/>
            </a:endParaRPr>
          </a:p>
          <a:p>
            <a:pPr marL="0" lvl="0" indent="0" algn="l" rtl="0">
              <a:spcBef>
                <a:spcPts val="0"/>
              </a:spcBef>
              <a:spcAft>
                <a:spcPts val="0"/>
              </a:spcAft>
              <a:buNone/>
            </a:pPr>
            <a:r>
              <a:rPr lang="en" sz="1800">
                <a:solidFill>
                  <a:srgbClr val="24292E"/>
                </a:solidFill>
                <a:latin typeface="Consolas"/>
                <a:ea typeface="Consolas"/>
                <a:cs typeface="Consolas"/>
                <a:sym typeface="Consolas"/>
              </a:rPr>
              <a:t>        data.current_player,</a:t>
            </a:r>
            <a:endParaRPr sz="1800">
              <a:solidFill>
                <a:srgbClr val="24292E"/>
              </a:solidFill>
              <a:latin typeface="Consolas"/>
              <a:ea typeface="Consolas"/>
              <a:cs typeface="Consolas"/>
              <a:sym typeface="Consolas"/>
            </a:endParaRPr>
          </a:p>
          <a:p>
            <a:pPr marL="0" lvl="0" indent="0" algn="l" rtl="0">
              <a:spcBef>
                <a:spcPts val="0"/>
              </a:spcBef>
              <a:spcAft>
                <a:spcPts val="0"/>
              </a:spcAft>
              <a:buNone/>
            </a:pPr>
            <a:r>
              <a:rPr lang="en" sz="1800">
                <a:solidFill>
                  <a:srgbClr val="24292E"/>
                </a:solidFill>
                <a:latin typeface="Consolas"/>
                <a:ea typeface="Consolas"/>
                <a:cs typeface="Consolas"/>
                <a:sym typeface="Consolas"/>
              </a:rPr>
              <a:t>  });</a:t>
            </a:r>
            <a:endParaRPr sz="1800">
              <a:solidFill>
                <a:srgbClr val="24292E"/>
              </a:solidFill>
              <a:latin typeface="Consolas"/>
              <a:ea typeface="Consolas"/>
              <a:cs typeface="Consolas"/>
              <a:sym typeface="Consolas"/>
            </a:endParaRPr>
          </a:p>
          <a:p>
            <a:pPr marL="0" marR="152400" lvl="0" indent="0" algn="l" rtl="0">
              <a:lnSpc>
                <a:spcPct val="145000"/>
              </a:lnSpc>
              <a:spcBef>
                <a:spcPts val="0"/>
              </a:spcBef>
              <a:spcAft>
                <a:spcPts val="0"/>
              </a:spcAft>
              <a:buNone/>
            </a:pPr>
            <a:r>
              <a:rPr lang="en" sz="1800">
                <a:solidFill>
                  <a:srgbClr val="24292E"/>
                </a:solidFill>
                <a:latin typeface="Consolas"/>
                <a:ea typeface="Consolas"/>
                <a:cs typeface="Consolas"/>
                <a:sym typeface="Consolas"/>
              </a:rPr>
              <a:t>}</a:t>
            </a:r>
            <a:endParaRPr sz="2600">
              <a:solidFill>
                <a:srgbClr val="6F42C1"/>
              </a:solidFill>
              <a:latin typeface="Consolas"/>
              <a:ea typeface="Consolas"/>
              <a:cs typeface="Consolas"/>
              <a:sym typeface="Consolas"/>
            </a:endParaRPr>
          </a:p>
        </p:txBody>
      </p:sp>
      <p:grpSp>
        <p:nvGrpSpPr>
          <p:cNvPr id="355" name="Google Shape;355;p43"/>
          <p:cNvGrpSpPr/>
          <p:nvPr/>
        </p:nvGrpSpPr>
        <p:grpSpPr>
          <a:xfrm>
            <a:off x="532950" y="1979950"/>
            <a:ext cx="4043550" cy="2912700"/>
            <a:chOff x="532950" y="1979950"/>
            <a:chExt cx="4043550" cy="2912700"/>
          </a:xfrm>
        </p:grpSpPr>
        <p:sp>
          <p:nvSpPr>
            <p:cNvPr id="356" name="Google Shape;356;p43"/>
            <p:cNvSpPr txBox="1"/>
            <p:nvPr/>
          </p:nvSpPr>
          <p:spPr>
            <a:xfrm>
              <a:off x="532950" y="1979950"/>
              <a:ext cx="3619200" cy="291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b="1">
                  <a:latin typeface="Helvetica Neue"/>
                  <a:ea typeface="Helvetica Neue"/>
                  <a:cs typeface="Helvetica Neue"/>
                  <a:sym typeface="Helvetica Neue"/>
                </a:rPr>
                <a:t>Answer</a:t>
              </a:r>
              <a:r>
                <a:rPr lang="en" sz="2300">
                  <a:latin typeface="Helvetica Neue"/>
                  <a:ea typeface="Helvetica Neue"/>
                  <a:cs typeface="Helvetica Neue"/>
                  <a:sym typeface="Helvetica Neue"/>
                </a:rPr>
                <a:t>: Yes! We update React state whenever the Firebase database changes</a:t>
              </a:r>
              <a:endParaRPr sz="2300">
                <a:latin typeface="Helvetica Neue"/>
                <a:ea typeface="Helvetica Neue"/>
                <a:cs typeface="Helvetica Neue"/>
                <a:sym typeface="Helvetica Neue"/>
              </a:endParaRPr>
            </a:p>
            <a:p>
              <a:pPr marL="0" lvl="0" indent="0" algn="l" rtl="0">
                <a:spcBef>
                  <a:spcPts val="0"/>
                </a:spcBef>
                <a:spcAft>
                  <a:spcPts val="0"/>
                </a:spcAft>
                <a:buNone/>
              </a:pPr>
              <a:endParaRPr sz="2300">
                <a:latin typeface="Helvetica Neue"/>
                <a:ea typeface="Helvetica Neue"/>
                <a:cs typeface="Helvetica Neue"/>
                <a:sym typeface="Helvetica Neue"/>
              </a:endParaRPr>
            </a:p>
            <a:p>
              <a:pPr marL="0" lvl="0" indent="0" algn="l" rtl="0">
                <a:spcBef>
                  <a:spcPts val="0"/>
                </a:spcBef>
                <a:spcAft>
                  <a:spcPts val="0"/>
                </a:spcAft>
                <a:buNone/>
              </a:pPr>
              <a:r>
                <a:rPr lang="en" sz="2000" i="1">
                  <a:latin typeface="Helvetica Neue"/>
                  <a:ea typeface="Helvetica Neue"/>
                  <a:cs typeface="Helvetica Neue"/>
                  <a:sym typeface="Helvetica Neue"/>
                </a:rPr>
                <a:t>We update React state in the </a:t>
              </a:r>
              <a:r>
                <a:rPr lang="en" sz="2000" b="1">
                  <a:latin typeface="Helvetica Neue"/>
                  <a:ea typeface="Helvetica Neue"/>
                  <a:cs typeface="Helvetica Neue"/>
                  <a:sym typeface="Helvetica Neue"/>
                </a:rPr>
                <a:t>this.setState({ … })</a:t>
              </a:r>
              <a:r>
                <a:rPr lang="en" sz="2000" i="1">
                  <a:latin typeface="Helvetica Neue"/>
                  <a:ea typeface="Helvetica Neue"/>
                  <a:cs typeface="Helvetica Neue"/>
                  <a:sym typeface="Helvetica Neue"/>
                </a:rPr>
                <a:t> function</a:t>
              </a:r>
              <a:endParaRPr sz="2000" i="1">
                <a:latin typeface="Helvetica Neue"/>
                <a:ea typeface="Helvetica Neue"/>
                <a:cs typeface="Helvetica Neue"/>
                <a:sym typeface="Helvetica Neue"/>
              </a:endParaRPr>
            </a:p>
            <a:p>
              <a:pPr marL="0" lvl="0" indent="0" algn="l" rtl="0">
                <a:spcBef>
                  <a:spcPts val="0"/>
                </a:spcBef>
                <a:spcAft>
                  <a:spcPts val="0"/>
                </a:spcAft>
                <a:buNone/>
              </a:pPr>
              <a:endParaRPr sz="2300">
                <a:latin typeface="Roboto Slab"/>
                <a:ea typeface="Roboto Slab"/>
                <a:cs typeface="Roboto Slab"/>
                <a:sym typeface="Roboto Slab"/>
              </a:endParaRPr>
            </a:p>
          </p:txBody>
        </p:sp>
        <p:cxnSp>
          <p:nvCxnSpPr>
            <p:cNvPr id="357" name="Google Shape;357;p43"/>
            <p:cNvCxnSpPr/>
            <p:nvPr/>
          </p:nvCxnSpPr>
          <p:spPr>
            <a:xfrm rot="10800000" flipH="1">
              <a:off x="1933500" y="2944500"/>
              <a:ext cx="2643000" cy="457800"/>
            </a:xfrm>
            <a:prstGeom prst="curvedConnector3">
              <a:avLst>
                <a:gd name="adj1" fmla="val 50000"/>
              </a:avLst>
            </a:prstGeom>
            <a:noFill/>
            <a:ln w="38100" cap="flat" cmpd="sng">
              <a:solidFill>
                <a:schemeClr val="dk2"/>
              </a:solidFill>
              <a:prstDash val="solid"/>
              <a:round/>
              <a:headEnd type="none" w="med" len="med"/>
              <a:tailEnd type="triangle" w="med" len="med"/>
            </a:ln>
          </p:spPr>
        </p:cxnSp>
      </p:grpSp>
    </p:spTree>
    <p:extLst>
      <p:ext uri="{BB962C8B-B14F-4D97-AF65-F5344CB8AC3E}">
        <p14:creationId xmlns:p14="http://schemas.microsoft.com/office/powerpoint/2010/main" val="190692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4"/>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Handling MY TURN vs. YOUR TURN</a:t>
            </a:r>
            <a:endParaRPr/>
          </a:p>
        </p:txBody>
      </p:sp>
      <p:sp>
        <p:nvSpPr>
          <p:cNvPr id="363" name="Google Shape;363;p44"/>
          <p:cNvSpPr txBox="1"/>
          <p:nvPr/>
        </p:nvSpPr>
        <p:spPr>
          <a:xfrm>
            <a:off x="269850" y="1253075"/>
            <a:ext cx="8520600" cy="69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latin typeface="Helvetica Neue"/>
                <a:ea typeface="Helvetica Neue"/>
                <a:cs typeface="Helvetica Neue"/>
                <a:sym typeface="Helvetica Neue"/>
              </a:rPr>
              <a:t>Wait…</a:t>
            </a:r>
            <a:r>
              <a:rPr lang="en" sz="2400">
                <a:latin typeface="Helvetica Neue"/>
                <a:ea typeface="Helvetica Neue"/>
                <a:cs typeface="Helvetica Neue"/>
                <a:sym typeface="Helvetica Neue"/>
              </a:rPr>
              <a:t> How do I know if I’m player “X”?</a:t>
            </a:r>
            <a:endParaRPr sz="2400">
              <a:latin typeface="Helvetica Neue"/>
              <a:ea typeface="Helvetica Neue"/>
              <a:cs typeface="Helvetica Neue"/>
              <a:sym typeface="Helvetica Neue"/>
            </a:endParaRPr>
          </a:p>
        </p:txBody>
      </p:sp>
      <p:sp>
        <p:nvSpPr>
          <p:cNvPr id="364" name="Google Shape;364;p44"/>
          <p:cNvSpPr txBox="1"/>
          <p:nvPr/>
        </p:nvSpPr>
        <p:spPr>
          <a:xfrm>
            <a:off x="762000" y="1782925"/>
            <a:ext cx="7620000" cy="29868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6F42C1"/>
                </a:solidFill>
                <a:latin typeface="Consolas"/>
                <a:ea typeface="Consolas"/>
                <a:cs typeface="Consolas"/>
                <a:sym typeface="Consolas"/>
              </a:rPr>
              <a:t>getMyTicTacToePiece</a:t>
            </a:r>
            <a:r>
              <a:rPr lang="en" sz="2000">
                <a:solidFill>
                  <a:srgbClr val="24292E"/>
                </a:solidFill>
                <a:latin typeface="Consolas"/>
                <a:ea typeface="Consolas"/>
                <a:cs typeface="Consolas"/>
                <a:sym typeface="Consolas"/>
              </a:rPr>
              <a:t>() {</a:t>
            </a:r>
            <a:endParaRPr sz="2000">
              <a:solidFill>
                <a:srgbClr val="24292E"/>
              </a:solidFill>
              <a:latin typeface="Consolas"/>
              <a:ea typeface="Consolas"/>
              <a:cs typeface="Consolas"/>
              <a:sym typeface="Consolas"/>
            </a:endParaRPr>
          </a:p>
          <a:p>
            <a:pPr marL="0" lvl="0" indent="0" algn="l" rtl="0">
              <a:spcBef>
                <a:spcPts val="0"/>
              </a:spcBef>
              <a:spcAft>
                <a:spcPts val="0"/>
              </a:spcAft>
              <a:buNone/>
            </a:pPr>
            <a:r>
              <a:rPr lang="en" sz="2000">
                <a:solidFill>
                  <a:srgbClr val="24292E"/>
                </a:solidFill>
                <a:latin typeface="Consolas"/>
                <a:ea typeface="Consolas"/>
                <a:cs typeface="Consolas"/>
                <a:sym typeface="Consolas"/>
              </a:rPr>
              <a:t>  </a:t>
            </a:r>
            <a:r>
              <a:rPr lang="en" sz="2000">
                <a:solidFill>
                  <a:srgbClr val="D73A49"/>
                </a:solidFill>
                <a:latin typeface="Consolas"/>
                <a:ea typeface="Consolas"/>
                <a:cs typeface="Consolas"/>
                <a:sym typeface="Consolas"/>
              </a:rPr>
              <a:t>var</a:t>
            </a:r>
            <a:r>
              <a:rPr lang="en" sz="2000">
                <a:solidFill>
                  <a:srgbClr val="24292E"/>
                </a:solidFill>
                <a:latin typeface="Consolas"/>
                <a:ea typeface="Consolas"/>
                <a:cs typeface="Consolas"/>
                <a:sym typeface="Consolas"/>
              </a:rPr>
              <a:t> myUserId </a:t>
            </a:r>
            <a:r>
              <a:rPr lang="en" sz="2000">
                <a:solidFill>
                  <a:srgbClr val="D73A49"/>
                </a:solidFill>
                <a:latin typeface="Consolas"/>
                <a:ea typeface="Consolas"/>
                <a:cs typeface="Consolas"/>
                <a:sym typeface="Consolas"/>
              </a:rPr>
              <a:t>=</a:t>
            </a:r>
            <a:r>
              <a:rPr lang="en" sz="2000">
                <a:solidFill>
                  <a:srgbClr val="24292E"/>
                </a:solidFill>
                <a:latin typeface="Consolas"/>
                <a:ea typeface="Consolas"/>
                <a:cs typeface="Consolas"/>
                <a:sym typeface="Consolas"/>
              </a:rPr>
              <a:t> </a:t>
            </a:r>
            <a:r>
              <a:rPr lang="en" sz="2000">
                <a:solidFill>
                  <a:srgbClr val="005CC5"/>
                </a:solidFill>
                <a:latin typeface="Consolas"/>
                <a:ea typeface="Consolas"/>
                <a:cs typeface="Consolas"/>
                <a:sym typeface="Consolas"/>
              </a:rPr>
              <a:t>this</a:t>
            </a:r>
            <a:r>
              <a:rPr lang="en" sz="2000">
                <a:solidFill>
                  <a:srgbClr val="24292E"/>
                </a:solidFill>
                <a:latin typeface="Consolas"/>
                <a:ea typeface="Consolas"/>
                <a:cs typeface="Consolas"/>
                <a:sym typeface="Consolas"/>
              </a:rPr>
              <a:t>.</a:t>
            </a:r>
            <a:r>
              <a:rPr lang="en" sz="2000">
                <a:solidFill>
                  <a:srgbClr val="6F42C1"/>
                </a:solidFill>
                <a:latin typeface="Consolas"/>
                <a:ea typeface="Consolas"/>
                <a:cs typeface="Consolas"/>
                <a:sym typeface="Consolas"/>
              </a:rPr>
              <a:t>getMyUserId</a:t>
            </a:r>
            <a:r>
              <a:rPr lang="en" sz="2000">
                <a:solidFill>
                  <a:srgbClr val="24292E"/>
                </a:solidFill>
                <a:latin typeface="Consolas"/>
                <a:ea typeface="Consolas"/>
                <a:cs typeface="Consolas"/>
                <a:sym typeface="Consolas"/>
              </a:rPr>
              <a:t>();</a:t>
            </a:r>
            <a:br>
              <a:rPr lang="en" sz="2000">
                <a:solidFill>
                  <a:srgbClr val="24292E"/>
                </a:solidFill>
                <a:latin typeface="Consolas"/>
                <a:ea typeface="Consolas"/>
                <a:cs typeface="Consolas"/>
                <a:sym typeface="Consolas"/>
              </a:rPr>
            </a:br>
            <a:r>
              <a:rPr lang="en" sz="2000">
                <a:solidFill>
                  <a:srgbClr val="24292E"/>
                </a:solidFill>
                <a:latin typeface="Consolas"/>
                <a:ea typeface="Consolas"/>
                <a:cs typeface="Consolas"/>
                <a:sym typeface="Consolas"/>
              </a:rPr>
              <a:t>  </a:t>
            </a:r>
            <a:r>
              <a:rPr lang="en" sz="2000">
                <a:solidFill>
                  <a:srgbClr val="D73A49"/>
                </a:solidFill>
                <a:latin typeface="Consolas"/>
                <a:ea typeface="Consolas"/>
                <a:cs typeface="Consolas"/>
                <a:sym typeface="Consolas"/>
              </a:rPr>
              <a:t>var</a:t>
            </a:r>
            <a:r>
              <a:rPr lang="en" sz="2000">
                <a:solidFill>
                  <a:srgbClr val="24292E"/>
                </a:solidFill>
                <a:latin typeface="Consolas"/>
                <a:ea typeface="Consolas"/>
                <a:cs typeface="Consolas"/>
                <a:sym typeface="Consolas"/>
              </a:rPr>
              <a:t> creatorUserId </a:t>
            </a:r>
            <a:r>
              <a:rPr lang="en" sz="2000">
                <a:solidFill>
                  <a:srgbClr val="D73A49"/>
                </a:solidFill>
                <a:latin typeface="Consolas"/>
                <a:ea typeface="Consolas"/>
                <a:cs typeface="Consolas"/>
                <a:sym typeface="Consolas"/>
              </a:rPr>
              <a:t>=</a:t>
            </a:r>
            <a:r>
              <a:rPr lang="en" sz="2000">
                <a:solidFill>
                  <a:srgbClr val="24292E"/>
                </a:solidFill>
                <a:latin typeface="Consolas"/>
                <a:ea typeface="Consolas"/>
                <a:cs typeface="Consolas"/>
                <a:sym typeface="Consolas"/>
              </a:rPr>
              <a:t> </a:t>
            </a:r>
            <a:r>
              <a:rPr lang="en" sz="2000">
                <a:solidFill>
                  <a:srgbClr val="005CC5"/>
                </a:solidFill>
                <a:latin typeface="Consolas"/>
                <a:ea typeface="Consolas"/>
                <a:cs typeface="Consolas"/>
                <a:sym typeface="Consolas"/>
              </a:rPr>
              <a:t>this</a:t>
            </a:r>
            <a:r>
              <a:rPr lang="en" sz="2000">
                <a:solidFill>
                  <a:srgbClr val="24292E"/>
                </a:solidFill>
                <a:latin typeface="Consolas"/>
                <a:ea typeface="Consolas"/>
                <a:cs typeface="Consolas"/>
                <a:sym typeface="Consolas"/>
              </a:rPr>
              <a:t>.</a:t>
            </a:r>
            <a:r>
              <a:rPr lang="en" sz="2000">
                <a:solidFill>
                  <a:srgbClr val="6F42C1"/>
                </a:solidFill>
                <a:latin typeface="Consolas"/>
                <a:ea typeface="Consolas"/>
                <a:cs typeface="Consolas"/>
                <a:sym typeface="Consolas"/>
              </a:rPr>
              <a:t>getSessionCreatorUserId</a:t>
            </a:r>
            <a:r>
              <a:rPr lang="en" sz="2000">
                <a:solidFill>
                  <a:srgbClr val="24292E"/>
                </a:solidFill>
                <a:latin typeface="Consolas"/>
                <a:ea typeface="Consolas"/>
                <a:cs typeface="Consolas"/>
                <a:sym typeface="Consolas"/>
              </a:rPr>
              <a:t>();</a:t>
            </a:r>
            <a:endParaRPr sz="2000">
              <a:solidFill>
                <a:srgbClr val="24292E"/>
              </a:solidFill>
              <a:latin typeface="Consolas"/>
              <a:ea typeface="Consolas"/>
              <a:cs typeface="Consolas"/>
              <a:sym typeface="Consolas"/>
            </a:endParaRPr>
          </a:p>
          <a:p>
            <a:pPr marL="0" lvl="0" indent="0" algn="l" rtl="0">
              <a:spcBef>
                <a:spcPts val="0"/>
              </a:spcBef>
              <a:spcAft>
                <a:spcPts val="0"/>
              </a:spcAft>
              <a:buNone/>
            </a:pPr>
            <a:r>
              <a:rPr lang="en" sz="2000">
                <a:solidFill>
                  <a:srgbClr val="24292E"/>
                </a:solidFill>
                <a:latin typeface="Consolas"/>
                <a:ea typeface="Consolas"/>
                <a:cs typeface="Consolas"/>
                <a:sym typeface="Consolas"/>
              </a:rPr>
              <a:t>  </a:t>
            </a:r>
            <a:r>
              <a:rPr lang="en" sz="2000">
                <a:solidFill>
                  <a:srgbClr val="D73A49"/>
                </a:solidFill>
                <a:latin typeface="Consolas"/>
                <a:ea typeface="Consolas"/>
                <a:cs typeface="Consolas"/>
                <a:sym typeface="Consolas"/>
              </a:rPr>
              <a:t>if</a:t>
            </a:r>
            <a:r>
              <a:rPr lang="en" sz="2000">
                <a:solidFill>
                  <a:srgbClr val="24292E"/>
                </a:solidFill>
                <a:latin typeface="Consolas"/>
                <a:ea typeface="Consolas"/>
                <a:cs typeface="Consolas"/>
                <a:sym typeface="Consolas"/>
              </a:rPr>
              <a:t> (myUserId </a:t>
            </a:r>
            <a:r>
              <a:rPr lang="en" sz="2000">
                <a:solidFill>
                  <a:srgbClr val="D73A49"/>
                </a:solidFill>
                <a:latin typeface="Consolas"/>
                <a:ea typeface="Consolas"/>
                <a:cs typeface="Consolas"/>
                <a:sym typeface="Consolas"/>
              </a:rPr>
              <a:t>===</a:t>
            </a:r>
            <a:r>
              <a:rPr lang="en" sz="2000">
                <a:solidFill>
                  <a:srgbClr val="24292E"/>
                </a:solidFill>
                <a:latin typeface="Consolas"/>
                <a:ea typeface="Consolas"/>
                <a:cs typeface="Consolas"/>
                <a:sym typeface="Consolas"/>
              </a:rPr>
              <a:t> creatorUserId) {</a:t>
            </a:r>
            <a:endParaRPr sz="2000">
              <a:solidFill>
                <a:srgbClr val="24292E"/>
              </a:solidFill>
              <a:latin typeface="Consolas"/>
              <a:ea typeface="Consolas"/>
              <a:cs typeface="Consolas"/>
              <a:sym typeface="Consolas"/>
            </a:endParaRPr>
          </a:p>
          <a:p>
            <a:pPr marL="0" lvl="0" indent="0" algn="l" rtl="0">
              <a:spcBef>
                <a:spcPts val="0"/>
              </a:spcBef>
              <a:spcAft>
                <a:spcPts val="0"/>
              </a:spcAft>
              <a:buNone/>
            </a:pPr>
            <a:r>
              <a:rPr lang="en" sz="2000">
                <a:solidFill>
                  <a:srgbClr val="24292E"/>
                </a:solidFill>
                <a:latin typeface="Consolas"/>
                <a:ea typeface="Consolas"/>
                <a:cs typeface="Consolas"/>
                <a:sym typeface="Consolas"/>
              </a:rPr>
              <a:t>    </a:t>
            </a:r>
            <a:r>
              <a:rPr lang="en" sz="2000">
                <a:solidFill>
                  <a:srgbClr val="D73A49"/>
                </a:solidFill>
                <a:latin typeface="Consolas"/>
                <a:ea typeface="Consolas"/>
                <a:cs typeface="Consolas"/>
                <a:sym typeface="Consolas"/>
              </a:rPr>
              <a:t>return</a:t>
            </a:r>
            <a:r>
              <a:rPr lang="en" sz="2000">
                <a:solidFill>
                  <a:srgbClr val="24292E"/>
                </a:solidFill>
                <a:latin typeface="Consolas"/>
                <a:ea typeface="Consolas"/>
                <a:cs typeface="Consolas"/>
                <a:sym typeface="Consolas"/>
              </a:rPr>
              <a:t> </a:t>
            </a:r>
            <a:r>
              <a:rPr lang="en" sz="2000">
                <a:solidFill>
                  <a:srgbClr val="032F62"/>
                </a:solidFill>
                <a:latin typeface="Consolas"/>
                <a:ea typeface="Consolas"/>
                <a:cs typeface="Consolas"/>
                <a:sym typeface="Consolas"/>
              </a:rPr>
              <a:t>"X"</a:t>
            </a:r>
            <a:r>
              <a:rPr lang="en" sz="2000">
                <a:solidFill>
                  <a:srgbClr val="24292E"/>
                </a:solidFill>
                <a:latin typeface="Consolas"/>
                <a:ea typeface="Consolas"/>
                <a:cs typeface="Consolas"/>
                <a:sym typeface="Consolas"/>
              </a:rPr>
              <a:t>;</a:t>
            </a:r>
            <a:endParaRPr sz="2000">
              <a:solidFill>
                <a:srgbClr val="24292E"/>
              </a:solidFill>
              <a:latin typeface="Consolas"/>
              <a:ea typeface="Consolas"/>
              <a:cs typeface="Consolas"/>
              <a:sym typeface="Consolas"/>
            </a:endParaRPr>
          </a:p>
          <a:p>
            <a:pPr marL="0" lvl="0" indent="0" algn="l" rtl="0">
              <a:spcBef>
                <a:spcPts val="0"/>
              </a:spcBef>
              <a:spcAft>
                <a:spcPts val="0"/>
              </a:spcAft>
              <a:buNone/>
            </a:pPr>
            <a:r>
              <a:rPr lang="en" sz="2000">
                <a:solidFill>
                  <a:srgbClr val="24292E"/>
                </a:solidFill>
                <a:latin typeface="Consolas"/>
                <a:ea typeface="Consolas"/>
                <a:cs typeface="Consolas"/>
                <a:sym typeface="Consolas"/>
              </a:rPr>
              <a:t>  } </a:t>
            </a:r>
            <a:r>
              <a:rPr lang="en" sz="2000">
                <a:solidFill>
                  <a:srgbClr val="D73A49"/>
                </a:solidFill>
                <a:latin typeface="Consolas"/>
                <a:ea typeface="Consolas"/>
                <a:cs typeface="Consolas"/>
                <a:sym typeface="Consolas"/>
              </a:rPr>
              <a:t>else</a:t>
            </a:r>
            <a:r>
              <a:rPr lang="en" sz="2000">
                <a:solidFill>
                  <a:srgbClr val="24292E"/>
                </a:solidFill>
                <a:latin typeface="Consolas"/>
                <a:ea typeface="Consolas"/>
                <a:cs typeface="Consolas"/>
                <a:sym typeface="Consolas"/>
              </a:rPr>
              <a:t> {</a:t>
            </a:r>
            <a:br>
              <a:rPr lang="en" sz="2000">
                <a:solidFill>
                  <a:srgbClr val="24292E"/>
                </a:solidFill>
                <a:latin typeface="Consolas"/>
                <a:ea typeface="Consolas"/>
                <a:cs typeface="Consolas"/>
                <a:sym typeface="Consolas"/>
              </a:rPr>
            </a:br>
            <a:r>
              <a:rPr lang="en" sz="2000">
                <a:solidFill>
                  <a:srgbClr val="24292E"/>
                </a:solidFill>
                <a:latin typeface="Consolas"/>
                <a:ea typeface="Consolas"/>
                <a:cs typeface="Consolas"/>
                <a:sym typeface="Consolas"/>
              </a:rPr>
              <a:t>    </a:t>
            </a:r>
            <a:r>
              <a:rPr lang="en" sz="2000">
                <a:solidFill>
                  <a:srgbClr val="D73A49"/>
                </a:solidFill>
                <a:latin typeface="Consolas"/>
                <a:ea typeface="Consolas"/>
                <a:cs typeface="Consolas"/>
                <a:sym typeface="Consolas"/>
              </a:rPr>
              <a:t>return</a:t>
            </a:r>
            <a:r>
              <a:rPr lang="en" sz="2000">
                <a:solidFill>
                  <a:srgbClr val="24292E"/>
                </a:solidFill>
                <a:latin typeface="Consolas"/>
                <a:ea typeface="Consolas"/>
                <a:cs typeface="Consolas"/>
                <a:sym typeface="Consolas"/>
              </a:rPr>
              <a:t> </a:t>
            </a:r>
            <a:r>
              <a:rPr lang="en" sz="2000">
                <a:solidFill>
                  <a:srgbClr val="032F62"/>
                </a:solidFill>
                <a:latin typeface="Consolas"/>
                <a:ea typeface="Consolas"/>
                <a:cs typeface="Consolas"/>
                <a:sym typeface="Consolas"/>
              </a:rPr>
              <a:t>"O"</a:t>
            </a:r>
            <a:r>
              <a:rPr lang="en" sz="2000">
                <a:solidFill>
                  <a:srgbClr val="24292E"/>
                </a:solidFill>
                <a:latin typeface="Consolas"/>
                <a:ea typeface="Consolas"/>
                <a:cs typeface="Consolas"/>
                <a:sym typeface="Consolas"/>
              </a:rPr>
              <a:t>;</a:t>
            </a:r>
            <a:br>
              <a:rPr lang="en" sz="2000">
                <a:solidFill>
                  <a:srgbClr val="24292E"/>
                </a:solidFill>
                <a:latin typeface="Consolas"/>
                <a:ea typeface="Consolas"/>
                <a:cs typeface="Consolas"/>
                <a:sym typeface="Consolas"/>
              </a:rPr>
            </a:br>
            <a:r>
              <a:rPr lang="en" sz="2000">
                <a:solidFill>
                  <a:srgbClr val="24292E"/>
                </a:solidFill>
                <a:latin typeface="Consolas"/>
                <a:ea typeface="Consolas"/>
                <a:cs typeface="Consolas"/>
                <a:sym typeface="Consolas"/>
              </a:rPr>
              <a:t>  }</a:t>
            </a:r>
            <a:br>
              <a:rPr lang="en" sz="2000">
                <a:solidFill>
                  <a:srgbClr val="24292E"/>
                </a:solidFill>
                <a:latin typeface="Consolas"/>
                <a:ea typeface="Consolas"/>
                <a:cs typeface="Consolas"/>
                <a:sym typeface="Consolas"/>
              </a:rPr>
            </a:br>
            <a:r>
              <a:rPr lang="en" sz="2000">
                <a:solidFill>
                  <a:srgbClr val="24292E"/>
                </a:solidFill>
                <a:latin typeface="Consolas"/>
                <a:ea typeface="Consolas"/>
                <a:cs typeface="Consolas"/>
                <a:sym typeface="Consolas"/>
              </a:rPr>
              <a:t>}</a:t>
            </a:r>
            <a:endParaRPr sz="2400">
              <a:latin typeface="Consolas"/>
              <a:ea typeface="Consolas"/>
              <a:cs typeface="Consolas"/>
              <a:sym typeface="Consolas"/>
            </a:endParaRPr>
          </a:p>
        </p:txBody>
      </p:sp>
    </p:spTree>
    <p:extLst>
      <p:ext uri="{BB962C8B-B14F-4D97-AF65-F5344CB8AC3E}">
        <p14:creationId xmlns:p14="http://schemas.microsoft.com/office/powerpoint/2010/main" val="273426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5"/>
          <p:cNvSpPr txBox="1"/>
          <p:nvPr/>
        </p:nvSpPr>
        <p:spPr>
          <a:xfrm>
            <a:off x="1120050" y="2385950"/>
            <a:ext cx="6904200" cy="24294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6F42C1"/>
                </a:solidFill>
                <a:latin typeface="Consolas"/>
                <a:ea typeface="Consolas"/>
                <a:cs typeface="Consolas"/>
                <a:sym typeface="Consolas"/>
              </a:rPr>
              <a:t>handleButtonClick</a:t>
            </a:r>
            <a:r>
              <a:rPr lang="en" sz="1800">
                <a:solidFill>
                  <a:srgbClr val="24292E"/>
                </a:solidFill>
                <a:latin typeface="Consolas"/>
                <a:ea typeface="Consolas"/>
                <a:cs typeface="Consolas"/>
                <a:sym typeface="Consolas"/>
              </a:rPr>
              <a:t>(i) {</a:t>
            </a:r>
            <a:endParaRPr sz="1800">
              <a:solidFill>
                <a:srgbClr val="24292E"/>
              </a:solidFill>
              <a:latin typeface="Consolas"/>
              <a:ea typeface="Consolas"/>
              <a:cs typeface="Consolas"/>
              <a:sym typeface="Consolas"/>
            </a:endParaRPr>
          </a:p>
          <a:p>
            <a:pPr marL="0" lvl="0" indent="0" algn="l" rtl="0">
              <a:spcBef>
                <a:spcPts val="0"/>
              </a:spcBef>
              <a:spcAft>
                <a:spcPts val="0"/>
              </a:spcAft>
              <a:buNone/>
            </a:pPr>
            <a:r>
              <a:rPr lang="en" sz="1800">
                <a:solidFill>
                  <a:srgbClr val="24292E"/>
                </a:solidFill>
                <a:latin typeface="Consolas"/>
                <a:ea typeface="Consolas"/>
                <a:cs typeface="Consolas"/>
                <a:sym typeface="Consolas"/>
              </a:rPr>
              <a:t>  </a:t>
            </a:r>
            <a:r>
              <a:rPr lang="en" sz="1800">
                <a:solidFill>
                  <a:srgbClr val="D73A49"/>
                </a:solidFill>
                <a:latin typeface="Consolas"/>
                <a:ea typeface="Consolas"/>
                <a:cs typeface="Consolas"/>
                <a:sym typeface="Consolas"/>
              </a:rPr>
              <a:t>var</a:t>
            </a:r>
            <a:r>
              <a:rPr lang="en" sz="1800">
                <a:solidFill>
                  <a:srgbClr val="24292E"/>
                </a:solidFill>
                <a:latin typeface="Consolas"/>
                <a:ea typeface="Consolas"/>
                <a:cs typeface="Consolas"/>
                <a:sym typeface="Consolas"/>
              </a:rPr>
              <a:t> newCellState </a:t>
            </a:r>
            <a:r>
              <a:rPr lang="en" sz="1800">
                <a:solidFill>
                  <a:srgbClr val="D73A49"/>
                </a:solidFill>
                <a:latin typeface="Consolas"/>
                <a:ea typeface="Consolas"/>
                <a:cs typeface="Consolas"/>
                <a:sym typeface="Consolas"/>
              </a:rPr>
              <a:t>=</a:t>
            </a:r>
            <a:r>
              <a:rPr lang="en" sz="1800">
                <a:solidFill>
                  <a:srgbClr val="24292E"/>
                </a:solidFill>
                <a:latin typeface="Consolas"/>
                <a:ea typeface="Consolas"/>
                <a:cs typeface="Consolas"/>
                <a:sym typeface="Consolas"/>
              </a:rPr>
              <a:t> </a:t>
            </a:r>
            <a:r>
              <a:rPr lang="en" sz="1800">
                <a:solidFill>
                  <a:srgbClr val="005CC5"/>
                </a:solidFill>
                <a:latin typeface="Consolas"/>
                <a:ea typeface="Consolas"/>
                <a:cs typeface="Consolas"/>
                <a:sym typeface="Consolas"/>
              </a:rPr>
              <a:t>this</a:t>
            </a:r>
            <a:r>
              <a:rPr lang="en" sz="1800">
                <a:solidFill>
                  <a:srgbClr val="24292E"/>
                </a:solidFill>
                <a:latin typeface="Consolas"/>
                <a:ea typeface="Consolas"/>
                <a:cs typeface="Consolas"/>
                <a:sym typeface="Consolas"/>
              </a:rPr>
              <a:t>.state.cellState;</a:t>
            </a:r>
            <a:endParaRPr sz="1800">
              <a:solidFill>
                <a:srgbClr val="24292E"/>
              </a:solidFill>
              <a:latin typeface="Consolas"/>
              <a:ea typeface="Consolas"/>
              <a:cs typeface="Consolas"/>
              <a:sym typeface="Consolas"/>
            </a:endParaRPr>
          </a:p>
          <a:p>
            <a:pPr marL="0" lvl="0" indent="0" algn="l" rtl="0">
              <a:spcBef>
                <a:spcPts val="0"/>
              </a:spcBef>
              <a:spcAft>
                <a:spcPts val="0"/>
              </a:spcAft>
              <a:buNone/>
            </a:pPr>
            <a:r>
              <a:rPr lang="en" sz="1800">
                <a:solidFill>
                  <a:srgbClr val="24292E"/>
                </a:solidFill>
                <a:latin typeface="Consolas"/>
                <a:ea typeface="Consolas"/>
                <a:cs typeface="Consolas"/>
                <a:sym typeface="Consolas"/>
              </a:rPr>
              <a:t>  newCellState[1] </a:t>
            </a:r>
            <a:r>
              <a:rPr lang="en" sz="1800">
                <a:solidFill>
                  <a:srgbClr val="D73A49"/>
                </a:solidFill>
                <a:latin typeface="Consolas"/>
                <a:ea typeface="Consolas"/>
                <a:cs typeface="Consolas"/>
                <a:sym typeface="Consolas"/>
              </a:rPr>
              <a:t>=</a:t>
            </a:r>
            <a:r>
              <a:rPr lang="en" sz="1800">
                <a:solidFill>
                  <a:srgbClr val="24292E"/>
                </a:solidFill>
                <a:latin typeface="Consolas"/>
                <a:ea typeface="Consolas"/>
                <a:cs typeface="Consolas"/>
                <a:sym typeface="Consolas"/>
              </a:rPr>
              <a:t> </a:t>
            </a:r>
            <a:r>
              <a:rPr lang="en" sz="1800">
                <a:solidFill>
                  <a:srgbClr val="032F62"/>
                </a:solidFill>
                <a:latin typeface="Consolas"/>
                <a:ea typeface="Consolas"/>
                <a:cs typeface="Consolas"/>
                <a:sym typeface="Consolas"/>
              </a:rPr>
              <a:t>"X"</a:t>
            </a:r>
            <a:r>
              <a:rPr lang="en" sz="1800">
                <a:solidFill>
                  <a:srgbClr val="24292E"/>
                </a:solidFill>
                <a:latin typeface="Consolas"/>
                <a:ea typeface="Consolas"/>
                <a:cs typeface="Consolas"/>
                <a:sym typeface="Consolas"/>
              </a:rPr>
              <a:t>;</a:t>
            </a:r>
            <a:endParaRPr sz="1800">
              <a:solidFill>
                <a:srgbClr val="24292E"/>
              </a:solidFill>
              <a:latin typeface="Consolas"/>
              <a:ea typeface="Consolas"/>
              <a:cs typeface="Consolas"/>
              <a:sym typeface="Consolas"/>
            </a:endParaRPr>
          </a:p>
          <a:p>
            <a:pPr marL="0" lvl="0" indent="0" algn="l" rtl="0">
              <a:spcBef>
                <a:spcPts val="0"/>
              </a:spcBef>
              <a:spcAft>
                <a:spcPts val="0"/>
              </a:spcAft>
              <a:buNone/>
            </a:pPr>
            <a:r>
              <a:rPr lang="en" sz="1800">
                <a:solidFill>
                  <a:srgbClr val="24292E"/>
                </a:solidFill>
                <a:latin typeface="Consolas"/>
                <a:ea typeface="Consolas"/>
                <a:cs typeface="Consolas"/>
                <a:sym typeface="Consolas"/>
              </a:rPr>
              <a:t>  </a:t>
            </a:r>
            <a:r>
              <a:rPr lang="en" sz="1800">
                <a:solidFill>
                  <a:srgbClr val="005CC5"/>
                </a:solidFill>
                <a:latin typeface="Consolas"/>
                <a:ea typeface="Consolas"/>
                <a:cs typeface="Consolas"/>
                <a:sym typeface="Consolas"/>
              </a:rPr>
              <a:t>this</a:t>
            </a:r>
            <a:r>
              <a:rPr lang="en" sz="1800">
                <a:solidFill>
                  <a:srgbClr val="24292E"/>
                </a:solidFill>
                <a:latin typeface="Consolas"/>
                <a:ea typeface="Consolas"/>
                <a:cs typeface="Consolas"/>
                <a:sym typeface="Consolas"/>
              </a:rPr>
              <a:t>.</a:t>
            </a:r>
            <a:r>
              <a:rPr lang="en" sz="1800">
                <a:solidFill>
                  <a:srgbClr val="6F42C1"/>
                </a:solidFill>
                <a:latin typeface="Consolas"/>
                <a:ea typeface="Consolas"/>
                <a:cs typeface="Consolas"/>
                <a:sym typeface="Consolas"/>
              </a:rPr>
              <a:t>getSessionDatabaseRef</a:t>
            </a:r>
            <a:r>
              <a:rPr lang="en" sz="1800">
                <a:solidFill>
                  <a:srgbClr val="24292E"/>
                </a:solidFill>
                <a:latin typeface="Consolas"/>
                <a:ea typeface="Consolas"/>
                <a:cs typeface="Consolas"/>
                <a:sym typeface="Consolas"/>
              </a:rPr>
              <a:t>().</a:t>
            </a:r>
            <a:r>
              <a:rPr lang="en" sz="1800">
                <a:solidFill>
                  <a:srgbClr val="005CC5"/>
                </a:solidFill>
                <a:latin typeface="Consolas"/>
                <a:ea typeface="Consolas"/>
                <a:cs typeface="Consolas"/>
                <a:sym typeface="Consolas"/>
              </a:rPr>
              <a:t>update</a:t>
            </a:r>
            <a:r>
              <a:rPr lang="en" sz="1800">
                <a:solidFill>
                  <a:srgbClr val="24292E"/>
                </a:solidFill>
                <a:latin typeface="Consolas"/>
                <a:ea typeface="Consolas"/>
                <a:cs typeface="Consolas"/>
                <a:sym typeface="Consolas"/>
              </a:rPr>
              <a:t>({</a:t>
            </a:r>
            <a:br>
              <a:rPr lang="en" sz="1800">
                <a:solidFill>
                  <a:srgbClr val="24292E"/>
                </a:solidFill>
                <a:latin typeface="Consolas"/>
                <a:ea typeface="Consolas"/>
                <a:cs typeface="Consolas"/>
                <a:sym typeface="Consolas"/>
              </a:rPr>
            </a:br>
            <a:r>
              <a:rPr lang="en" sz="1800">
                <a:solidFill>
                  <a:srgbClr val="24292E"/>
                </a:solidFill>
                <a:latin typeface="Consolas"/>
                <a:ea typeface="Consolas"/>
                <a:cs typeface="Consolas"/>
                <a:sym typeface="Consolas"/>
              </a:rPr>
              <a:t>      cell_state</a:t>
            </a:r>
            <a:r>
              <a:rPr lang="en" sz="1800">
                <a:solidFill>
                  <a:srgbClr val="D73A49"/>
                </a:solidFill>
                <a:latin typeface="Consolas"/>
                <a:ea typeface="Consolas"/>
                <a:cs typeface="Consolas"/>
                <a:sym typeface="Consolas"/>
              </a:rPr>
              <a:t>:</a:t>
            </a:r>
            <a:r>
              <a:rPr lang="en" sz="1800">
                <a:solidFill>
                  <a:srgbClr val="24292E"/>
                </a:solidFill>
                <a:latin typeface="Consolas"/>
                <a:ea typeface="Consolas"/>
                <a:cs typeface="Consolas"/>
                <a:sym typeface="Consolas"/>
              </a:rPr>
              <a:t> newCellState,</a:t>
            </a:r>
            <a:br>
              <a:rPr lang="en" sz="1800">
                <a:solidFill>
                  <a:srgbClr val="24292E"/>
                </a:solidFill>
                <a:latin typeface="Consolas"/>
                <a:ea typeface="Consolas"/>
                <a:cs typeface="Consolas"/>
                <a:sym typeface="Consolas"/>
              </a:rPr>
            </a:br>
            <a:r>
              <a:rPr lang="en" sz="1800">
                <a:solidFill>
                  <a:srgbClr val="24292E"/>
                </a:solidFill>
                <a:latin typeface="Consolas"/>
                <a:ea typeface="Consolas"/>
                <a:cs typeface="Consolas"/>
                <a:sym typeface="Consolas"/>
              </a:rPr>
              <a:t>      current_player</a:t>
            </a:r>
            <a:r>
              <a:rPr lang="en" sz="1800">
                <a:solidFill>
                  <a:srgbClr val="D73A49"/>
                </a:solidFill>
                <a:latin typeface="Consolas"/>
                <a:ea typeface="Consolas"/>
                <a:cs typeface="Consolas"/>
                <a:sym typeface="Consolas"/>
              </a:rPr>
              <a:t>:</a:t>
            </a:r>
            <a:r>
              <a:rPr lang="en" sz="1800">
                <a:solidFill>
                  <a:srgbClr val="24292E"/>
                </a:solidFill>
                <a:latin typeface="Consolas"/>
                <a:ea typeface="Consolas"/>
                <a:cs typeface="Consolas"/>
                <a:sym typeface="Consolas"/>
              </a:rPr>
              <a:t> </a:t>
            </a:r>
            <a:r>
              <a:rPr lang="en" sz="1800">
                <a:solidFill>
                  <a:srgbClr val="032F62"/>
                </a:solidFill>
                <a:latin typeface="Consolas"/>
                <a:ea typeface="Consolas"/>
                <a:cs typeface="Consolas"/>
                <a:sym typeface="Consolas"/>
              </a:rPr>
              <a:t>"O"</a:t>
            </a:r>
            <a:r>
              <a:rPr lang="en" sz="1800">
                <a:solidFill>
                  <a:srgbClr val="24292E"/>
                </a:solidFill>
                <a:latin typeface="Consolas"/>
                <a:ea typeface="Consolas"/>
                <a:cs typeface="Consolas"/>
                <a:sym typeface="Consolas"/>
              </a:rPr>
              <a:t>,</a:t>
            </a:r>
            <a:br>
              <a:rPr lang="en" sz="1800">
                <a:solidFill>
                  <a:srgbClr val="24292E"/>
                </a:solidFill>
                <a:latin typeface="Consolas"/>
                <a:ea typeface="Consolas"/>
                <a:cs typeface="Consolas"/>
                <a:sym typeface="Consolas"/>
              </a:rPr>
            </a:br>
            <a:r>
              <a:rPr lang="en" sz="1800">
                <a:solidFill>
                  <a:srgbClr val="24292E"/>
                </a:solidFill>
                <a:latin typeface="Consolas"/>
                <a:ea typeface="Consolas"/>
                <a:cs typeface="Consolas"/>
                <a:sym typeface="Consolas"/>
              </a:rPr>
              <a:t>  });</a:t>
            </a:r>
            <a:br>
              <a:rPr lang="en" sz="1800">
                <a:solidFill>
                  <a:srgbClr val="24292E"/>
                </a:solidFill>
                <a:latin typeface="Consolas"/>
                <a:ea typeface="Consolas"/>
                <a:cs typeface="Consolas"/>
                <a:sym typeface="Consolas"/>
              </a:rPr>
            </a:br>
            <a:r>
              <a:rPr lang="en" sz="1800">
                <a:solidFill>
                  <a:srgbClr val="24292E"/>
                </a:solidFill>
                <a:latin typeface="Consolas"/>
                <a:ea typeface="Consolas"/>
                <a:cs typeface="Consolas"/>
                <a:sym typeface="Consolas"/>
              </a:rPr>
              <a:t>}</a:t>
            </a:r>
            <a:endParaRPr sz="2200">
              <a:latin typeface="Consolas"/>
              <a:ea typeface="Consolas"/>
              <a:cs typeface="Consolas"/>
              <a:sym typeface="Consolas"/>
            </a:endParaRPr>
          </a:p>
        </p:txBody>
      </p:sp>
      <p:sp>
        <p:nvSpPr>
          <p:cNvPr id="370" name="Google Shape;370;p45"/>
          <p:cNvSpPr txBox="1"/>
          <p:nvPr/>
        </p:nvSpPr>
        <p:spPr>
          <a:xfrm>
            <a:off x="1120050" y="2385950"/>
            <a:ext cx="6904200" cy="24294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6F42C1"/>
                </a:solidFill>
                <a:latin typeface="Consolas"/>
                <a:ea typeface="Consolas"/>
                <a:cs typeface="Consolas"/>
                <a:sym typeface="Consolas"/>
              </a:rPr>
              <a:t>handleButtonClick</a:t>
            </a:r>
            <a:r>
              <a:rPr lang="en" sz="1800">
                <a:solidFill>
                  <a:srgbClr val="24292E"/>
                </a:solidFill>
                <a:latin typeface="Consolas"/>
                <a:ea typeface="Consolas"/>
                <a:cs typeface="Consolas"/>
                <a:sym typeface="Consolas"/>
              </a:rPr>
              <a:t>(i) {</a:t>
            </a:r>
            <a:endParaRPr sz="1800">
              <a:solidFill>
                <a:srgbClr val="24292E"/>
              </a:solidFill>
              <a:latin typeface="Consolas"/>
              <a:ea typeface="Consolas"/>
              <a:cs typeface="Consolas"/>
              <a:sym typeface="Consolas"/>
            </a:endParaRPr>
          </a:p>
          <a:p>
            <a:pPr marL="0" lvl="0" indent="0" algn="l" rtl="0">
              <a:spcBef>
                <a:spcPts val="0"/>
              </a:spcBef>
              <a:spcAft>
                <a:spcPts val="0"/>
              </a:spcAft>
              <a:buNone/>
            </a:pPr>
            <a:r>
              <a:rPr lang="en" sz="1800">
                <a:solidFill>
                  <a:srgbClr val="24292E"/>
                </a:solidFill>
                <a:latin typeface="Consolas"/>
                <a:ea typeface="Consolas"/>
                <a:cs typeface="Consolas"/>
                <a:sym typeface="Consolas"/>
              </a:rPr>
              <a:t>  </a:t>
            </a:r>
            <a:r>
              <a:rPr lang="en" sz="1800">
                <a:solidFill>
                  <a:srgbClr val="D73A49"/>
                </a:solidFill>
                <a:latin typeface="Consolas"/>
                <a:ea typeface="Consolas"/>
                <a:cs typeface="Consolas"/>
                <a:sym typeface="Consolas"/>
              </a:rPr>
              <a:t>var</a:t>
            </a:r>
            <a:r>
              <a:rPr lang="en" sz="1800">
                <a:solidFill>
                  <a:srgbClr val="24292E"/>
                </a:solidFill>
                <a:latin typeface="Consolas"/>
                <a:ea typeface="Consolas"/>
                <a:cs typeface="Consolas"/>
                <a:sym typeface="Consolas"/>
              </a:rPr>
              <a:t> newCellState </a:t>
            </a:r>
            <a:r>
              <a:rPr lang="en" sz="1800">
                <a:solidFill>
                  <a:srgbClr val="D73A49"/>
                </a:solidFill>
                <a:latin typeface="Consolas"/>
                <a:ea typeface="Consolas"/>
                <a:cs typeface="Consolas"/>
                <a:sym typeface="Consolas"/>
              </a:rPr>
              <a:t>=</a:t>
            </a:r>
            <a:r>
              <a:rPr lang="en" sz="1800">
                <a:solidFill>
                  <a:srgbClr val="24292E"/>
                </a:solidFill>
                <a:latin typeface="Consolas"/>
                <a:ea typeface="Consolas"/>
                <a:cs typeface="Consolas"/>
                <a:sym typeface="Consolas"/>
              </a:rPr>
              <a:t> </a:t>
            </a:r>
            <a:r>
              <a:rPr lang="en" sz="1800">
                <a:solidFill>
                  <a:srgbClr val="005CC5"/>
                </a:solidFill>
                <a:latin typeface="Consolas"/>
                <a:ea typeface="Consolas"/>
                <a:cs typeface="Consolas"/>
                <a:sym typeface="Consolas"/>
              </a:rPr>
              <a:t>this</a:t>
            </a:r>
            <a:r>
              <a:rPr lang="en" sz="1800">
                <a:solidFill>
                  <a:srgbClr val="24292E"/>
                </a:solidFill>
                <a:latin typeface="Consolas"/>
                <a:ea typeface="Consolas"/>
                <a:cs typeface="Consolas"/>
                <a:sym typeface="Consolas"/>
              </a:rPr>
              <a:t>.state.cellState;</a:t>
            </a:r>
            <a:endParaRPr sz="1800">
              <a:solidFill>
                <a:srgbClr val="24292E"/>
              </a:solidFill>
              <a:latin typeface="Consolas"/>
              <a:ea typeface="Consolas"/>
              <a:cs typeface="Consolas"/>
              <a:sym typeface="Consolas"/>
            </a:endParaRPr>
          </a:p>
          <a:p>
            <a:pPr marL="0" lvl="0" indent="0" algn="l" rtl="0">
              <a:spcBef>
                <a:spcPts val="0"/>
              </a:spcBef>
              <a:spcAft>
                <a:spcPts val="0"/>
              </a:spcAft>
              <a:buNone/>
            </a:pPr>
            <a:r>
              <a:rPr lang="en" sz="1800">
                <a:solidFill>
                  <a:srgbClr val="24292E"/>
                </a:solidFill>
                <a:latin typeface="Consolas"/>
                <a:ea typeface="Consolas"/>
                <a:cs typeface="Consolas"/>
                <a:sym typeface="Consolas"/>
              </a:rPr>
              <a:t>  newCellState[1] </a:t>
            </a:r>
            <a:r>
              <a:rPr lang="en" sz="1800">
                <a:solidFill>
                  <a:srgbClr val="D73A49"/>
                </a:solidFill>
                <a:latin typeface="Consolas"/>
                <a:ea typeface="Consolas"/>
                <a:cs typeface="Consolas"/>
                <a:sym typeface="Consolas"/>
              </a:rPr>
              <a:t>=</a:t>
            </a:r>
            <a:r>
              <a:rPr lang="en" sz="1800">
                <a:solidFill>
                  <a:srgbClr val="24292E"/>
                </a:solidFill>
                <a:latin typeface="Consolas"/>
                <a:ea typeface="Consolas"/>
                <a:cs typeface="Consolas"/>
                <a:sym typeface="Consolas"/>
              </a:rPr>
              <a:t> </a:t>
            </a:r>
            <a:r>
              <a:rPr lang="en" sz="1800">
                <a:solidFill>
                  <a:srgbClr val="005CC5"/>
                </a:solidFill>
                <a:latin typeface="Consolas"/>
                <a:ea typeface="Consolas"/>
                <a:cs typeface="Consolas"/>
                <a:sym typeface="Consolas"/>
              </a:rPr>
              <a:t>this</a:t>
            </a:r>
            <a:r>
              <a:rPr lang="en" sz="1800">
                <a:solidFill>
                  <a:srgbClr val="24292E"/>
                </a:solidFill>
                <a:latin typeface="Consolas"/>
                <a:ea typeface="Consolas"/>
                <a:cs typeface="Consolas"/>
                <a:sym typeface="Consolas"/>
              </a:rPr>
              <a:t>.</a:t>
            </a:r>
            <a:r>
              <a:rPr lang="en" sz="1800">
                <a:solidFill>
                  <a:srgbClr val="6F42C1"/>
                </a:solidFill>
                <a:latin typeface="Consolas"/>
                <a:ea typeface="Consolas"/>
                <a:cs typeface="Consolas"/>
                <a:sym typeface="Consolas"/>
              </a:rPr>
              <a:t>getMyTicTacToePiece</a:t>
            </a:r>
            <a:r>
              <a:rPr lang="en" sz="1800">
                <a:solidFill>
                  <a:srgbClr val="24292E"/>
                </a:solidFill>
                <a:latin typeface="Consolas"/>
                <a:ea typeface="Consolas"/>
                <a:cs typeface="Consolas"/>
                <a:sym typeface="Consolas"/>
              </a:rPr>
              <a:t>();</a:t>
            </a:r>
            <a:endParaRPr sz="1800">
              <a:solidFill>
                <a:srgbClr val="24292E"/>
              </a:solidFill>
              <a:latin typeface="Consolas"/>
              <a:ea typeface="Consolas"/>
              <a:cs typeface="Consolas"/>
              <a:sym typeface="Consolas"/>
            </a:endParaRPr>
          </a:p>
          <a:p>
            <a:pPr marL="0" lvl="0" indent="0" algn="l" rtl="0">
              <a:spcBef>
                <a:spcPts val="0"/>
              </a:spcBef>
              <a:spcAft>
                <a:spcPts val="0"/>
              </a:spcAft>
              <a:buNone/>
            </a:pPr>
            <a:r>
              <a:rPr lang="en" sz="1800">
                <a:solidFill>
                  <a:srgbClr val="24292E"/>
                </a:solidFill>
                <a:latin typeface="Consolas"/>
                <a:ea typeface="Consolas"/>
                <a:cs typeface="Consolas"/>
                <a:sym typeface="Consolas"/>
              </a:rPr>
              <a:t>  </a:t>
            </a:r>
            <a:r>
              <a:rPr lang="en" sz="1800">
                <a:solidFill>
                  <a:srgbClr val="005CC5"/>
                </a:solidFill>
                <a:latin typeface="Consolas"/>
                <a:ea typeface="Consolas"/>
                <a:cs typeface="Consolas"/>
                <a:sym typeface="Consolas"/>
              </a:rPr>
              <a:t>this</a:t>
            </a:r>
            <a:r>
              <a:rPr lang="en" sz="1800">
                <a:solidFill>
                  <a:srgbClr val="24292E"/>
                </a:solidFill>
                <a:latin typeface="Consolas"/>
                <a:ea typeface="Consolas"/>
                <a:cs typeface="Consolas"/>
                <a:sym typeface="Consolas"/>
              </a:rPr>
              <a:t>.</a:t>
            </a:r>
            <a:r>
              <a:rPr lang="en" sz="1800">
                <a:solidFill>
                  <a:srgbClr val="6F42C1"/>
                </a:solidFill>
                <a:latin typeface="Consolas"/>
                <a:ea typeface="Consolas"/>
                <a:cs typeface="Consolas"/>
                <a:sym typeface="Consolas"/>
              </a:rPr>
              <a:t>getSessionDatabaseRef</a:t>
            </a:r>
            <a:r>
              <a:rPr lang="en" sz="1800">
                <a:solidFill>
                  <a:srgbClr val="24292E"/>
                </a:solidFill>
                <a:latin typeface="Consolas"/>
                <a:ea typeface="Consolas"/>
                <a:cs typeface="Consolas"/>
                <a:sym typeface="Consolas"/>
              </a:rPr>
              <a:t>().</a:t>
            </a:r>
            <a:r>
              <a:rPr lang="en" sz="1800">
                <a:solidFill>
                  <a:srgbClr val="005CC5"/>
                </a:solidFill>
                <a:latin typeface="Consolas"/>
                <a:ea typeface="Consolas"/>
                <a:cs typeface="Consolas"/>
                <a:sym typeface="Consolas"/>
              </a:rPr>
              <a:t>update</a:t>
            </a:r>
            <a:r>
              <a:rPr lang="en" sz="1800">
                <a:solidFill>
                  <a:srgbClr val="24292E"/>
                </a:solidFill>
                <a:latin typeface="Consolas"/>
                <a:ea typeface="Consolas"/>
                <a:cs typeface="Consolas"/>
                <a:sym typeface="Consolas"/>
              </a:rPr>
              <a:t>({</a:t>
            </a:r>
            <a:br>
              <a:rPr lang="en" sz="1800">
                <a:solidFill>
                  <a:srgbClr val="24292E"/>
                </a:solidFill>
                <a:latin typeface="Consolas"/>
                <a:ea typeface="Consolas"/>
                <a:cs typeface="Consolas"/>
                <a:sym typeface="Consolas"/>
              </a:rPr>
            </a:br>
            <a:r>
              <a:rPr lang="en" sz="1800">
                <a:solidFill>
                  <a:srgbClr val="24292E"/>
                </a:solidFill>
                <a:latin typeface="Consolas"/>
                <a:ea typeface="Consolas"/>
                <a:cs typeface="Consolas"/>
                <a:sym typeface="Consolas"/>
              </a:rPr>
              <a:t>      cell_state</a:t>
            </a:r>
            <a:r>
              <a:rPr lang="en" sz="1800">
                <a:solidFill>
                  <a:srgbClr val="D73A49"/>
                </a:solidFill>
                <a:latin typeface="Consolas"/>
                <a:ea typeface="Consolas"/>
                <a:cs typeface="Consolas"/>
                <a:sym typeface="Consolas"/>
              </a:rPr>
              <a:t>:</a:t>
            </a:r>
            <a:r>
              <a:rPr lang="en" sz="1800">
                <a:solidFill>
                  <a:srgbClr val="24292E"/>
                </a:solidFill>
                <a:latin typeface="Consolas"/>
                <a:ea typeface="Consolas"/>
                <a:cs typeface="Consolas"/>
                <a:sym typeface="Consolas"/>
              </a:rPr>
              <a:t> newCellState,</a:t>
            </a:r>
            <a:br>
              <a:rPr lang="en" sz="1800">
                <a:solidFill>
                  <a:srgbClr val="24292E"/>
                </a:solidFill>
                <a:latin typeface="Consolas"/>
                <a:ea typeface="Consolas"/>
                <a:cs typeface="Consolas"/>
                <a:sym typeface="Consolas"/>
              </a:rPr>
            </a:br>
            <a:r>
              <a:rPr lang="en" sz="1800">
                <a:solidFill>
                  <a:srgbClr val="24292E"/>
                </a:solidFill>
                <a:latin typeface="Consolas"/>
                <a:ea typeface="Consolas"/>
                <a:cs typeface="Consolas"/>
                <a:sym typeface="Consolas"/>
              </a:rPr>
              <a:t>      current_player</a:t>
            </a:r>
            <a:r>
              <a:rPr lang="en" sz="1800">
                <a:solidFill>
                  <a:srgbClr val="D73A49"/>
                </a:solidFill>
                <a:latin typeface="Consolas"/>
                <a:ea typeface="Consolas"/>
                <a:cs typeface="Consolas"/>
                <a:sym typeface="Consolas"/>
              </a:rPr>
              <a:t>:</a:t>
            </a:r>
            <a:r>
              <a:rPr lang="en" sz="1800">
                <a:solidFill>
                  <a:srgbClr val="24292E"/>
                </a:solidFill>
                <a:latin typeface="Consolas"/>
                <a:ea typeface="Consolas"/>
                <a:cs typeface="Consolas"/>
                <a:sym typeface="Consolas"/>
              </a:rPr>
              <a:t> </a:t>
            </a:r>
            <a:r>
              <a:rPr lang="en" sz="1800">
                <a:solidFill>
                  <a:srgbClr val="032F62"/>
                </a:solidFill>
                <a:latin typeface="Consolas"/>
                <a:ea typeface="Consolas"/>
                <a:cs typeface="Consolas"/>
                <a:sym typeface="Consolas"/>
              </a:rPr>
              <a:t>"O"</a:t>
            </a:r>
            <a:r>
              <a:rPr lang="en" sz="1800">
                <a:solidFill>
                  <a:srgbClr val="24292E"/>
                </a:solidFill>
                <a:latin typeface="Consolas"/>
                <a:ea typeface="Consolas"/>
                <a:cs typeface="Consolas"/>
                <a:sym typeface="Consolas"/>
              </a:rPr>
              <a:t>,</a:t>
            </a:r>
            <a:br>
              <a:rPr lang="en" sz="1800">
                <a:solidFill>
                  <a:srgbClr val="24292E"/>
                </a:solidFill>
                <a:latin typeface="Consolas"/>
                <a:ea typeface="Consolas"/>
                <a:cs typeface="Consolas"/>
                <a:sym typeface="Consolas"/>
              </a:rPr>
            </a:br>
            <a:r>
              <a:rPr lang="en" sz="1800">
                <a:solidFill>
                  <a:srgbClr val="24292E"/>
                </a:solidFill>
                <a:latin typeface="Consolas"/>
                <a:ea typeface="Consolas"/>
                <a:cs typeface="Consolas"/>
                <a:sym typeface="Consolas"/>
              </a:rPr>
              <a:t>  });</a:t>
            </a:r>
            <a:br>
              <a:rPr lang="en" sz="1800">
                <a:solidFill>
                  <a:srgbClr val="24292E"/>
                </a:solidFill>
                <a:latin typeface="Consolas"/>
                <a:ea typeface="Consolas"/>
                <a:cs typeface="Consolas"/>
                <a:sym typeface="Consolas"/>
              </a:rPr>
            </a:br>
            <a:r>
              <a:rPr lang="en" sz="1800">
                <a:solidFill>
                  <a:srgbClr val="24292E"/>
                </a:solidFill>
                <a:latin typeface="Consolas"/>
                <a:ea typeface="Consolas"/>
                <a:cs typeface="Consolas"/>
                <a:sym typeface="Consolas"/>
              </a:rPr>
              <a:t>}</a:t>
            </a:r>
            <a:endParaRPr sz="2200">
              <a:latin typeface="Consolas"/>
              <a:ea typeface="Consolas"/>
              <a:cs typeface="Consolas"/>
              <a:sym typeface="Consolas"/>
            </a:endParaRPr>
          </a:p>
        </p:txBody>
      </p:sp>
      <p:sp>
        <p:nvSpPr>
          <p:cNvPr id="371" name="Google Shape;371;p45"/>
          <p:cNvSpPr txBox="1"/>
          <p:nvPr/>
        </p:nvSpPr>
        <p:spPr>
          <a:xfrm>
            <a:off x="1119900" y="2241700"/>
            <a:ext cx="6904200" cy="24294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6F42C1"/>
                </a:solidFill>
                <a:latin typeface="Consolas"/>
                <a:ea typeface="Consolas"/>
                <a:cs typeface="Consolas"/>
                <a:sym typeface="Consolas"/>
              </a:rPr>
              <a:t>handleButtonClick</a:t>
            </a:r>
            <a:r>
              <a:rPr lang="en" sz="1800">
                <a:solidFill>
                  <a:srgbClr val="24292E"/>
                </a:solidFill>
                <a:latin typeface="Consolas"/>
                <a:ea typeface="Consolas"/>
                <a:cs typeface="Consolas"/>
                <a:sym typeface="Consolas"/>
              </a:rPr>
              <a:t>(i) {</a:t>
            </a:r>
            <a:endParaRPr sz="1800">
              <a:solidFill>
                <a:srgbClr val="24292E"/>
              </a:solidFill>
              <a:latin typeface="Consolas"/>
              <a:ea typeface="Consolas"/>
              <a:cs typeface="Consolas"/>
              <a:sym typeface="Consolas"/>
            </a:endParaRPr>
          </a:p>
          <a:p>
            <a:pPr marL="0" lvl="0" indent="0" algn="l" rtl="0">
              <a:spcBef>
                <a:spcPts val="0"/>
              </a:spcBef>
              <a:spcAft>
                <a:spcPts val="0"/>
              </a:spcAft>
              <a:buNone/>
            </a:pPr>
            <a:r>
              <a:rPr lang="en" sz="1800">
                <a:solidFill>
                  <a:srgbClr val="24292E"/>
                </a:solidFill>
                <a:latin typeface="Consolas"/>
                <a:ea typeface="Consolas"/>
                <a:cs typeface="Consolas"/>
                <a:sym typeface="Consolas"/>
              </a:rPr>
              <a:t>  </a:t>
            </a:r>
            <a:r>
              <a:rPr lang="en" sz="1800">
                <a:solidFill>
                  <a:srgbClr val="D73A49"/>
                </a:solidFill>
                <a:latin typeface="Consolas"/>
                <a:ea typeface="Consolas"/>
                <a:cs typeface="Consolas"/>
                <a:sym typeface="Consolas"/>
              </a:rPr>
              <a:t>var</a:t>
            </a:r>
            <a:r>
              <a:rPr lang="en" sz="1800">
                <a:solidFill>
                  <a:srgbClr val="24292E"/>
                </a:solidFill>
                <a:latin typeface="Consolas"/>
                <a:ea typeface="Consolas"/>
                <a:cs typeface="Consolas"/>
                <a:sym typeface="Consolas"/>
              </a:rPr>
              <a:t> newCellState </a:t>
            </a:r>
            <a:r>
              <a:rPr lang="en" sz="1800">
                <a:solidFill>
                  <a:srgbClr val="D73A49"/>
                </a:solidFill>
                <a:latin typeface="Consolas"/>
                <a:ea typeface="Consolas"/>
                <a:cs typeface="Consolas"/>
                <a:sym typeface="Consolas"/>
              </a:rPr>
              <a:t>=</a:t>
            </a:r>
            <a:r>
              <a:rPr lang="en" sz="1800">
                <a:solidFill>
                  <a:srgbClr val="24292E"/>
                </a:solidFill>
                <a:latin typeface="Consolas"/>
                <a:ea typeface="Consolas"/>
                <a:cs typeface="Consolas"/>
                <a:sym typeface="Consolas"/>
              </a:rPr>
              <a:t> </a:t>
            </a:r>
            <a:r>
              <a:rPr lang="en" sz="1800">
                <a:solidFill>
                  <a:srgbClr val="005CC5"/>
                </a:solidFill>
                <a:latin typeface="Consolas"/>
                <a:ea typeface="Consolas"/>
                <a:cs typeface="Consolas"/>
                <a:sym typeface="Consolas"/>
              </a:rPr>
              <a:t>this</a:t>
            </a:r>
            <a:r>
              <a:rPr lang="en" sz="1800">
                <a:solidFill>
                  <a:srgbClr val="24292E"/>
                </a:solidFill>
                <a:latin typeface="Consolas"/>
                <a:ea typeface="Consolas"/>
                <a:cs typeface="Consolas"/>
                <a:sym typeface="Consolas"/>
              </a:rPr>
              <a:t>.state.cellState;</a:t>
            </a:r>
            <a:endParaRPr sz="1800">
              <a:solidFill>
                <a:srgbClr val="24292E"/>
              </a:solidFill>
              <a:latin typeface="Consolas"/>
              <a:ea typeface="Consolas"/>
              <a:cs typeface="Consolas"/>
              <a:sym typeface="Consolas"/>
            </a:endParaRPr>
          </a:p>
          <a:p>
            <a:pPr marL="0" lvl="0" indent="0" algn="l" rtl="0">
              <a:spcBef>
                <a:spcPts val="0"/>
              </a:spcBef>
              <a:spcAft>
                <a:spcPts val="0"/>
              </a:spcAft>
              <a:buNone/>
            </a:pPr>
            <a:r>
              <a:rPr lang="en" sz="1800">
                <a:solidFill>
                  <a:srgbClr val="24292E"/>
                </a:solidFill>
                <a:latin typeface="Consolas"/>
                <a:ea typeface="Consolas"/>
                <a:cs typeface="Consolas"/>
                <a:sym typeface="Consolas"/>
              </a:rPr>
              <a:t>  newCellState[1] </a:t>
            </a:r>
            <a:r>
              <a:rPr lang="en" sz="1800">
                <a:solidFill>
                  <a:srgbClr val="D73A49"/>
                </a:solidFill>
                <a:latin typeface="Consolas"/>
                <a:ea typeface="Consolas"/>
                <a:cs typeface="Consolas"/>
                <a:sym typeface="Consolas"/>
              </a:rPr>
              <a:t>=</a:t>
            </a:r>
            <a:r>
              <a:rPr lang="en" sz="1800">
                <a:solidFill>
                  <a:srgbClr val="24292E"/>
                </a:solidFill>
                <a:latin typeface="Consolas"/>
                <a:ea typeface="Consolas"/>
                <a:cs typeface="Consolas"/>
                <a:sym typeface="Consolas"/>
              </a:rPr>
              <a:t> </a:t>
            </a:r>
            <a:r>
              <a:rPr lang="en" sz="1800">
                <a:solidFill>
                  <a:srgbClr val="005CC5"/>
                </a:solidFill>
                <a:latin typeface="Consolas"/>
                <a:ea typeface="Consolas"/>
                <a:cs typeface="Consolas"/>
                <a:sym typeface="Consolas"/>
              </a:rPr>
              <a:t>this</a:t>
            </a:r>
            <a:r>
              <a:rPr lang="en" sz="1800">
                <a:solidFill>
                  <a:srgbClr val="24292E"/>
                </a:solidFill>
                <a:latin typeface="Consolas"/>
                <a:ea typeface="Consolas"/>
                <a:cs typeface="Consolas"/>
                <a:sym typeface="Consolas"/>
              </a:rPr>
              <a:t>.</a:t>
            </a:r>
            <a:r>
              <a:rPr lang="en" sz="1800">
                <a:solidFill>
                  <a:srgbClr val="6F42C1"/>
                </a:solidFill>
                <a:latin typeface="Consolas"/>
                <a:ea typeface="Consolas"/>
                <a:cs typeface="Consolas"/>
                <a:sym typeface="Consolas"/>
              </a:rPr>
              <a:t>getMyTicTacToePiece</a:t>
            </a:r>
            <a:r>
              <a:rPr lang="en" sz="1800">
                <a:solidFill>
                  <a:srgbClr val="24292E"/>
                </a:solidFill>
                <a:latin typeface="Consolas"/>
                <a:ea typeface="Consolas"/>
                <a:cs typeface="Consolas"/>
                <a:sym typeface="Consolas"/>
              </a:rPr>
              <a:t>();</a:t>
            </a:r>
            <a:endParaRPr sz="1800">
              <a:solidFill>
                <a:srgbClr val="24292E"/>
              </a:solidFill>
              <a:latin typeface="Consolas"/>
              <a:ea typeface="Consolas"/>
              <a:cs typeface="Consolas"/>
              <a:sym typeface="Consolas"/>
            </a:endParaRPr>
          </a:p>
          <a:p>
            <a:pPr marL="0" lvl="0" indent="0" algn="l" rtl="0">
              <a:spcBef>
                <a:spcPts val="0"/>
              </a:spcBef>
              <a:spcAft>
                <a:spcPts val="0"/>
              </a:spcAft>
              <a:buNone/>
            </a:pPr>
            <a:r>
              <a:rPr lang="en" sz="1800">
                <a:solidFill>
                  <a:srgbClr val="24292E"/>
                </a:solidFill>
                <a:latin typeface="Consolas"/>
                <a:ea typeface="Consolas"/>
                <a:cs typeface="Consolas"/>
                <a:sym typeface="Consolas"/>
              </a:rPr>
              <a:t>  </a:t>
            </a:r>
            <a:r>
              <a:rPr lang="en" sz="1800">
                <a:solidFill>
                  <a:srgbClr val="005CC5"/>
                </a:solidFill>
                <a:latin typeface="Consolas"/>
                <a:ea typeface="Consolas"/>
                <a:cs typeface="Consolas"/>
                <a:sym typeface="Consolas"/>
              </a:rPr>
              <a:t>this</a:t>
            </a:r>
            <a:r>
              <a:rPr lang="en" sz="1800">
                <a:solidFill>
                  <a:srgbClr val="24292E"/>
                </a:solidFill>
                <a:latin typeface="Consolas"/>
                <a:ea typeface="Consolas"/>
                <a:cs typeface="Consolas"/>
                <a:sym typeface="Consolas"/>
              </a:rPr>
              <a:t>.</a:t>
            </a:r>
            <a:r>
              <a:rPr lang="en" sz="1800">
                <a:solidFill>
                  <a:srgbClr val="6F42C1"/>
                </a:solidFill>
                <a:latin typeface="Consolas"/>
                <a:ea typeface="Consolas"/>
                <a:cs typeface="Consolas"/>
                <a:sym typeface="Consolas"/>
              </a:rPr>
              <a:t>getSessionDatabaseRef</a:t>
            </a:r>
            <a:r>
              <a:rPr lang="en" sz="1800">
                <a:solidFill>
                  <a:srgbClr val="24292E"/>
                </a:solidFill>
                <a:latin typeface="Consolas"/>
                <a:ea typeface="Consolas"/>
                <a:cs typeface="Consolas"/>
                <a:sym typeface="Consolas"/>
              </a:rPr>
              <a:t>().</a:t>
            </a:r>
            <a:r>
              <a:rPr lang="en" sz="1800">
                <a:solidFill>
                  <a:srgbClr val="005CC5"/>
                </a:solidFill>
                <a:latin typeface="Consolas"/>
                <a:ea typeface="Consolas"/>
                <a:cs typeface="Consolas"/>
                <a:sym typeface="Consolas"/>
              </a:rPr>
              <a:t>update</a:t>
            </a:r>
            <a:r>
              <a:rPr lang="en" sz="1800">
                <a:solidFill>
                  <a:srgbClr val="24292E"/>
                </a:solidFill>
                <a:latin typeface="Consolas"/>
                <a:ea typeface="Consolas"/>
                <a:cs typeface="Consolas"/>
                <a:sym typeface="Consolas"/>
              </a:rPr>
              <a:t>({</a:t>
            </a:r>
            <a:br>
              <a:rPr lang="en" sz="1800">
                <a:solidFill>
                  <a:srgbClr val="24292E"/>
                </a:solidFill>
                <a:latin typeface="Consolas"/>
                <a:ea typeface="Consolas"/>
                <a:cs typeface="Consolas"/>
                <a:sym typeface="Consolas"/>
              </a:rPr>
            </a:br>
            <a:r>
              <a:rPr lang="en" sz="1800">
                <a:solidFill>
                  <a:srgbClr val="24292E"/>
                </a:solidFill>
                <a:latin typeface="Consolas"/>
                <a:ea typeface="Consolas"/>
                <a:cs typeface="Consolas"/>
                <a:sym typeface="Consolas"/>
              </a:rPr>
              <a:t>      cell_state</a:t>
            </a:r>
            <a:r>
              <a:rPr lang="en" sz="1800">
                <a:solidFill>
                  <a:srgbClr val="D73A49"/>
                </a:solidFill>
                <a:latin typeface="Consolas"/>
                <a:ea typeface="Consolas"/>
                <a:cs typeface="Consolas"/>
                <a:sym typeface="Consolas"/>
              </a:rPr>
              <a:t>:</a:t>
            </a:r>
            <a:r>
              <a:rPr lang="en" sz="1800">
                <a:solidFill>
                  <a:srgbClr val="24292E"/>
                </a:solidFill>
                <a:latin typeface="Consolas"/>
                <a:ea typeface="Consolas"/>
                <a:cs typeface="Consolas"/>
                <a:sym typeface="Consolas"/>
              </a:rPr>
              <a:t> newCellState,</a:t>
            </a:r>
            <a:br>
              <a:rPr lang="en" sz="1800">
                <a:solidFill>
                  <a:srgbClr val="24292E"/>
                </a:solidFill>
                <a:latin typeface="Consolas"/>
                <a:ea typeface="Consolas"/>
                <a:cs typeface="Consolas"/>
                <a:sym typeface="Consolas"/>
              </a:rPr>
            </a:br>
            <a:r>
              <a:rPr lang="en" sz="1800">
                <a:solidFill>
                  <a:srgbClr val="24292E"/>
                </a:solidFill>
                <a:latin typeface="Consolas"/>
                <a:ea typeface="Consolas"/>
                <a:cs typeface="Consolas"/>
                <a:sym typeface="Consolas"/>
              </a:rPr>
              <a:t>      current_player</a:t>
            </a:r>
            <a:r>
              <a:rPr lang="en" sz="1800">
                <a:solidFill>
                  <a:srgbClr val="D73A49"/>
                </a:solidFill>
                <a:latin typeface="Consolas"/>
                <a:ea typeface="Consolas"/>
                <a:cs typeface="Consolas"/>
                <a:sym typeface="Consolas"/>
              </a:rPr>
              <a:t>:</a:t>
            </a:r>
            <a:r>
              <a:rPr lang="en" sz="1800">
                <a:solidFill>
                  <a:srgbClr val="24292E"/>
                </a:solidFill>
                <a:latin typeface="Consolas"/>
                <a:ea typeface="Consolas"/>
                <a:cs typeface="Consolas"/>
                <a:sym typeface="Consolas"/>
              </a:rPr>
              <a:t> </a:t>
            </a:r>
            <a:r>
              <a:rPr lang="en" sz="1800">
                <a:solidFill>
                  <a:srgbClr val="005CC5"/>
                </a:solidFill>
                <a:latin typeface="Consolas"/>
                <a:ea typeface="Consolas"/>
                <a:cs typeface="Consolas"/>
                <a:sym typeface="Consolas"/>
              </a:rPr>
              <a:t>this</a:t>
            </a:r>
            <a:r>
              <a:rPr lang="en" sz="1800">
                <a:solidFill>
                  <a:srgbClr val="24292E"/>
                </a:solidFill>
                <a:latin typeface="Consolas"/>
                <a:ea typeface="Consolas"/>
                <a:cs typeface="Consolas"/>
                <a:sym typeface="Consolas"/>
              </a:rPr>
              <a:t>.</a:t>
            </a:r>
            <a:r>
              <a:rPr lang="en" sz="1800">
                <a:solidFill>
                  <a:srgbClr val="6F42C1"/>
                </a:solidFill>
                <a:latin typeface="Consolas"/>
                <a:ea typeface="Consolas"/>
                <a:cs typeface="Consolas"/>
                <a:sym typeface="Consolas"/>
              </a:rPr>
              <a:t>getOtherTicTacToePiece</a:t>
            </a:r>
            <a:r>
              <a:rPr lang="en" sz="1800">
                <a:solidFill>
                  <a:srgbClr val="24292E"/>
                </a:solidFill>
                <a:latin typeface="Consolas"/>
                <a:ea typeface="Consolas"/>
                <a:cs typeface="Consolas"/>
                <a:sym typeface="Consolas"/>
              </a:rPr>
              <a:t>(),</a:t>
            </a:r>
            <a:br>
              <a:rPr lang="en" sz="1800">
                <a:solidFill>
                  <a:srgbClr val="24292E"/>
                </a:solidFill>
                <a:latin typeface="Consolas"/>
                <a:ea typeface="Consolas"/>
                <a:cs typeface="Consolas"/>
                <a:sym typeface="Consolas"/>
              </a:rPr>
            </a:br>
            <a:r>
              <a:rPr lang="en" sz="1800">
                <a:solidFill>
                  <a:srgbClr val="24292E"/>
                </a:solidFill>
                <a:latin typeface="Consolas"/>
                <a:ea typeface="Consolas"/>
                <a:cs typeface="Consolas"/>
                <a:sym typeface="Consolas"/>
              </a:rPr>
              <a:t>  });</a:t>
            </a:r>
            <a:br>
              <a:rPr lang="en" sz="1800">
                <a:solidFill>
                  <a:srgbClr val="24292E"/>
                </a:solidFill>
                <a:latin typeface="Consolas"/>
                <a:ea typeface="Consolas"/>
                <a:cs typeface="Consolas"/>
                <a:sym typeface="Consolas"/>
              </a:rPr>
            </a:br>
            <a:r>
              <a:rPr lang="en" sz="1800">
                <a:solidFill>
                  <a:srgbClr val="24292E"/>
                </a:solidFill>
                <a:latin typeface="Consolas"/>
                <a:ea typeface="Consolas"/>
                <a:cs typeface="Consolas"/>
                <a:sym typeface="Consolas"/>
              </a:rPr>
              <a:t>}</a:t>
            </a:r>
            <a:endParaRPr sz="2200">
              <a:latin typeface="Consolas"/>
              <a:ea typeface="Consolas"/>
              <a:cs typeface="Consolas"/>
              <a:sym typeface="Consolas"/>
            </a:endParaRPr>
          </a:p>
        </p:txBody>
      </p:sp>
      <p:sp>
        <p:nvSpPr>
          <p:cNvPr id="372" name="Google Shape;372;p45"/>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Handling MY TURN vs. YOUR TURN</a:t>
            </a:r>
            <a:endParaRPr/>
          </a:p>
        </p:txBody>
      </p:sp>
      <p:sp>
        <p:nvSpPr>
          <p:cNvPr id="373" name="Google Shape;373;p45"/>
          <p:cNvSpPr txBox="1"/>
          <p:nvPr/>
        </p:nvSpPr>
        <p:spPr>
          <a:xfrm>
            <a:off x="269850" y="1253075"/>
            <a:ext cx="8520600" cy="69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Helvetica Neue"/>
                <a:ea typeface="Helvetica Neue"/>
                <a:cs typeface="Helvetica Neue"/>
                <a:sym typeface="Helvetica Neue"/>
              </a:rPr>
              <a:t>Use </a:t>
            </a:r>
            <a:r>
              <a:rPr lang="en" sz="2400" b="1">
                <a:latin typeface="Consolas"/>
                <a:ea typeface="Consolas"/>
                <a:cs typeface="Consolas"/>
                <a:sym typeface="Consolas"/>
              </a:rPr>
              <a:t>this.getMyTicTacToePiece()</a:t>
            </a:r>
            <a:r>
              <a:rPr lang="en" sz="2400">
                <a:latin typeface="Roboto Slab"/>
                <a:ea typeface="Roboto Slab"/>
                <a:cs typeface="Roboto Slab"/>
                <a:sym typeface="Roboto Slab"/>
              </a:rPr>
              <a:t> </a:t>
            </a:r>
            <a:r>
              <a:rPr lang="en" sz="2400">
                <a:latin typeface="Helvetica Neue"/>
                <a:ea typeface="Helvetica Neue"/>
                <a:cs typeface="Helvetica Neue"/>
                <a:sym typeface="Helvetica Neue"/>
              </a:rPr>
              <a:t>to conditionally save “X” or “O” depending on whose turn it is to play</a:t>
            </a:r>
            <a:endParaRPr sz="2400">
              <a:latin typeface="Helvetica Neue"/>
              <a:ea typeface="Helvetica Neue"/>
              <a:cs typeface="Helvetica Neue"/>
              <a:sym typeface="Helvetica Neue"/>
            </a:endParaRPr>
          </a:p>
        </p:txBody>
      </p:sp>
    </p:spTree>
    <p:extLst>
      <p:ext uri="{BB962C8B-B14F-4D97-AF65-F5344CB8AC3E}">
        <p14:creationId xmlns:p14="http://schemas.microsoft.com/office/powerpoint/2010/main" val="339262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6"/>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Use </a:t>
            </a:r>
            <a:r>
              <a:rPr lang="en">
                <a:latin typeface="Consolas"/>
                <a:ea typeface="Consolas"/>
                <a:cs typeface="Consolas"/>
                <a:sym typeface="Consolas"/>
              </a:rPr>
              <a:t>map</a:t>
            </a:r>
            <a:r>
              <a:rPr lang="en"/>
              <a:t> to render Tic Tac Toe buttons</a:t>
            </a:r>
            <a:endParaRPr/>
          </a:p>
        </p:txBody>
      </p:sp>
      <p:sp>
        <p:nvSpPr>
          <p:cNvPr id="379" name="Google Shape;379;p46"/>
          <p:cNvSpPr txBox="1">
            <a:spLocks noGrp="1"/>
          </p:cNvSpPr>
          <p:nvPr>
            <p:ph type="body" idx="1"/>
          </p:nvPr>
        </p:nvSpPr>
        <p:spPr>
          <a:xfrm>
            <a:off x="5766975" y="1257300"/>
            <a:ext cx="2914500" cy="143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What’s wrong with our click handler?</a:t>
            </a:r>
            <a:endParaRPr sz="1600"/>
          </a:p>
          <a:p>
            <a:pPr marL="0" lvl="0" indent="0" algn="l" rtl="0">
              <a:spcBef>
                <a:spcPts val="0"/>
              </a:spcBef>
              <a:spcAft>
                <a:spcPts val="0"/>
              </a:spcAft>
              <a:buNone/>
            </a:pPr>
            <a:r>
              <a:rPr lang="en" sz="1600" i="1"/>
              <a:t>It only updates cell 1</a:t>
            </a:r>
            <a:endParaRPr sz="1600" i="1"/>
          </a:p>
        </p:txBody>
      </p:sp>
      <p:sp>
        <p:nvSpPr>
          <p:cNvPr id="380" name="Google Shape;380;p46"/>
          <p:cNvSpPr txBox="1"/>
          <p:nvPr/>
        </p:nvSpPr>
        <p:spPr>
          <a:xfrm>
            <a:off x="430275" y="1187225"/>
            <a:ext cx="5336700" cy="20571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6F42C1"/>
                </a:solidFill>
                <a:latin typeface="Consolas"/>
                <a:ea typeface="Consolas"/>
                <a:cs typeface="Consolas"/>
                <a:sym typeface="Consolas"/>
              </a:rPr>
              <a:t>handleButtonClick</a:t>
            </a:r>
            <a:r>
              <a:rPr lang="en" sz="1500">
                <a:solidFill>
                  <a:srgbClr val="24292E"/>
                </a:solidFill>
                <a:latin typeface="Consolas"/>
                <a:ea typeface="Consolas"/>
                <a:cs typeface="Consolas"/>
                <a:sym typeface="Consolas"/>
              </a:rPr>
              <a:t>(i) {</a:t>
            </a:r>
            <a:endParaRPr sz="1500">
              <a:solidFill>
                <a:srgbClr val="24292E"/>
              </a:solidFill>
              <a:latin typeface="Consolas"/>
              <a:ea typeface="Consolas"/>
              <a:cs typeface="Consolas"/>
              <a:sym typeface="Consolas"/>
            </a:endParaRPr>
          </a:p>
          <a:p>
            <a:pPr marL="0" lvl="0" indent="0" algn="l" rtl="0">
              <a:spcBef>
                <a:spcPts val="0"/>
              </a:spcBef>
              <a:spcAft>
                <a:spcPts val="0"/>
              </a:spcAft>
              <a:buNone/>
            </a:pPr>
            <a:r>
              <a:rPr lang="en" sz="1500">
                <a:solidFill>
                  <a:srgbClr val="24292E"/>
                </a:solidFill>
                <a:latin typeface="Consolas"/>
                <a:ea typeface="Consolas"/>
                <a:cs typeface="Consolas"/>
                <a:sym typeface="Consolas"/>
              </a:rPr>
              <a:t>  </a:t>
            </a:r>
            <a:r>
              <a:rPr lang="en" sz="1500">
                <a:solidFill>
                  <a:srgbClr val="D73A49"/>
                </a:solidFill>
                <a:latin typeface="Consolas"/>
                <a:ea typeface="Consolas"/>
                <a:cs typeface="Consolas"/>
                <a:sym typeface="Consolas"/>
              </a:rPr>
              <a:t>var</a:t>
            </a:r>
            <a:r>
              <a:rPr lang="en" sz="1500">
                <a:solidFill>
                  <a:srgbClr val="24292E"/>
                </a:solidFill>
                <a:latin typeface="Consolas"/>
                <a:ea typeface="Consolas"/>
                <a:cs typeface="Consolas"/>
                <a:sym typeface="Consolas"/>
              </a:rPr>
              <a:t> newCellState </a:t>
            </a:r>
            <a:r>
              <a:rPr lang="en" sz="1500">
                <a:solidFill>
                  <a:srgbClr val="D73A49"/>
                </a:solidFill>
                <a:latin typeface="Consolas"/>
                <a:ea typeface="Consolas"/>
                <a:cs typeface="Consolas"/>
                <a:sym typeface="Consolas"/>
              </a:rPr>
              <a:t>=</a:t>
            </a:r>
            <a:r>
              <a:rPr lang="en" sz="1500">
                <a:solidFill>
                  <a:srgbClr val="24292E"/>
                </a:solidFill>
                <a:latin typeface="Consolas"/>
                <a:ea typeface="Consolas"/>
                <a:cs typeface="Consolas"/>
                <a:sym typeface="Consolas"/>
              </a:rPr>
              <a:t> </a:t>
            </a:r>
            <a:r>
              <a:rPr lang="en" sz="1500">
                <a:solidFill>
                  <a:srgbClr val="005CC5"/>
                </a:solidFill>
                <a:latin typeface="Consolas"/>
                <a:ea typeface="Consolas"/>
                <a:cs typeface="Consolas"/>
                <a:sym typeface="Consolas"/>
              </a:rPr>
              <a:t>this</a:t>
            </a:r>
            <a:r>
              <a:rPr lang="en" sz="1500">
                <a:solidFill>
                  <a:srgbClr val="24292E"/>
                </a:solidFill>
                <a:latin typeface="Consolas"/>
                <a:ea typeface="Consolas"/>
                <a:cs typeface="Consolas"/>
                <a:sym typeface="Consolas"/>
              </a:rPr>
              <a:t>.state.cellState;</a:t>
            </a:r>
            <a:endParaRPr sz="1500">
              <a:solidFill>
                <a:srgbClr val="24292E"/>
              </a:solidFill>
              <a:latin typeface="Consolas"/>
              <a:ea typeface="Consolas"/>
              <a:cs typeface="Consolas"/>
              <a:sym typeface="Consolas"/>
            </a:endParaRPr>
          </a:p>
          <a:p>
            <a:pPr marL="0" lvl="0" indent="0" algn="l" rtl="0">
              <a:spcBef>
                <a:spcPts val="0"/>
              </a:spcBef>
              <a:spcAft>
                <a:spcPts val="0"/>
              </a:spcAft>
              <a:buNone/>
            </a:pPr>
            <a:r>
              <a:rPr lang="en" sz="1500">
                <a:solidFill>
                  <a:srgbClr val="24292E"/>
                </a:solidFill>
                <a:latin typeface="Consolas"/>
                <a:ea typeface="Consolas"/>
                <a:cs typeface="Consolas"/>
                <a:sym typeface="Consolas"/>
              </a:rPr>
              <a:t>  newCellState[</a:t>
            </a:r>
            <a:r>
              <a:rPr lang="en" sz="1500" b="1">
                <a:solidFill>
                  <a:srgbClr val="24292E"/>
                </a:solidFill>
                <a:latin typeface="Consolas"/>
                <a:ea typeface="Consolas"/>
                <a:cs typeface="Consolas"/>
                <a:sym typeface="Consolas"/>
              </a:rPr>
              <a:t>1</a:t>
            </a:r>
            <a:r>
              <a:rPr lang="en" sz="1500">
                <a:solidFill>
                  <a:srgbClr val="24292E"/>
                </a:solidFill>
                <a:latin typeface="Consolas"/>
                <a:ea typeface="Consolas"/>
                <a:cs typeface="Consolas"/>
                <a:sym typeface="Consolas"/>
              </a:rPr>
              <a:t>] </a:t>
            </a:r>
            <a:r>
              <a:rPr lang="en" sz="1500">
                <a:solidFill>
                  <a:srgbClr val="D73A49"/>
                </a:solidFill>
                <a:latin typeface="Consolas"/>
                <a:ea typeface="Consolas"/>
                <a:cs typeface="Consolas"/>
                <a:sym typeface="Consolas"/>
              </a:rPr>
              <a:t>=</a:t>
            </a:r>
            <a:r>
              <a:rPr lang="en" sz="1500">
                <a:solidFill>
                  <a:srgbClr val="24292E"/>
                </a:solidFill>
                <a:latin typeface="Consolas"/>
                <a:ea typeface="Consolas"/>
                <a:cs typeface="Consolas"/>
                <a:sym typeface="Consolas"/>
              </a:rPr>
              <a:t> </a:t>
            </a:r>
            <a:r>
              <a:rPr lang="en" sz="1500">
                <a:solidFill>
                  <a:srgbClr val="005CC5"/>
                </a:solidFill>
                <a:latin typeface="Consolas"/>
                <a:ea typeface="Consolas"/>
                <a:cs typeface="Consolas"/>
                <a:sym typeface="Consolas"/>
              </a:rPr>
              <a:t>this</a:t>
            </a:r>
            <a:r>
              <a:rPr lang="en" sz="1500">
                <a:solidFill>
                  <a:srgbClr val="24292E"/>
                </a:solidFill>
                <a:latin typeface="Consolas"/>
                <a:ea typeface="Consolas"/>
                <a:cs typeface="Consolas"/>
                <a:sym typeface="Consolas"/>
              </a:rPr>
              <a:t>.</a:t>
            </a:r>
            <a:r>
              <a:rPr lang="en" sz="1500">
                <a:solidFill>
                  <a:srgbClr val="6F42C1"/>
                </a:solidFill>
                <a:latin typeface="Consolas"/>
                <a:ea typeface="Consolas"/>
                <a:cs typeface="Consolas"/>
                <a:sym typeface="Consolas"/>
              </a:rPr>
              <a:t>getMyTicTacToePiece</a:t>
            </a:r>
            <a:r>
              <a:rPr lang="en" sz="1500">
                <a:solidFill>
                  <a:srgbClr val="24292E"/>
                </a:solidFill>
                <a:latin typeface="Consolas"/>
                <a:ea typeface="Consolas"/>
                <a:cs typeface="Consolas"/>
                <a:sym typeface="Consolas"/>
              </a:rPr>
              <a:t>();</a:t>
            </a:r>
            <a:endParaRPr sz="1500">
              <a:solidFill>
                <a:srgbClr val="24292E"/>
              </a:solidFill>
              <a:latin typeface="Consolas"/>
              <a:ea typeface="Consolas"/>
              <a:cs typeface="Consolas"/>
              <a:sym typeface="Consolas"/>
            </a:endParaRPr>
          </a:p>
          <a:p>
            <a:pPr marL="0" lvl="0" indent="0" algn="l" rtl="0">
              <a:spcBef>
                <a:spcPts val="0"/>
              </a:spcBef>
              <a:spcAft>
                <a:spcPts val="0"/>
              </a:spcAft>
              <a:buNone/>
            </a:pPr>
            <a:r>
              <a:rPr lang="en" sz="1500">
                <a:solidFill>
                  <a:srgbClr val="24292E"/>
                </a:solidFill>
                <a:latin typeface="Consolas"/>
                <a:ea typeface="Consolas"/>
                <a:cs typeface="Consolas"/>
                <a:sym typeface="Consolas"/>
              </a:rPr>
              <a:t>  </a:t>
            </a:r>
            <a:r>
              <a:rPr lang="en" sz="1500">
                <a:solidFill>
                  <a:srgbClr val="005CC5"/>
                </a:solidFill>
                <a:latin typeface="Consolas"/>
                <a:ea typeface="Consolas"/>
                <a:cs typeface="Consolas"/>
                <a:sym typeface="Consolas"/>
              </a:rPr>
              <a:t>this</a:t>
            </a:r>
            <a:r>
              <a:rPr lang="en" sz="1500">
                <a:solidFill>
                  <a:srgbClr val="24292E"/>
                </a:solidFill>
                <a:latin typeface="Consolas"/>
                <a:ea typeface="Consolas"/>
                <a:cs typeface="Consolas"/>
                <a:sym typeface="Consolas"/>
              </a:rPr>
              <a:t>.</a:t>
            </a:r>
            <a:r>
              <a:rPr lang="en" sz="1500">
                <a:solidFill>
                  <a:srgbClr val="6F42C1"/>
                </a:solidFill>
                <a:latin typeface="Consolas"/>
                <a:ea typeface="Consolas"/>
                <a:cs typeface="Consolas"/>
                <a:sym typeface="Consolas"/>
              </a:rPr>
              <a:t>getSessionDatabaseRef</a:t>
            </a:r>
            <a:r>
              <a:rPr lang="en" sz="1500">
                <a:solidFill>
                  <a:srgbClr val="24292E"/>
                </a:solidFill>
                <a:latin typeface="Consolas"/>
                <a:ea typeface="Consolas"/>
                <a:cs typeface="Consolas"/>
                <a:sym typeface="Consolas"/>
              </a:rPr>
              <a:t>().</a:t>
            </a:r>
            <a:r>
              <a:rPr lang="en" sz="1500">
                <a:solidFill>
                  <a:srgbClr val="005CC5"/>
                </a:solidFill>
                <a:latin typeface="Consolas"/>
                <a:ea typeface="Consolas"/>
                <a:cs typeface="Consolas"/>
                <a:sym typeface="Consolas"/>
              </a:rPr>
              <a:t>update</a:t>
            </a:r>
            <a:r>
              <a:rPr lang="en" sz="1500">
                <a:solidFill>
                  <a:srgbClr val="24292E"/>
                </a:solidFill>
                <a:latin typeface="Consolas"/>
                <a:ea typeface="Consolas"/>
                <a:cs typeface="Consolas"/>
                <a:sym typeface="Consolas"/>
              </a:rPr>
              <a:t>({</a:t>
            </a:r>
            <a:br>
              <a:rPr lang="en" sz="1500">
                <a:solidFill>
                  <a:srgbClr val="24292E"/>
                </a:solidFill>
                <a:latin typeface="Consolas"/>
                <a:ea typeface="Consolas"/>
                <a:cs typeface="Consolas"/>
                <a:sym typeface="Consolas"/>
              </a:rPr>
            </a:br>
            <a:r>
              <a:rPr lang="en" sz="1500">
                <a:solidFill>
                  <a:srgbClr val="24292E"/>
                </a:solidFill>
                <a:latin typeface="Consolas"/>
                <a:ea typeface="Consolas"/>
                <a:cs typeface="Consolas"/>
                <a:sym typeface="Consolas"/>
              </a:rPr>
              <a:t>      cell_state</a:t>
            </a:r>
            <a:r>
              <a:rPr lang="en" sz="1500">
                <a:solidFill>
                  <a:srgbClr val="D73A49"/>
                </a:solidFill>
                <a:latin typeface="Consolas"/>
                <a:ea typeface="Consolas"/>
                <a:cs typeface="Consolas"/>
                <a:sym typeface="Consolas"/>
              </a:rPr>
              <a:t>:</a:t>
            </a:r>
            <a:r>
              <a:rPr lang="en" sz="1500">
                <a:solidFill>
                  <a:srgbClr val="24292E"/>
                </a:solidFill>
                <a:latin typeface="Consolas"/>
                <a:ea typeface="Consolas"/>
                <a:cs typeface="Consolas"/>
                <a:sym typeface="Consolas"/>
              </a:rPr>
              <a:t> newCellState,</a:t>
            </a:r>
            <a:br>
              <a:rPr lang="en" sz="1500">
                <a:solidFill>
                  <a:srgbClr val="24292E"/>
                </a:solidFill>
                <a:latin typeface="Consolas"/>
                <a:ea typeface="Consolas"/>
                <a:cs typeface="Consolas"/>
                <a:sym typeface="Consolas"/>
              </a:rPr>
            </a:br>
            <a:r>
              <a:rPr lang="en" sz="1500">
                <a:solidFill>
                  <a:srgbClr val="24292E"/>
                </a:solidFill>
                <a:latin typeface="Consolas"/>
                <a:ea typeface="Consolas"/>
                <a:cs typeface="Consolas"/>
                <a:sym typeface="Consolas"/>
              </a:rPr>
              <a:t>      current_player</a:t>
            </a:r>
            <a:r>
              <a:rPr lang="en" sz="1500">
                <a:solidFill>
                  <a:srgbClr val="D73A49"/>
                </a:solidFill>
                <a:latin typeface="Consolas"/>
                <a:ea typeface="Consolas"/>
                <a:cs typeface="Consolas"/>
                <a:sym typeface="Consolas"/>
              </a:rPr>
              <a:t>:</a:t>
            </a:r>
            <a:r>
              <a:rPr lang="en" sz="1500">
                <a:solidFill>
                  <a:srgbClr val="24292E"/>
                </a:solidFill>
                <a:latin typeface="Consolas"/>
                <a:ea typeface="Consolas"/>
                <a:cs typeface="Consolas"/>
                <a:sym typeface="Consolas"/>
              </a:rPr>
              <a:t> </a:t>
            </a:r>
            <a:r>
              <a:rPr lang="en" sz="1500">
                <a:solidFill>
                  <a:srgbClr val="005CC5"/>
                </a:solidFill>
                <a:latin typeface="Consolas"/>
                <a:ea typeface="Consolas"/>
                <a:cs typeface="Consolas"/>
                <a:sym typeface="Consolas"/>
              </a:rPr>
              <a:t>this</a:t>
            </a:r>
            <a:r>
              <a:rPr lang="en" sz="1500">
                <a:solidFill>
                  <a:srgbClr val="24292E"/>
                </a:solidFill>
                <a:latin typeface="Consolas"/>
                <a:ea typeface="Consolas"/>
                <a:cs typeface="Consolas"/>
                <a:sym typeface="Consolas"/>
              </a:rPr>
              <a:t>.</a:t>
            </a:r>
            <a:r>
              <a:rPr lang="en" sz="1500">
                <a:solidFill>
                  <a:srgbClr val="6F42C1"/>
                </a:solidFill>
                <a:latin typeface="Consolas"/>
                <a:ea typeface="Consolas"/>
                <a:cs typeface="Consolas"/>
                <a:sym typeface="Consolas"/>
              </a:rPr>
              <a:t>getP2TicTacToePiece</a:t>
            </a:r>
            <a:r>
              <a:rPr lang="en" sz="1500">
                <a:solidFill>
                  <a:srgbClr val="24292E"/>
                </a:solidFill>
                <a:latin typeface="Consolas"/>
                <a:ea typeface="Consolas"/>
                <a:cs typeface="Consolas"/>
                <a:sym typeface="Consolas"/>
              </a:rPr>
              <a:t>(),</a:t>
            </a:r>
            <a:br>
              <a:rPr lang="en" sz="1500">
                <a:solidFill>
                  <a:srgbClr val="24292E"/>
                </a:solidFill>
                <a:latin typeface="Consolas"/>
                <a:ea typeface="Consolas"/>
                <a:cs typeface="Consolas"/>
                <a:sym typeface="Consolas"/>
              </a:rPr>
            </a:br>
            <a:r>
              <a:rPr lang="en" sz="1500">
                <a:solidFill>
                  <a:srgbClr val="24292E"/>
                </a:solidFill>
                <a:latin typeface="Consolas"/>
                <a:ea typeface="Consolas"/>
                <a:cs typeface="Consolas"/>
                <a:sym typeface="Consolas"/>
              </a:rPr>
              <a:t>  });</a:t>
            </a:r>
            <a:br>
              <a:rPr lang="en" sz="1500">
                <a:solidFill>
                  <a:srgbClr val="24292E"/>
                </a:solidFill>
                <a:latin typeface="Consolas"/>
                <a:ea typeface="Consolas"/>
                <a:cs typeface="Consolas"/>
                <a:sym typeface="Consolas"/>
              </a:rPr>
            </a:br>
            <a:r>
              <a:rPr lang="en" sz="1500">
                <a:solidFill>
                  <a:srgbClr val="24292E"/>
                </a:solidFill>
                <a:latin typeface="Consolas"/>
                <a:ea typeface="Consolas"/>
                <a:cs typeface="Consolas"/>
                <a:sym typeface="Consolas"/>
              </a:rPr>
              <a:t>}</a:t>
            </a:r>
            <a:endParaRPr sz="1900">
              <a:latin typeface="Consolas"/>
              <a:ea typeface="Consolas"/>
              <a:cs typeface="Consolas"/>
              <a:sym typeface="Consolas"/>
            </a:endParaRPr>
          </a:p>
        </p:txBody>
      </p:sp>
      <p:sp>
        <p:nvSpPr>
          <p:cNvPr id="381" name="Google Shape;381;p46"/>
          <p:cNvSpPr txBox="1"/>
          <p:nvPr/>
        </p:nvSpPr>
        <p:spPr>
          <a:xfrm>
            <a:off x="430275" y="1187225"/>
            <a:ext cx="5336700" cy="20571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6F42C1"/>
                </a:solidFill>
                <a:latin typeface="Consolas"/>
                <a:ea typeface="Consolas"/>
                <a:cs typeface="Consolas"/>
                <a:sym typeface="Consolas"/>
              </a:rPr>
              <a:t>handleButtonClick</a:t>
            </a:r>
            <a:r>
              <a:rPr lang="en" sz="1500">
                <a:solidFill>
                  <a:srgbClr val="24292E"/>
                </a:solidFill>
                <a:latin typeface="Consolas"/>
                <a:ea typeface="Consolas"/>
                <a:cs typeface="Consolas"/>
                <a:sym typeface="Consolas"/>
              </a:rPr>
              <a:t>(</a:t>
            </a:r>
            <a:r>
              <a:rPr lang="en" sz="1500" b="1">
                <a:solidFill>
                  <a:srgbClr val="EF5330"/>
                </a:solidFill>
                <a:latin typeface="Consolas"/>
                <a:ea typeface="Consolas"/>
                <a:cs typeface="Consolas"/>
                <a:sym typeface="Consolas"/>
              </a:rPr>
              <a:t>i</a:t>
            </a:r>
            <a:r>
              <a:rPr lang="en" sz="1500">
                <a:solidFill>
                  <a:srgbClr val="24292E"/>
                </a:solidFill>
                <a:latin typeface="Consolas"/>
                <a:ea typeface="Consolas"/>
                <a:cs typeface="Consolas"/>
                <a:sym typeface="Consolas"/>
              </a:rPr>
              <a:t>) {</a:t>
            </a:r>
            <a:endParaRPr sz="1500">
              <a:solidFill>
                <a:srgbClr val="24292E"/>
              </a:solidFill>
              <a:latin typeface="Consolas"/>
              <a:ea typeface="Consolas"/>
              <a:cs typeface="Consolas"/>
              <a:sym typeface="Consolas"/>
            </a:endParaRPr>
          </a:p>
          <a:p>
            <a:pPr marL="0" lvl="0" indent="0" algn="l" rtl="0">
              <a:spcBef>
                <a:spcPts val="0"/>
              </a:spcBef>
              <a:spcAft>
                <a:spcPts val="0"/>
              </a:spcAft>
              <a:buNone/>
            </a:pPr>
            <a:r>
              <a:rPr lang="en" sz="1500">
                <a:solidFill>
                  <a:srgbClr val="24292E"/>
                </a:solidFill>
                <a:latin typeface="Consolas"/>
                <a:ea typeface="Consolas"/>
                <a:cs typeface="Consolas"/>
                <a:sym typeface="Consolas"/>
              </a:rPr>
              <a:t>  </a:t>
            </a:r>
            <a:r>
              <a:rPr lang="en" sz="1500">
                <a:solidFill>
                  <a:srgbClr val="D73A49"/>
                </a:solidFill>
                <a:latin typeface="Consolas"/>
                <a:ea typeface="Consolas"/>
                <a:cs typeface="Consolas"/>
                <a:sym typeface="Consolas"/>
              </a:rPr>
              <a:t>var</a:t>
            </a:r>
            <a:r>
              <a:rPr lang="en" sz="1500">
                <a:solidFill>
                  <a:srgbClr val="24292E"/>
                </a:solidFill>
                <a:latin typeface="Consolas"/>
                <a:ea typeface="Consolas"/>
                <a:cs typeface="Consolas"/>
                <a:sym typeface="Consolas"/>
              </a:rPr>
              <a:t> newCellState </a:t>
            </a:r>
            <a:r>
              <a:rPr lang="en" sz="1500">
                <a:solidFill>
                  <a:srgbClr val="D73A49"/>
                </a:solidFill>
                <a:latin typeface="Consolas"/>
                <a:ea typeface="Consolas"/>
                <a:cs typeface="Consolas"/>
                <a:sym typeface="Consolas"/>
              </a:rPr>
              <a:t>=</a:t>
            </a:r>
            <a:r>
              <a:rPr lang="en" sz="1500">
                <a:solidFill>
                  <a:srgbClr val="24292E"/>
                </a:solidFill>
                <a:latin typeface="Consolas"/>
                <a:ea typeface="Consolas"/>
                <a:cs typeface="Consolas"/>
                <a:sym typeface="Consolas"/>
              </a:rPr>
              <a:t> </a:t>
            </a:r>
            <a:r>
              <a:rPr lang="en" sz="1500">
                <a:solidFill>
                  <a:srgbClr val="005CC5"/>
                </a:solidFill>
                <a:latin typeface="Consolas"/>
                <a:ea typeface="Consolas"/>
                <a:cs typeface="Consolas"/>
                <a:sym typeface="Consolas"/>
              </a:rPr>
              <a:t>this</a:t>
            </a:r>
            <a:r>
              <a:rPr lang="en" sz="1500">
                <a:solidFill>
                  <a:srgbClr val="24292E"/>
                </a:solidFill>
                <a:latin typeface="Consolas"/>
                <a:ea typeface="Consolas"/>
                <a:cs typeface="Consolas"/>
                <a:sym typeface="Consolas"/>
              </a:rPr>
              <a:t>.state.cellState;</a:t>
            </a:r>
            <a:endParaRPr sz="1500">
              <a:solidFill>
                <a:srgbClr val="24292E"/>
              </a:solidFill>
              <a:latin typeface="Consolas"/>
              <a:ea typeface="Consolas"/>
              <a:cs typeface="Consolas"/>
              <a:sym typeface="Consolas"/>
            </a:endParaRPr>
          </a:p>
          <a:p>
            <a:pPr marL="0" lvl="0" indent="0" algn="l" rtl="0">
              <a:spcBef>
                <a:spcPts val="0"/>
              </a:spcBef>
              <a:spcAft>
                <a:spcPts val="0"/>
              </a:spcAft>
              <a:buNone/>
            </a:pPr>
            <a:r>
              <a:rPr lang="en" sz="1500">
                <a:solidFill>
                  <a:srgbClr val="24292E"/>
                </a:solidFill>
                <a:latin typeface="Consolas"/>
                <a:ea typeface="Consolas"/>
                <a:cs typeface="Consolas"/>
                <a:sym typeface="Consolas"/>
              </a:rPr>
              <a:t>  newCellState[</a:t>
            </a:r>
            <a:r>
              <a:rPr lang="en" sz="1500" b="1">
                <a:solidFill>
                  <a:srgbClr val="EF5330"/>
                </a:solidFill>
                <a:latin typeface="Consolas"/>
                <a:ea typeface="Consolas"/>
                <a:cs typeface="Consolas"/>
                <a:sym typeface="Consolas"/>
              </a:rPr>
              <a:t>i</a:t>
            </a:r>
            <a:r>
              <a:rPr lang="en" sz="1500">
                <a:solidFill>
                  <a:srgbClr val="24292E"/>
                </a:solidFill>
                <a:latin typeface="Consolas"/>
                <a:ea typeface="Consolas"/>
                <a:cs typeface="Consolas"/>
                <a:sym typeface="Consolas"/>
              </a:rPr>
              <a:t>] </a:t>
            </a:r>
            <a:r>
              <a:rPr lang="en" sz="1500">
                <a:solidFill>
                  <a:srgbClr val="D73A49"/>
                </a:solidFill>
                <a:latin typeface="Consolas"/>
                <a:ea typeface="Consolas"/>
                <a:cs typeface="Consolas"/>
                <a:sym typeface="Consolas"/>
              </a:rPr>
              <a:t>=</a:t>
            </a:r>
            <a:r>
              <a:rPr lang="en" sz="1500">
                <a:solidFill>
                  <a:srgbClr val="24292E"/>
                </a:solidFill>
                <a:latin typeface="Consolas"/>
                <a:ea typeface="Consolas"/>
                <a:cs typeface="Consolas"/>
                <a:sym typeface="Consolas"/>
              </a:rPr>
              <a:t> </a:t>
            </a:r>
            <a:r>
              <a:rPr lang="en" sz="1500">
                <a:solidFill>
                  <a:srgbClr val="005CC5"/>
                </a:solidFill>
                <a:latin typeface="Consolas"/>
                <a:ea typeface="Consolas"/>
                <a:cs typeface="Consolas"/>
                <a:sym typeface="Consolas"/>
              </a:rPr>
              <a:t>this</a:t>
            </a:r>
            <a:r>
              <a:rPr lang="en" sz="1500">
                <a:solidFill>
                  <a:srgbClr val="24292E"/>
                </a:solidFill>
                <a:latin typeface="Consolas"/>
                <a:ea typeface="Consolas"/>
                <a:cs typeface="Consolas"/>
                <a:sym typeface="Consolas"/>
              </a:rPr>
              <a:t>.</a:t>
            </a:r>
            <a:r>
              <a:rPr lang="en" sz="1500">
                <a:solidFill>
                  <a:srgbClr val="6F42C1"/>
                </a:solidFill>
                <a:latin typeface="Consolas"/>
                <a:ea typeface="Consolas"/>
                <a:cs typeface="Consolas"/>
                <a:sym typeface="Consolas"/>
              </a:rPr>
              <a:t>getMyTicTacToePiece</a:t>
            </a:r>
            <a:r>
              <a:rPr lang="en" sz="1500">
                <a:solidFill>
                  <a:srgbClr val="24292E"/>
                </a:solidFill>
                <a:latin typeface="Consolas"/>
                <a:ea typeface="Consolas"/>
                <a:cs typeface="Consolas"/>
                <a:sym typeface="Consolas"/>
              </a:rPr>
              <a:t>();</a:t>
            </a:r>
            <a:endParaRPr sz="1500">
              <a:solidFill>
                <a:srgbClr val="24292E"/>
              </a:solidFill>
              <a:latin typeface="Consolas"/>
              <a:ea typeface="Consolas"/>
              <a:cs typeface="Consolas"/>
              <a:sym typeface="Consolas"/>
            </a:endParaRPr>
          </a:p>
          <a:p>
            <a:pPr marL="0" lvl="0" indent="0" algn="l" rtl="0">
              <a:spcBef>
                <a:spcPts val="0"/>
              </a:spcBef>
              <a:spcAft>
                <a:spcPts val="0"/>
              </a:spcAft>
              <a:buNone/>
            </a:pPr>
            <a:r>
              <a:rPr lang="en" sz="1500">
                <a:solidFill>
                  <a:srgbClr val="24292E"/>
                </a:solidFill>
                <a:latin typeface="Consolas"/>
                <a:ea typeface="Consolas"/>
                <a:cs typeface="Consolas"/>
                <a:sym typeface="Consolas"/>
              </a:rPr>
              <a:t>  </a:t>
            </a:r>
            <a:r>
              <a:rPr lang="en" sz="1500">
                <a:solidFill>
                  <a:srgbClr val="005CC5"/>
                </a:solidFill>
                <a:latin typeface="Consolas"/>
                <a:ea typeface="Consolas"/>
                <a:cs typeface="Consolas"/>
                <a:sym typeface="Consolas"/>
              </a:rPr>
              <a:t>this</a:t>
            </a:r>
            <a:r>
              <a:rPr lang="en" sz="1500">
                <a:solidFill>
                  <a:srgbClr val="24292E"/>
                </a:solidFill>
                <a:latin typeface="Consolas"/>
                <a:ea typeface="Consolas"/>
                <a:cs typeface="Consolas"/>
                <a:sym typeface="Consolas"/>
              </a:rPr>
              <a:t>.</a:t>
            </a:r>
            <a:r>
              <a:rPr lang="en" sz="1500">
                <a:solidFill>
                  <a:srgbClr val="6F42C1"/>
                </a:solidFill>
                <a:latin typeface="Consolas"/>
                <a:ea typeface="Consolas"/>
                <a:cs typeface="Consolas"/>
                <a:sym typeface="Consolas"/>
              </a:rPr>
              <a:t>getSessionDatabaseRef</a:t>
            </a:r>
            <a:r>
              <a:rPr lang="en" sz="1500">
                <a:solidFill>
                  <a:srgbClr val="24292E"/>
                </a:solidFill>
                <a:latin typeface="Consolas"/>
                <a:ea typeface="Consolas"/>
                <a:cs typeface="Consolas"/>
                <a:sym typeface="Consolas"/>
              </a:rPr>
              <a:t>().</a:t>
            </a:r>
            <a:r>
              <a:rPr lang="en" sz="1500">
                <a:solidFill>
                  <a:srgbClr val="005CC5"/>
                </a:solidFill>
                <a:latin typeface="Consolas"/>
                <a:ea typeface="Consolas"/>
                <a:cs typeface="Consolas"/>
                <a:sym typeface="Consolas"/>
              </a:rPr>
              <a:t>update</a:t>
            </a:r>
            <a:r>
              <a:rPr lang="en" sz="1500">
                <a:solidFill>
                  <a:srgbClr val="24292E"/>
                </a:solidFill>
                <a:latin typeface="Consolas"/>
                <a:ea typeface="Consolas"/>
                <a:cs typeface="Consolas"/>
                <a:sym typeface="Consolas"/>
              </a:rPr>
              <a:t>({</a:t>
            </a:r>
            <a:br>
              <a:rPr lang="en" sz="1500">
                <a:solidFill>
                  <a:srgbClr val="24292E"/>
                </a:solidFill>
                <a:latin typeface="Consolas"/>
                <a:ea typeface="Consolas"/>
                <a:cs typeface="Consolas"/>
                <a:sym typeface="Consolas"/>
              </a:rPr>
            </a:br>
            <a:r>
              <a:rPr lang="en" sz="1500">
                <a:solidFill>
                  <a:srgbClr val="24292E"/>
                </a:solidFill>
                <a:latin typeface="Consolas"/>
                <a:ea typeface="Consolas"/>
                <a:cs typeface="Consolas"/>
                <a:sym typeface="Consolas"/>
              </a:rPr>
              <a:t>      cell_state</a:t>
            </a:r>
            <a:r>
              <a:rPr lang="en" sz="1500">
                <a:solidFill>
                  <a:srgbClr val="D73A49"/>
                </a:solidFill>
                <a:latin typeface="Consolas"/>
                <a:ea typeface="Consolas"/>
                <a:cs typeface="Consolas"/>
                <a:sym typeface="Consolas"/>
              </a:rPr>
              <a:t>:</a:t>
            </a:r>
            <a:r>
              <a:rPr lang="en" sz="1500">
                <a:solidFill>
                  <a:srgbClr val="24292E"/>
                </a:solidFill>
                <a:latin typeface="Consolas"/>
                <a:ea typeface="Consolas"/>
                <a:cs typeface="Consolas"/>
                <a:sym typeface="Consolas"/>
              </a:rPr>
              <a:t> newCellState,</a:t>
            </a:r>
            <a:br>
              <a:rPr lang="en" sz="1500">
                <a:solidFill>
                  <a:srgbClr val="24292E"/>
                </a:solidFill>
                <a:latin typeface="Consolas"/>
                <a:ea typeface="Consolas"/>
                <a:cs typeface="Consolas"/>
                <a:sym typeface="Consolas"/>
              </a:rPr>
            </a:br>
            <a:r>
              <a:rPr lang="en" sz="1500">
                <a:solidFill>
                  <a:srgbClr val="24292E"/>
                </a:solidFill>
                <a:latin typeface="Consolas"/>
                <a:ea typeface="Consolas"/>
                <a:cs typeface="Consolas"/>
                <a:sym typeface="Consolas"/>
              </a:rPr>
              <a:t>      current_player</a:t>
            </a:r>
            <a:r>
              <a:rPr lang="en" sz="1500">
                <a:solidFill>
                  <a:srgbClr val="D73A49"/>
                </a:solidFill>
                <a:latin typeface="Consolas"/>
                <a:ea typeface="Consolas"/>
                <a:cs typeface="Consolas"/>
                <a:sym typeface="Consolas"/>
              </a:rPr>
              <a:t>:</a:t>
            </a:r>
            <a:r>
              <a:rPr lang="en" sz="1500">
                <a:solidFill>
                  <a:srgbClr val="24292E"/>
                </a:solidFill>
                <a:latin typeface="Consolas"/>
                <a:ea typeface="Consolas"/>
                <a:cs typeface="Consolas"/>
                <a:sym typeface="Consolas"/>
              </a:rPr>
              <a:t> </a:t>
            </a:r>
            <a:r>
              <a:rPr lang="en" sz="1500">
                <a:solidFill>
                  <a:srgbClr val="005CC5"/>
                </a:solidFill>
                <a:latin typeface="Consolas"/>
                <a:ea typeface="Consolas"/>
                <a:cs typeface="Consolas"/>
                <a:sym typeface="Consolas"/>
              </a:rPr>
              <a:t>this</a:t>
            </a:r>
            <a:r>
              <a:rPr lang="en" sz="1500">
                <a:solidFill>
                  <a:srgbClr val="24292E"/>
                </a:solidFill>
                <a:latin typeface="Consolas"/>
                <a:ea typeface="Consolas"/>
                <a:cs typeface="Consolas"/>
                <a:sym typeface="Consolas"/>
              </a:rPr>
              <a:t>.</a:t>
            </a:r>
            <a:r>
              <a:rPr lang="en" sz="1500">
                <a:solidFill>
                  <a:srgbClr val="6F42C1"/>
                </a:solidFill>
                <a:latin typeface="Consolas"/>
                <a:ea typeface="Consolas"/>
                <a:cs typeface="Consolas"/>
                <a:sym typeface="Consolas"/>
              </a:rPr>
              <a:t>getP2TicTacToePiece</a:t>
            </a:r>
            <a:r>
              <a:rPr lang="en" sz="1500">
                <a:solidFill>
                  <a:srgbClr val="24292E"/>
                </a:solidFill>
                <a:latin typeface="Consolas"/>
                <a:ea typeface="Consolas"/>
                <a:cs typeface="Consolas"/>
                <a:sym typeface="Consolas"/>
              </a:rPr>
              <a:t>(),</a:t>
            </a:r>
            <a:br>
              <a:rPr lang="en" sz="1500">
                <a:solidFill>
                  <a:srgbClr val="24292E"/>
                </a:solidFill>
                <a:latin typeface="Consolas"/>
                <a:ea typeface="Consolas"/>
                <a:cs typeface="Consolas"/>
                <a:sym typeface="Consolas"/>
              </a:rPr>
            </a:br>
            <a:r>
              <a:rPr lang="en" sz="1500">
                <a:solidFill>
                  <a:srgbClr val="24292E"/>
                </a:solidFill>
                <a:latin typeface="Consolas"/>
                <a:ea typeface="Consolas"/>
                <a:cs typeface="Consolas"/>
                <a:sym typeface="Consolas"/>
              </a:rPr>
              <a:t>  });</a:t>
            </a:r>
            <a:br>
              <a:rPr lang="en" sz="1500">
                <a:solidFill>
                  <a:srgbClr val="24292E"/>
                </a:solidFill>
                <a:latin typeface="Consolas"/>
                <a:ea typeface="Consolas"/>
                <a:cs typeface="Consolas"/>
                <a:sym typeface="Consolas"/>
              </a:rPr>
            </a:br>
            <a:r>
              <a:rPr lang="en" sz="1500">
                <a:solidFill>
                  <a:srgbClr val="24292E"/>
                </a:solidFill>
                <a:latin typeface="Consolas"/>
                <a:ea typeface="Consolas"/>
                <a:cs typeface="Consolas"/>
                <a:sym typeface="Consolas"/>
              </a:rPr>
              <a:t>}</a:t>
            </a:r>
            <a:endParaRPr sz="1900">
              <a:latin typeface="Consolas"/>
              <a:ea typeface="Consolas"/>
              <a:cs typeface="Consolas"/>
              <a:sym typeface="Consolas"/>
            </a:endParaRPr>
          </a:p>
        </p:txBody>
      </p:sp>
      <p:sp>
        <p:nvSpPr>
          <p:cNvPr id="382" name="Google Shape;382;p46"/>
          <p:cNvSpPr txBox="1"/>
          <p:nvPr/>
        </p:nvSpPr>
        <p:spPr>
          <a:xfrm>
            <a:off x="3095625" y="2690175"/>
            <a:ext cx="5972700" cy="2334900"/>
          </a:xfrm>
          <a:prstGeom prst="rect">
            <a:avLst/>
          </a:prstGeom>
          <a:solidFill>
            <a:srgbClr val="9FC5E8"/>
          </a:solidFill>
          <a:ln>
            <a:noFill/>
          </a:ln>
          <a:effectLst>
            <a:outerShdw blurRad="57150" dist="133350" dir="7860000" algn="bl" rotWithShape="0">
              <a:srgbClr val="000000">
                <a:alpha val="35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6F42C1"/>
                </a:solidFill>
                <a:latin typeface="Consolas"/>
                <a:ea typeface="Consolas"/>
                <a:cs typeface="Consolas"/>
                <a:sym typeface="Consolas"/>
              </a:rPr>
              <a:t>render</a:t>
            </a:r>
            <a:r>
              <a:rPr lang="en">
                <a:solidFill>
                  <a:srgbClr val="24292E"/>
                </a:solidFill>
                <a:latin typeface="Consolas"/>
                <a:ea typeface="Consolas"/>
                <a:cs typeface="Consolas"/>
                <a:sym typeface="Consolas"/>
              </a:rPr>
              <a:t>() {</a:t>
            </a:r>
            <a:endParaRPr>
              <a:solidFill>
                <a:srgbClr val="24292E"/>
              </a:solidFill>
              <a:latin typeface="Consolas"/>
              <a:ea typeface="Consolas"/>
              <a:cs typeface="Consolas"/>
              <a:sym typeface="Consolas"/>
            </a:endParaRPr>
          </a:p>
          <a:p>
            <a:pPr marL="0" lvl="0" indent="0" algn="l" rtl="0">
              <a:spcBef>
                <a:spcPts val="0"/>
              </a:spcBef>
              <a:spcAft>
                <a:spcPts val="0"/>
              </a:spcAft>
              <a:buNone/>
            </a:pPr>
            <a:r>
              <a:rPr lang="en">
                <a:solidFill>
                  <a:srgbClr val="24292E"/>
                </a:solidFill>
                <a:latin typeface="Consolas"/>
                <a:ea typeface="Consolas"/>
                <a:cs typeface="Consolas"/>
                <a:sym typeface="Consolas"/>
              </a:rPr>
              <a:t>  </a:t>
            </a:r>
            <a:r>
              <a:rPr lang="en">
                <a:solidFill>
                  <a:srgbClr val="D73A49"/>
                </a:solidFill>
                <a:latin typeface="Consolas"/>
                <a:ea typeface="Consolas"/>
                <a:cs typeface="Consolas"/>
                <a:sym typeface="Consolas"/>
              </a:rPr>
              <a:t>var</a:t>
            </a:r>
            <a:r>
              <a:rPr lang="en">
                <a:solidFill>
                  <a:srgbClr val="24292E"/>
                </a:solidFill>
                <a:latin typeface="Consolas"/>
                <a:ea typeface="Consolas"/>
                <a:cs typeface="Consolas"/>
                <a:sym typeface="Consolas"/>
              </a:rPr>
              <a:t> buttons </a:t>
            </a:r>
            <a:r>
              <a:rPr lang="en">
                <a:solidFill>
                  <a:srgbClr val="D73A49"/>
                </a:solidFill>
                <a:latin typeface="Consolas"/>
                <a:ea typeface="Consolas"/>
                <a:cs typeface="Consolas"/>
                <a:sym typeface="Consolas"/>
              </a:rPr>
              <a:t>=</a:t>
            </a:r>
            <a:r>
              <a:rPr lang="en">
                <a:solidFill>
                  <a:srgbClr val="24292E"/>
                </a:solidFill>
                <a:latin typeface="Consolas"/>
                <a:ea typeface="Consolas"/>
                <a:cs typeface="Consolas"/>
                <a:sym typeface="Consolas"/>
              </a:rPr>
              <a:t> </a:t>
            </a:r>
            <a:r>
              <a:rPr lang="en">
                <a:solidFill>
                  <a:srgbClr val="005CC5"/>
                </a:solidFill>
                <a:latin typeface="Consolas"/>
                <a:ea typeface="Consolas"/>
                <a:cs typeface="Consolas"/>
                <a:sym typeface="Consolas"/>
              </a:rPr>
              <a:t>this</a:t>
            </a:r>
            <a:r>
              <a:rPr lang="en">
                <a:solidFill>
                  <a:srgbClr val="24292E"/>
                </a:solidFill>
                <a:latin typeface="Consolas"/>
                <a:ea typeface="Consolas"/>
                <a:cs typeface="Consolas"/>
                <a:sym typeface="Consolas"/>
              </a:rPr>
              <a:t>.state.cellState.</a:t>
            </a:r>
            <a:r>
              <a:rPr lang="en">
                <a:solidFill>
                  <a:srgbClr val="6F42C1"/>
                </a:solidFill>
                <a:latin typeface="Consolas"/>
                <a:ea typeface="Consolas"/>
                <a:cs typeface="Consolas"/>
                <a:sym typeface="Consolas"/>
              </a:rPr>
              <a:t>map</a:t>
            </a:r>
            <a:r>
              <a:rPr lang="en">
                <a:solidFill>
                  <a:srgbClr val="24292E"/>
                </a:solidFill>
                <a:latin typeface="Consolas"/>
                <a:ea typeface="Consolas"/>
                <a:cs typeface="Consolas"/>
                <a:sym typeface="Consolas"/>
              </a:rPr>
              <a:t>((state, </a:t>
            </a:r>
            <a:r>
              <a:rPr lang="en" b="1">
                <a:solidFill>
                  <a:srgbClr val="EF5330"/>
                </a:solidFill>
                <a:latin typeface="Consolas"/>
                <a:ea typeface="Consolas"/>
                <a:cs typeface="Consolas"/>
                <a:sym typeface="Consolas"/>
              </a:rPr>
              <a:t>i</a:t>
            </a:r>
            <a:r>
              <a:rPr lang="en">
                <a:solidFill>
                  <a:srgbClr val="24292E"/>
                </a:solidFill>
                <a:latin typeface="Consolas"/>
                <a:ea typeface="Consolas"/>
                <a:cs typeface="Consolas"/>
                <a:sym typeface="Consolas"/>
              </a:rPr>
              <a:t>) </a:t>
            </a:r>
            <a:r>
              <a:rPr lang="en">
                <a:solidFill>
                  <a:srgbClr val="D73A49"/>
                </a:solidFill>
                <a:latin typeface="Consolas"/>
                <a:ea typeface="Consolas"/>
                <a:cs typeface="Consolas"/>
                <a:sym typeface="Consolas"/>
              </a:rPr>
              <a:t>=&gt;</a:t>
            </a:r>
            <a:r>
              <a:rPr lang="en">
                <a:solidFill>
                  <a:srgbClr val="24292E"/>
                </a:solidFill>
                <a:latin typeface="Consolas"/>
                <a:ea typeface="Consolas"/>
                <a:cs typeface="Consolas"/>
                <a:sym typeface="Consolas"/>
              </a:rPr>
              <a:t> (</a:t>
            </a:r>
            <a:endParaRPr>
              <a:solidFill>
                <a:srgbClr val="24292E"/>
              </a:solidFill>
              <a:latin typeface="Consolas"/>
              <a:ea typeface="Consolas"/>
              <a:cs typeface="Consolas"/>
              <a:sym typeface="Consolas"/>
            </a:endParaRPr>
          </a:p>
          <a:p>
            <a:pPr marL="0" lvl="0" indent="0" algn="l" rtl="0">
              <a:spcBef>
                <a:spcPts val="0"/>
              </a:spcBef>
              <a:spcAft>
                <a:spcPts val="0"/>
              </a:spcAft>
              <a:buNone/>
            </a:pPr>
            <a:r>
              <a:rPr lang="en">
                <a:solidFill>
                  <a:srgbClr val="24292E"/>
                </a:solidFill>
                <a:latin typeface="Consolas"/>
                <a:ea typeface="Consolas"/>
                <a:cs typeface="Consolas"/>
                <a:sym typeface="Consolas"/>
              </a:rPr>
              <a:t>    </a:t>
            </a:r>
            <a:r>
              <a:rPr lang="en">
                <a:solidFill>
                  <a:srgbClr val="D73A49"/>
                </a:solidFill>
                <a:latin typeface="Consolas"/>
                <a:ea typeface="Consolas"/>
                <a:cs typeface="Consolas"/>
                <a:sym typeface="Consolas"/>
              </a:rPr>
              <a:t>&lt;</a:t>
            </a:r>
            <a:r>
              <a:rPr lang="en">
                <a:solidFill>
                  <a:srgbClr val="24292E"/>
                </a:solidFill>
                <a:latin typeface="Consolas"/>
                <a:ea typeface="Consolas"/>
                <a:cs typeface="Consolas"/>
                <a:sym typeface="Consolas"/>
              </a:rPr>
              <a:t>button onClick</a:t>
            </a:r>
            <a:r>
              <a:rPr lang="en">
                <a:solidFill>
                  <a:srgbClr val="D73A49"/>
                </a:solidFill>
                <a:latin typeface="Consolas"/>
                <a:ea typeface="Consolas"/>
                <a:cs typeface="Consolas"/>
                <a:sym typeface="Consolas"/>
              </a:rPr>
              <a:t>=</a:t>
            </a:r>
            <a:r>
              <a:rPr lang="en">
                <a:solidFill>
                  <a:srgbClr val="24292E"/>
                </a:solidFill>
                <a:latin typeface="Consolas"/>
                <a:ea typeface="Consolas"/>
                <a:cs typeface="Consolas"/>
                <a:sym typeface="Consolas"/>
              </a:rPr>
              <a:t>{() </a:t>
            </a:r>
            <a:r>
              <a:rPr lang="en">
                <a:solidFill>
                  <a:srgbClr val="D73A49"/>
                </a:solidFill>
                <a:latin typeface="Consolas"/>
                <a:ea typeface="Consolas"/>
                <a:cs typeface="Consolas"/>
                <a:sym typeface="Consolas"/>
              </a:rPr>
              <a:t>=&gt;</a:t>
            </a:r>
            <a:r>
              <a:rPr lang="en">
                <a:solidFill>
                  <a:srgbClr val="24292E"/>
                </a:solidFill>
                <a:latin typeface="Consolas"/>
                <a:ea typeface="Consolas"/>
                <a:cs typeface="Consolas"/>
                <a:sym typeface="Consolas"/>
              </a:rPr>
              <a:t> </a:t>
            </a:r>
            <a:r>
              <a:rPr lang="en">
                <a:solidFill>
                  <a:srgbClr val="005CC5"/>
                </a:solidFill>
                <a:latin typeface="Consolas"/>
                <a:ea typeface="Consolas"/>
                <a:cs typeface="Consolas"/>
                <a:sym typeface="Consolas"/>
              </a:rPr>
              <a:t>this</a:t>
            </a:r>
            <a:r>
              <a:rPr lang="en">
                <a:solidFill>
                  <a:srgbClr val="24292E"/>
                </a:solidFill>
                <a:latin typeface="Consolas"/>
                <a:ea typeface="Consolas"/>
                <a:cs typeface="Consolas"/>
                <a:sym typeface="Consolas"/>
              </a:rPr>
              <a:t>.</a:t>
            </a:r>
            <a:r>
              <a:rPr lang="en">
                <a:solidFill>
                  <a:srgbClr val="6F42C1"/>
                </a:solidFill>
                <a:latin typeface="Consolas"/>
                <a:ea typeface="Consolas"/>
                <a:cs typeface="Consolas"/>
                <a:sym typeface="Consolas"/>
              </a:rPr>
              <a:t>handleButtonClick</a:t>
            </a:r>
            <a:r>
              <a:rPr lang="en">
                <a:solidFill>
                  <a:srgbClr val="24292E"/>
                </a:solidFill>
                <a:latin typeface="Consolas"/>
                <a:ea typeface="Consolas"/>
                <a:cs typeface="Consolas"/>
                <a:sym typeface="Consolas"/>
              </a:rPr>
              <a:t>(</a:t>
            </a:r>
            <a:r>
              <a:rPr lang="en" b="1">
                <a:solidFill>
                  <a:srgbClr val="EF5330"/>
                </a:solidFill>
                <a:latin typeface="Consolas"/>
                <a:ea typeface="Consolas"/>
                <a:cs typeface="Consolas"/>
                <a:sym typeface="Consolas"/>
              </a:rPr>
              <a:t>i</a:t>
            </a:r>
            <a:r>
              <a:rPr lang="en">
                <a:solidFill>
                  <a:srgbClr val="24292E"/>
                </a:solidFill>
                <a:latin typeface="Consolas"/>
                <a:ea typeface="Consolas"/>
                <a:cs typeface="Consolas"/>
                <a:sym typeface="Consolas"/>
              </a:rPr>
              <a:t>)}</a:t>
            </a:r>
            <a:r>
              <a:rPr lang="en">
                <a:solidFill>
                  <a:srgbClr val="D73A49"/>
                </a:solidFill>
                <a:latin typeface="Consolas"/>
                <a:ea typeface="Consolas"/>
                <a:cs typeface="Consolas"/>
                <a:sym typeface="Consolas"/>
              </a:rPr>
              <a:t>&gt;</a:t>
            </a:r>
            <a:br>
              <a:rPr lang="en">
                <a:solidFill>
                  <a:srgbClr val="D73A49"/>
                </a:solidFill>
                <a:latin typeface="Consolas"/>
                <a:ea typeface="Consolas"/>
                <a:cs typeface="Consolas"/>
                <a:sym typeface="Consolas"/>
              </a:rPr>
            </a:br>
            <a:r>
              <a:rPr lang="en">
                <a:solidFill>
                  <a:srgbClr val="24292E"/>
                </a:solidFill>
                <a:latin typeface="Consolas"/>
                <a:ea typeface="Consolas"/>
                <a:cs typeface="Consolas"/>
                <a:sym typeface="Consolas"/>
              </a:rPr>
              <a:t>      {state}</a:t>
            </a:r>
            <a:br>
              <a:rPr lang="en">
                <a:solidFill>
                  <a:srgbClr val="24292E"/>
                </a:solidFill>
                <a:latin typeface="Consolas"/>
                <a:ea typeface="Consolas"/>
                <a:cs typeface="Consolas"/>
                <a:sym typeface="Consolas"/>
              </a:rPr>
            </a:br>
            <a:r>
              <a:rPr lang="en">
                <a:solidFill>
                  <a:srgbClr val="D73A49"/>
                </a:solidFill>
                <a:latin typeface="Consolas"/>
                <a:ea typeface="Consolas"/>
                <a:cs typeface="Consolas"/>
                <a:sym typeface="Consolas"/>
              </a:rPr>
              <a:t>    &lt;/</a:t>
            </a:r>
            <a:r>
              <a:rPr lang="en">
                <a:solidFill>
                  <a:srgbClr val="24292E"/>
                </a:solidFill>
                <a:latin typeface="Consolas"/>
                <a:ea typeface="Consolas"/>
                <a:cs typeface="Consolas"/>
                <a:sym typeface="Consolas"/>
              </a:rPr>
              <a:t>button</a:t>
            </a:r>
            <a:r>
              <a:rPr lang="en">
                <a:solidFill>
                  <a:srgbClr val="D73A49"/>
                </a:solidFill>
                <a:latin typeface="Consolas"/>
                <a:ea typeface="Consolas"/>
                <a:cs typeface="Consolas"/>
                <a:sym typeface="Consolas"/>
              </a:rPr>
              <a:t>&gt;</a:t>
            </a:r>
            <a:br>
              <a:rPr lang="en">
                <a:solidFill>
                  <a:srgbClr val="24292E"/>
                </a:solidFill>
                <a:latin typeface="Consolas"/>
                <a:ea typeface="Consolas"/>
                <a:cs typeface="Consolas"/>
                <a:sym typeface="Consolas"/>
              </a:rPr>
            </a:br>
            <a:r>
              <a:rPr lang="en">
                <a:solidFill>
                  <a:srgbClr val="24292E"/>
                </a:solidFill>
                <a:latin typeface="Consolas"/>
                <a:ea typeface="Consolas"/>
                <a:cs typeface="Consolas"/>
                <a:sym typeface="Consolas"/>
              </a:rPr>
              <a:t>  ));</a:t>
            </a:r>
            <a:endParaRPr>
              <a:solidFill>
                <a:srgbClr val="24292E"/>
              </a:solidFill>
              <a:latin typeface="Consolas"/>
              <a:ea typeface="Consolas"/>
              <a:cs typeface="Consolas"/>
              <a:sym typeface="Consolas"/>
            </a:endParaRPr>
          </a:p>
          <a:p>
            <a:pPr marL="0" lvl="0" indent="0" algn="l" rtl="0">
              <a:spcBef>
                <a:spcPts val="0"/>
              </a:spcBef>
              <a:spcAft>
                <a:spcPts val="0"/>
              </a:spcAft>
              <a:buNone/>
            </a:pPr>
            <a:r>
              <a:rPr lang="en">
                <a:solidFill>
                  <a:srgbClr val="24292E"/>
                </a:solidFill>
                <a:latin typeface="Consolas"/>
                <a:ea typeface="Consolas"/>
                <a:cs typeface="Consolas"/>
                <a:sym typeface="Consolas"/>
              </a:rPr>
              <a:t>  </a:t>
            </a:r>
            <a:r>
              <a:rPr lang="en">
                <a:solidFill>
                  <a:srgbClr val="D73A49"/>
                </a:solidFill>
                <a:latin typeface="Consolas"/>
                <a:ea typeface="Consolas"/>
                <a:cs typeface="Consolas"/>
                <a:sym typeface="Consolas"/>
              </a:rPr>
              <a:t>return</a:t>
            </a:r>
            <a:r>
              <a:rPr lang="en">
                <a:solidFill>
                  <a:srgbClr val="24292E"/>
                </a:solidFill>
                <a:latin typeface="Consolas"/>
                <a:ea typeface="Consolas"/>
                <a:cs typeface="Consolas"/>
                <a:sym typeface="Consolas"/>
              </a:rPr>
              <a:t> (</a:t>
            </a:r>
            <a:br>
              <a:rPr lang="en">
                <a:solidFill>
                  <a:srgbClr val="24292E"/>
                </a:solidFill>
                <a:latin typeface="Consolas"/>
                <a:ea typeface="Consolas"/>
                <a:cs typeface="Consolas"/>
                <a:sym typeface="Consolas"/>
              </a:rPr>
            </a:br>
            <a:r>
              <a:rPr lang="en">
                <a:solidFill>
                  <a:srgbClr val="24292E"/>
                </a:solidFill>
                <a:latin typeface="Consolas"/>
                <a:ea typeface="Consolas"/>
                <a:cs typeface="Consolas"/>
                <a:sym typeface="Consolas"/>
              </a:rPr>
              <a:t>    </a:t>
            </a:r>
            <a:r>
              <a:rPr lang="en">
                <a:solidFill>
                  <a:srgbClr val="D73A49"/>
                </a:solidFill>
                <a:latin typeface="Consolas"/>
                <a:ea typeface="Consolas"/>
                <a:cs typeface="Consolas"/>
                <a:sym typeface="Consolas"/>
              </a:rPr>
              <a:t>&lt;</a:t>
            </a:r>
            <a:r>
              <a:rPr lang="en">
                <a:solidFill>
                  <a:srgbClr val="24292E"/>
                </a:solidFill>
                <a:latin typeface="Consolas"/>
                <a:ea typeface="Consolas"/>
                <a:cs typeface="Consolas"/>
                <a:sym typeface="Consolas"/>
              </a:rPr>
              <a:t>div</a:t>
            </a:r>
            <a:r>
              <a:rPr lang="en">
                <a:solidFill>
                  <a:srgbClr val="D73A49"/>
                </a:solidFill>
                <a:latin typeface="Consolas"/>
                <a:ea typeface="Consolas"/>
                <a:cs typeface="Consolas"/>
                <a:sym typeface="Consolas"/>
              </a:rPr>
              <a:t>&gt;</a:t>
            </a:r>
            <a:r>
              <a:rPr lang="en">
                <a:solidFill>
                  <a:srgbClr val="24292E"/>
                </a:solidFill>
                <a:latin typeface="Consolas"/>
                <a:ea typeface="Consolas"/>
                <a:cs typeface="Consolas"/>
                <a:sym typeface="Consolas"/>
              </a:rPr>
              <a:t>{buttons[</a:t>
            </a:r>
            <a:r>
              <a:rPr lang="en">
                <a:solidFill>
                  <a:srgbClr val="005CC5"/>
                </a:solidFill>
                <a:latin typeface="Consolas"/>
                <a:ea typeface="Consolas"/>
                <a:cs typeface="Consolas"/>
                <a:sym typeface="Consolas"/>
              </a:rPr>
              <a:t>0</a:t>
            </a:r>
            <a:r>
              <a:rPr lang="en">
                <a:solidFill>
                  <a:srgbClr val="24292E"/>
                </a:solidFill>
                <a:latin typeface="Consolas"/>
                <a:ea typeface="Consolas"/>
                <a:cs typeface="Consolas"/>
                <a:sym typeface="Consolas"/>
              </a:rPr>
              <a:t>]} {buttons[</a:t>
            </a:r>
            <a:r>
              <a:rPr lang="en">
                <a:solidFill>
                  <a:srgbClr val="005CC5"/>
                </a:solidFill>
                <a:latin typeface="Consolas"/>
                <a:ea typeface="Consolas"/>
                <a:cs typeface="Consolas"/>
                <a:sym typeface="Consolas"/>
              </a:rPr>
              <a:t>1</a:t>
            </a:r>
            <a:r>
              <a:rPr lang="en">
                <a:solidFill>
                  <a:srgbClr val="24292E"/>
                </a:solidFill>
                <a:latin typeface="Consolas"/>
                <a:ea typeface="Consolas"/>
                <a:cs typeface="Consolas"/>
                <a:sym typeface="Consolas"/>
              </a:rPr>
              <a:t>]} ...</a:t>
            </a:r>
            <a:r>
              <a:rPr lang="en">
                <a:solidFill>
                  <a:srgbClr val="D73A49"/>
                </a:solidFill>
                <a:latin typeface="Consolas"/>
                <a:ea typeface="Consolas"/>
                <a:cs typeface="Consolas"/>
                <a:sym typeface="Consolas"/>
              </a:rPr>
              <a:t>&lt;/</a:t>
            </a:r>
            <a:r>
              <a:rPr lang="en">
                <a:solidFill>
                  <a:srgbClr val="24292E"/>
                </a:solidFill>
                <a:latin typeface="Consolas"/>
                <a:ea typeface="Consolas"/>
                <a:cs typeface="Consolas"/>
                <a:sym typeface="Consolas"/>
              </a:rPr>
              <a:t>div</a:t>
            </a:r>
            <a:r>
              <a:rPr lang="en">
                <a:solidFill>
                  <a:srgbClr val="D73A49"/>
                </a:solidFill>
                <a:latin typeface="Consolas"/>
                <a:ea typeface="Consolas"/>
                <a:cs typeface="Consolas"/>
                <a:sym typeface="Consolas"/>
              </a:rPr>
              <a:t>&gt;</a:t>
            </a:r>
            <a:br>
              <a:rPr lang="en">
                <a:solidFill>
                  <a:srgbClr val="24292E"/>
                </a:solidFill>
                <a:latin typeface="Consolas"/>
                <a:ea typeface="Consolas"/>
                <a:cs typeface="Consolas"/>
                <a:sym typeface="Consolas"/>
              </a:rPr>
            </a:br>
            <a:r>
              <a:rPr lang="en">
                <a:solidFill>
                  <a:srgbClr val="24292E"/>
                </a:solidFill>
                <a:latin typeface="Consolas"/>
                <a:ea typeface="Consolas"/>
                <a:cs typeface="Consolas"/>
                <a:sym typeface="Consolas"/>
              </a:rPr>
              <a:t>  );</a:t>
            </a:r>
            <a:br>
              <a:rPr lang="en">
                <a:solidFill>
                  <a:srgbClr val="24292E"/>
                </a:solidFill>
                <a:latin typeface="Consolas"/>
                <a:ea typeface="Consolas"/>
                <a:cs typeface="Consolas"/>
                <a:sym typeface="Consolas"/>
              </a:rPr>
            </a:br>
            <a:r>
              <a:rPr lang="en">
                <a:solidFill>
                  <a:srgbClr val="24292E"/>
                </a:solidFill>
                <a:latin typeface="Consolas"/>
                <a:ea typeface="Consolas"/>
                <a:cs typeface="Consolas"/>
                <a:sym typeface="Consolas"/>
              </a:rPr>
              <a:t>}</a:t>
            </a:r>
            <a:endParaRPr sz="2200">
              <a:solidFill>
                <a:srgbClr val="6F42C1"/>
              </a:solidFill>
              <a:latin typeface="Consolas"/>
              <a:ea typeface="Consolas"/>
              <a:cs typeface="Consolas"/>
              <a:sym typeface="Consolas"/>
            </a:endParaRPr>
          </a:p>
        </p:txBody>
      </p:sp>
      <p:sp>
        <p:nvSpPr>
          <p:cNvPr id="383" name="Google Shape;383;p46"/>
          <p:cNvSpPr txBox="1">
            <a:spLocks noGrp="1"/>
          </p:cNvSpPr>
          <p:nvPr>
            <p:ph type="body" idx="1"/>
          </p:nvPr>
        </p:nvSpPr>
        <p:spPr>
          <a:xfrm>
            <a:off x="430275" y="3244325"/>
            <a:ext cx="2665200" cy="150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Map each cell to a unique click handler</a:t>
            </a:r>
            <a:endParaRPr sz="1600" i="1"/>
          </a:p>
        </p:txBody>
      </p:sp>
    </p:spTree>
    <p:extLst>
      <p:ext uri="{BB962C8B-B14F-4D97-AF65-F5344CB8AC3E}">
        <p14:creationId xmlns:p14="http://schemas.microsoft.com/office/powerpoint/2010/main" val="8160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81"/>
                                        </p:tgtEl>
                                        <p:attrNameLst>
                                          <p:attrName>style.visibility</p:attrName>
                                        </p:attrNameLst>
                                      </p:cBhvr>
                                      <p:to>
                                        <p:strVal val="visible"/>
                                      </p:to>
                                    </p:set>
                                    <p:animEffect transition="in" filter="fade">
                                      <p:cBhvr>
                                        <p:cTn id="15" dur="2000"/>
                                        <p:tgtEl>
                                          <p:spTgt spid="38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83"/>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3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2">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2">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8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7"/>
          <p:cNvSpPr txBox="1"/>
          <p:nvPr/>
        </p:nvSpPr>
        <p:spPr>
          <a:xfrm>
            <a:off x="269850" y="1253075"/>
            <a:ext cx="8520600" cy="69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Helvetica Neue"/>
                <a:ea typeface="Helvetica Neue"/>
                <a:cs typeface="Helvetica Neue"/>
                <a:sym typeface="Helvetica Neue"/>
              </a:rPr>
              <a:t>How do I know if it </a:t>
            </a:r>
            <a:r>
              <a:rPr lang="en" sz="2400" b="1" i="1">
                <a:latin typeface="Helvetica Neue"/>
                <a:ea typeface="Helvetica Neue"/>
                <a:cs typeface="Helvetica Neue"/>
                <a:sym typeface="Helvetica Neue"/>
              </a:rPr>
              <a:t>is</a:t>
            </a:r>
            <a:r>
              <a:rPr lang="en" sz="2400" b="1">
                <a:latin typeface="Helvetica Neue"/>
                <a:ea typeface="Helvetica Neue"/>
                <a:cs typeface="Helvetica Neue"/>
                <a:sym typeface="Helvetica Neue"/>
              </a:rPr>
              <a:t> </a:t>
            </a:r>
            <a:r>
              <a:rPr lang="en" sz="2400">
                <a:latin typeface="Helvetica Neue"/>
                <a:ea typeface="Helvetica Neue"/>
                <a:cs typeface="Helvetica Neue"/>
                <a:sym typeface="Helvetica Neue"/>
              </a:rPr>
              <a:t>my turn?</a:t>
            </a:r>
            <a:endParaRPr sz="2400">
              <a:latin typeface="Helvetica Neue"/>
              <a:ea typeface="Helvetica Neue"/>
              <a:cs typeface="Helvetica Neue"/>
              <a:sym typeface="Helvetica Neue"/>
            </a:endParaRPr>
          </a:p>
        </p:txBody>
      </p:sp>
      <p:sp>
        <p:nvSpPr>
          <p:cNvPr id="389" name="Google Shape;389;p47"/>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Handling when it’s NOT YOUR TURN</a:t>
            </a:r>
            <a:endParaRPr/>
          </a:p>
        </p:txBody>
      </p:sp>
      <p:sp>
        <p:nvSpPr>
          <p:cNvPr id="390" name="Google Shape;390;p47"/>
          <p:cNvSpPr txBox="1"/>
          <p:nvPr/>
        </p:nvSpPr>
        <p:spPr>
          <a:xfrm>
            <a:off x="580575" y="1938000"/>
            <a:ext cx="8030400" cy="28188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6F42C1"/>
                </a:solidFill>
                <a:latin typeface="Consolas"/>
                <a:ea typeface="Consolas"/>
                <a:cs typeface="Consolas"/>
                <a:sym typeface="Consolas"/>
              </a:rPr>
              <a:t>isMyTurn</a:t>
            </a:r>
            <a:r>
              <a:rPr lang="en" sz="2000">
                <a:solidFill>
                  <a:srgbClr val="24292E"/>
                </a:solidFill>
                <a:latin typeface="Consolas"/>
                <a:ea typeface="Consolas"/>
                <a:cs typeface="Consolas"/>
                <a:sym typeface="Consolas"/>
              </a:rPr>
              <a:t>() {</a:t>
            </a:r>
            <a:endParaRPr sz="2000">
              <a:solidFill>
                <a:srgbClr val="24292E"/>
              </a:solidFill>
              <a:latin typeface="Consolas"/>
              <a:ea typeface="Consolas"/>
              <a:cs typeface="Consolas"/>
              <a:sym typeface="Consolas"/>
            </a:endParaRPr>
          </a:p>
          <a:p>
            <a:pPr marL="0" lvl="0" indent="0" algn="l" rtl="0">
              <a:spcBef>
                <a:spcPts val="0"/>
              </a:spcBef>
              <a:spcAft>
                <a:spcPts val="0"/>
              </a:spcAft>
              <a:buNone/>
            </a:pPr>
            <a:r>
              <a:rPr lang="en" sz="2000">
                <a:solidFill>
                  <a:srgbClr val="24292E"/>
                </a:solidFill>
                <a:latin typeface="Consolas"/>
                <a:ea typeface="Consolas"/>
                <a:cs typeface="Consolas"/>
                <a:sym typeface="Consolas"/>
              </a:rPr>
              <a:t>  </a:t>
            </a:r>
            <a:r>
              <a:rPr lang="en" sz="2000">
                <a:solidFill>
                  <a:srgbClr val="D73A49"/>
                </a:solidFill>
                <a:latin typeface="Consolas"/>
                <a:ea typeface="Consolas"/>
                <a:cs typeface="Consolas"/>
                <a:sym typeface="Consolas"/>
              </a:rPr>
              <a:t>var</a:t>
            </a:r>
            <a:r>
              <a:rPr lang="en" sz="2000">
                <a:solidFill>
                  <a:srgbClr val="24292E"/>
                </a:solidFill>
                <a:latin typeface="Consolas"/>
                <a:ea typeface="Consolas"/>
                <a:cs typeface="Consolas"/>
                <a:sym typeface="Consolas"/>
              </a:rPr>
              <a:t> myPiece </a:t>
            </a:r>
            <a:r>
              <a:rPr lang="en" sz="2000">
                <a:solidFill>
                  <a:srgbClr val="D73A49"/>
                </a:solidFill>
                <a:latin typeface="Consolas"/>
                <a:ea typeface="Consolas"/>
                <a:cs typeface="Consolas"/>
                <a:sym typeface="Consolas"/>
              </a:rPr>
              <a:t>=</a:t>
            </a:r>
            <a:r>
              <a:rPr lang="en" sz="2000">
                <a:solidFill>
                  <a:srgbClr val="24292E"/>
                </a:solidFill>
                <a:latin typeface="Consolas"/>
                <a:ea typeface="Consolas"/>
                <a:cs typeface="Consolas"/>
                <a:sym typeface="Consolas"/>
              </a:rPr>
              <a:t> </a:t>
            </a:r>
            <a:r>
              <a:rPr lang="en" sz="2000">
                <a:solidFill>
                  <a:srgbClr val="005CC5"/>
                </a:solidFill>
                <a:latin typeface="Consolas"/>
                <a:ea typeface="Consolas"/>
                <a:cs typeface="Consolas"/>
                <a:sym typeface="Consolas"/>
              </a:rPr>
              <a:t>this</a:t>
            </a:r>
            <a:r>
              <a:rPr lang="en" sz="2000">
                <a:solidFill>
                  <a:srgbClr val="24292E"/>
                </a:solidFill>
                <a:latin typeface="Consolas"/>
                <a:ea typeface="Consolas"/>
                <a:cs typeface="Consolas"/>
                <a:sym typeface="Consolas"/>
              </a:rPr>
              <a:t>.</a:t>
            </a:r>
            <a:r>
              <a:rPr lang="en" sz="2000">
                <a:solidFill>
                  <a:srgbClr val="6F42C1"/>
                </a:solidFill>
                <a:latin typeface="Consolas"/>
                <a:ea typeface="Consolas"/>
                <a:cs typeface="Consolas"/>
                <a:sym typeface="Consolas"/>
              </a:rPr>
              <a:t>getMyTicTacToePiece</a:t>
            </a:r>
            <a:r>
              <a:rPr lang="en" sz="2000">
                <a:solidFill>
                  <a:srgbClr val="24292E"/>
                </a:solidFill>
                <a:latin typeface="Consolas"/>
                <a:ea typeface="Consolas"/>
                <a:cs typeface="Consolas"/>
                <a:sym typeface="Consolas"/>
              </a:rPr>
              <a:t>();    </a:t>
            </a:r>
            <a:r>
              <a:rPr lang="en" sz="1500">
                <a:solidFill>
                  <a:srgbClr val="24292E"/>
                </a:solidFill>
                <a:latin typeface="Consolas"/>
                <a:ea typeface="Consolas"/>
                <a:cs typeface="Consolas"/>
                <a:sym typeface="Consolas"/>
              </a:rPr>
              <a:t>// X or O</a:t>
            </a:r>
            <a:br>
              <a:rPr lang="en" sz="2000">
                <a:solidFill>
                  <a:srgbClr val="24292E"/>
                </a:solidFill>
                <a:latin typeface="Consolas"/>
                <a:ea typeface="Consolas"/>
                <a:cs typeface="Consolas"/>
                <a:sym typeface="Consolas"/>
              </a:rPr>
            </a:br>
            <a:r>
              <a:rPr lang="en" sz="2000">
                <a:solidFill>
                  <a:srgbClr val="24292E"/>
                </a:solidFill>
                <a:latin typeface="Consolas"/>
                <a:ea typeface="Consolas"/>
                <a:cs typeface="Consolas"/>
                <a:sym typeface="Consolas"/>
              </a:rPr>
              <a:t>  </a:t>
            </a:r>
            <a:r>
              <a:rPr lang="en" sz="2000">
                <a:solidFill>
                  <a:srgbClr val="D73A49"/>
                </a:solidFill>
                <a:latin typeface="Consolas"/>
                <a:ea typeface="Consolas"/>
                <a:cs typeface="Consolas"/>
                <a:sym typeface="Consolas"/>
              </a:rPr>
              <a:t>var</a:t>
            </a:r>
            <a:r>
              <a:rPr lang="en" sz="2000">
                <a:solidFill>
                  <a:srgbClr val="24292E"/>
                </a:solidFill>
                <a:latin typeface="Consolas"/>
                <a:ea typeface="Consolas"/>
                <a:cs typeface="Consolas"/>
                <a:sym typeface="Consolas"/>
              </a:rPr>
              <a:t> currentPiece </a:t>
            </a:r>
            <a:r>
              <a:rPr lang="en" sz="2000">
                <a:solidFill>
                  <a:srgbClr val="D73A49"/>
                </a:solidFill>
                <a:latin typeface="Consolas"/>
                <a:ea typeface="Consolas"/>
                <a:cs typeface="Consolas"/>
                <a:sym typeface="Consolas"/>
              </a:rPr>
              <a:t>=</a:t>
            </a:r>
            <a:r>
              <a:rPr lang="en" sz="2000">
                <a:solidFill>
                  <a:srgbClr val="24292E"/>
                </a:solidFill>
                <a:latin typeface="Consolas"/>
                <a:ea typeface="Consolas"/>
                <a:cs typeface="Consolas"/>
                <a:sym typeface="Consolas"/>
              </a:rPr>
              <a:t> </a:t>
            </a:r>
            <a:r>
              <a:rPr lang="en" sz="2000">
                <a:solidFill>
                  <a:srgbClr val="005CC5"/>
                </a:solidFill>
                <a:latin typeface="Consolas"/>
                <a:ea typeface="Consolas"/>
                <a:cs typeface="Consolas"/>
                <a:sym typeface="Consolas"/>
              </a:rPr>
              <a:t>this</a:t>
            </a:r>
            <a:r>
              <a:rPr lang="en" sz="2000">
                <a:solidFill>
                  <a:srgbClr val="24292E"/>
                </a:solidFill>
                <a:latin typeface="Consolas"/>
                <a:ea typeface="Consolas"/>
                <a:cs typeface="Consolas"/>
                <a:sym typeface="Consolas"/>
              </a:rPr>
              <a:t>.state.currentPlayer; </a:t>
            </a:r>
            <a:r>
              <a:rPr lang="en" sz="1500">
                <a:solidFill>
                  <a:srgbClr val="24292E"/>
                </a:solidFill>
                <a:latin typeface="Consolas"/>
                <a:ea typeface="Consolas"/>
                <a:cs typeface="Consolas"/>
                <a:sym typeface="Consolas"/>
              </a:rPr>
              <a:t>// X or O</a:t>
            </a:r>
            <a:endParaRPr sz="1500">
              <a:solidFill>
                <a:srgbClr val="24292E"/>
              </a:solidFill>
              <a:latin typeface="Consolas"/>
              <a:ea typeface="Consolas"/>
              <a:cs typeface="Consolas"/>
              <a:sym typeface="Consolas"/>
            </a:endParaRPr>
          </a:p>
          <a:p>
            <a:pPr marL="0" lvl="0" indent="0" algn="l" rtl="0">
              <a:spcBef>
                <a:spcPts val="0"/>
              </a:spcBef>
              <a:spcAft>
                <a:spcPts val="0"/>
              </a:spcAft>
              <a:buNone/>
            </a:pPr>
            <a:r>
              <a:rPr lang="en" sz="2000">
                <a:solidFill>
                  <a:srgbClr val="24292E"/>
                </a:solidFill>
                <a:latin typeface="Consolas"/>
                <a:ea typeface="Consolas"/>
                <a:cs typeface="Consolas"/>
                <a:sym typeface="Consolas"/>
              </a:rPr>
              <a:t>  </a:t>
            </a:r>
            <a:r>
              <a:rPr lang="en" sz="2000">
                <a:solidFill>
                  <a:srgbClr val="D73A49"/>
                </a:solidFill>
                <a:latin typeface="Consolas"/>
                <a:ea typeface="Consolas"/>
                <a:cs typeface="Consolas"/>
                <a:sym typeface="Consolas"/>
              </a:rPr>
              <a:t>if</a:t>
            </a:r>
            <a:r>
              <a:rPr lang="en" sz="2000">
                <a:solidFill>
                  <a:srgbClr val="24292E"/>
                </a:solidFill>
                <a:latin typeface="Consolas"/>
                <a:ea typeface="Consolas"/>
                <a:cs typeface="Consolas"/>
                <a:sym typeface="Consolas"/>
              </a:rPr>
              <a:t> (myPiece </a:t>
            </a:r>
            <a:r>
              <a:rPr lang="en" sz="2000">
                <a:solidFill>
                  <a:srgbClr val="D73A49"/>
                </a:solidFill>
                <a:latin typeface="Consolas"/>
                <a:ea typeface="Consolas"/>
                <a:cs typeface="Consolas"/>
                <a:sym typeface="Consolas"/>
              </a:rPr>
              <a:t>===</a:t>
            </a:r>
            <a:r>
              <a:rPr lang="en" sz="2000">
                <a:solidFill>
                  <a:srgbClr val="24292E"/>
                </a:solidFill>
                <a:latin typeface="Consolas"/>
                <a:ea typeface="Consolas"/>
                <a:cs typeface="Consolas"/>
                <a:sym typeface="Consolas"/>
              </a:rPr>
              <a:t> currentPiece) {</a:t>
            </a:r>
            <a:endParaRPr sz="2000">
              <a:solidFill>
                <a:srgbClr val="24292E"/>
              </a:solidFill>
              <a:latin typeface="Consolas"/>
              <a:ea typeface="Consolas"/>
              <a:cs typeface="Consolas"/>
              <a:sym typeface="Consolas"/>
            </a:endParaRPr>
          </a:p>
          <a:p>
            <a:pPr marL="0" lvl="0" indent="0" algn="l" rtl="0">
              <a:spcBef>
                <a:spcPts val="0"/>
              </a:spcBef>
              <a:spcAft>
                <a:spcPts val="0"/>
              </a:spcAft>
              <a:buNone/>
            </a:pPr>
            <a:r>
              <a:rPr lang="en" sz="2000">
                <a:solidFill>
                  <a:srgbClr val="24292E"/>
                </a:solidFill>
                <a:latin typeface="Consolas"/>
                <a:ea typeface="Consolas"/>
                <a:cs typeface="Consolas"/>
                <a:sym typeface="Consolas"/>
              </a:rPr>
              <a:t>    </a:t>
            </a:r>
            <a:r>
              <a:rPr lang="en" sz="2000">
                <a:solidFill>
                  <a:srgbClr val="D73A49"/>
                </a:solidFill>
                <a:latin typeface="Consolas"/>
                <a:ea typeface="Consolas"/>
                <a:cs typeface="Consolas"/>
                <a:sym typeface="Consolas"/>
              </a:rPr>
              <a:t>return</a:t>
            </a:r>
            <a:r>
              <a:rPr lang="en" sz="2000">
                <a:solidFill>
                  <a:srgbClr val="24292E"/>
                </a:solidFill>
                <a:latin typeface="Consolas"/>
                <a:ea typeface="Consolas"/>
                <a:cs typeface="Consolas"/>
                <a:sym typeface="Consolas"/>
              </a:rPr>
              <a:t> </a:t>
            </a:r>
            <a:r>
              <a:rPr lang="en" sz="2000">
                <a:solidFill>
                  <a:srgbClr val="032F62"/>
                </a:solidFill>
                <a:latin typeface="Consolas"/>
                <a:ea typeface="Consolas"/>
                <a:cs typeface="Consolas"/>
                <a:sym typeface="Consolas"/>
              </a:rPr>
              <a:t>true</a:t>
            </a:r>
            <a:r>
              <a:rPr lang="en" sz="2000">
                <a:solidFill>
                  <a:srgbClr val="24292E"/>
                </a:solidFill>
                <a:latin typeface="Consolas"/>
                <a:ea typeface="Consolas"/>
                <a:cs typeface="Consolas"/>
                <a:sym typeface="Consolas"/>
              </a:rPr>
              <a:t>;</a:t>
            </a:r>
            <a:endParaRPr sz="2000">
              <a:solidFill>
                <a:srgbClr val="24292E"/>
              </a:solidFill>
              <a:latin typeface="Consolas"/>
              <a:ea typeface="Consolas"/>
              <a:cs typeface="Consolas"/>
              <a:sym typeface="Consolas"/>
            </a:endParaRPr>
          </a:p>
          <a:p>
            <a:pPr marL="0" lvl="0" indent="0" algn="l" rtl="0">
              <a:spcBef>
                <a:spcPts val="0"/>
              </a:spcBef>
              <a:spcAft>
                <a:spcPts val="0"/>
              </a:spcAft>
              <a:buNone/>
            </a:pPr>
            <a:r>
              <a:rPr lang="en" sz="2000">
                <a:solidFill>
                  <a:srgbClr val="24292E"/>
                </a:solidFill>
                <a:latin typeface="Consolas"/>
                <a:ea typeface="Consolas"/>
                <a:cs typeface="Consolas"/>
                <a:sym typeface="Consolas"/>
              </a:rPr>
              <a:t>  } </a:t>
            </a:r>
            <a:r>
              <a:rPr lang="en" sz="2000">
                <a:solidFill>
                  <a:srgbClr val="D73A49"/>
                </a:solidFill>
                <a:latin typeface="Consolas"/>
                <a:ea typeface="Consolas"/>
                <a:cs typeface="Consolas"/>
                <a:sym typeface="Consolas"/>
              </a:rPr>
              <a:t>else</a:t>
            </a:r>
            <a:r>
              <a:rPr lang="en" sz="2000">
                <a:solidFill>
                  <a:srgbClr val="24292E"/>
                </a:solidFill>
                <a:latin typeface="Consolas"/>
                <a:ea typeface="Consolas"/>
                <a:cs typeface="Consolas"/>
                <a:sym typeface="Consolas"/>
              </a:rPr>
              <a:t> {</a:t>
            </a:r>
            <a:br>
              <a:rPr lang="en" sz="2000">
                <a:solidFill>
                  <a:srgbClr val="24292E"/>
                </a:solidFill>
                <a:latin typeface="Consolas"/>
                <a:ea typeface="Consolas"/>
                <a:cs typeface="Consolas"/>
                <a:sym typeface="Consolas"/>
              </a:rPr>
            </a:br>
            <a:r>
              <a:rPr lang="en" sz="2000">
                <a:solidFill>
                  <a:srgbClr val="24292E"/>
                </a:solidFill>
                <a:latin typeface="Consolas"/>
                <a:ea typeface="Consolas"/>
                <a:cs typeface="Consolas"/>
                <a:sym typeface="Consolas"/>
              </a:rPr>
              <a:t>    </a:t>
            </a:r>
            <a:r>
              <a:rPr lang="en" sz="2000">
                <a:solidFill>
                  <a:srgbClr val="D73A49"/>
                </a:solidFill>
                <a:latin typeface="Consolas"/>
                <a:ea typeface="Consolas"/>
                <a:cs typeface="Consolas"/>
                <a:sym typeface="Consolas"/>
              </a:rPr>
              <a:t>return</a:t>
            </a:r>
            <a:r>
              <a:rPr lang="en" sz="2000">
                <a:solidFill>
                  <a:srgbClr val="24292E"/>
                </a:solidFill>
                <a:latin typeface="Consolas"/>
                <a:ea typeface="Consolas"/>
                <a:cs typeface="Consolas"/>
                <a:sym typeface="Consolas"/>
              </a:rPr>
              <a:t> </a:t>
            </a:r>
            <a:r>
              <a:rPr lang="en" sz="2000">
                <a:solidFill>
                  <a:srgbClr val="032F62"/>
                </a:solidFill>
                <a:latin typeface="Consolas"/>
                <a:ea typeface="Consolas"/>
                <a:cs typeface="Consolas"/>
                <a:sym typeface="Consolas"/>
              </a:rPr>
              <a:t>false</a:t>
            </a:r>
            <a:r>
              <a:rPr lang="en" sz="2000">
                <a:solidFill>
                  <a:srgbClr val="24292E"/>
                </a:solidFill>
                <a:latin typeface="Consolas"/>
                <a:ea typeface="Consolas"/>
                <a:cs typeface="Consolas"/>
                <a:sym typeface="Consolas"/>
              </a:rPr>
              <a:t>;</a:t>
            </a:r>
            <a:br>
              <a:rPr lang="en" sz="2000">
                <a:solidFill>
                  <a:srgbClr val="24292E"/>
                </a:solidFill>
                <a:latin typeface="Consolas"/>
                <a:ea typeface="Consolas"/>
                <a:cs typeface="Consolas"/>
                <a:sym typeface="Consolas"/>
              </a:rPr>
            </a:br>
            <a:r>
              <a:rPr lang="en" sz="2000">
                <a:solidFill>
                  <a:srgbClr val="24292E"/>
                </a:solidFill>
                <a:latin typeface="Consolas"/>
                <a:ea typeface="Consolas"/>
                <a:cs typeface="Consolas"/>
                <a:sym typeface="Consolas"/>
              </a:rPr>
              <a:t>  }</a:t>
            </a:r>
            <a:br>
              <a:rPr lang="en" sz="2000">
                <a:solidFill>
                  <a:srgbClr val="24292E"/>
                </a:solidFill>
                <a:latin typeface="Consolas"/>
                <a:ea typeface="Consolas"/>
                <a:cs typeface="Consolas"/>
                <a:sym typeface="Consolas"/>
              </a:rPr>
            </a:br>
            <a:r>
              <a:rPr lang="en" sz="2000">
                <a:solidFill>
                  <a:srgbClr val="24292E"/>
                </a:solidFill>
                <a:latin typeface="Consolas"/>
                <a:ea typeface="Consolas"/>
                <a:cs typeface="Consolas"/>
                <a:sym typeface="Consolas"/>
              </a:rPr>
              <a:t>}</a:t>
            </a:r>
            <a:endParaRPr sz="2400">
              <a:latin typeface="Consolas"/>
              <a:ea typeface="Consolas"/>
              <a:cs typeface="Consolas"/>
              <a:sym typeface="Consolas"/>
            </a:endParaRPr>
          </a:p>
        </p:txBody>
      </p:sp>
    </p:spTree>
    <p:extLst>
      <p:ext uri="{BB962C8B-B14F-4D97-AF65-F5344CB8AC3E}">
        <p14:creationId xmlns:p14="http://schemas.microsoft.com/office/powerpoint/2010/main" val="6334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de Nation v2">
  <a:themeElements>
    <a:clrScheme name="Simple Light">
      <a:dk1>
        <a:srgbClr val="000000"/>
      </a:dk1>
      <a:lt1>
        <a:srgbClr val="FFFFFF"/>
      </a:lt1>
      <a:dk2>
        <a:srgbClr val="595959"/>
      </a:dk2>
      <a:lt2>
        <a:srgbClr val="EEEEEE"/>
      </a:lt2>
      <a:accent1>
        <a:srgbClr val="FFAA7B"/>
      </a:accent1>
      <a:accent2>
        <a:srgbClr val="212121"/>
      </a:accent2>
      <a:accent3>
        <a:srgbClr val="E4A4EE"/>
      </a:accent3>
      <a:accent4>
        <a:srgbClr val="FEE975"/>
      </a:accent4>
      <a:accent5>
        <a:srgbClr val="17D3FF"/>
      </a:accent5>
      <a:accent6>
        <a:srgbClr val="00FFCC"/>
      </a:accent6>
      <a:hlink>
        <a:srgbClr val="008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7519</Words>
  <Application>Microsoft Macintosh PowerPoint</Application>
  <PresentationFormat>全屏显示(16:9)</PresentationFormat>
  <Paragraphs>932</Paragraphs>
  <Slides>101</Slides>
  <Notes>101</Notes>
  <HiddenSlides>1</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101</vt:i4>
      </vt:variant>
    </vt:vector>
  </HeadingPairs>
  <TitlesOfParts>
    <vt:vector size="110" baseType="lpstr">
      <vt:lpstr>Trebuchet MS</vt:lpstr>
      <vt:lpstr>Roboto Slab</vt:lpstr>
      <vt:lpstr>Roboto Mono</vt:lpstr>
      <vt:lpstr>Helvetica Neue</vt:lpstr>
      <vt:lpstr>Roboto</vt:lpstr>
      <vt:lpstr>Lato</vt:lpstr>
      <vt:lpstr>Arial</vt:lpstr>
      <vt:lpstr>Consolas</vt:lpstr>
      <vt:lpstr>Code Nation v2</vt:lpstr>
      <vt:lpstr>PowerPoint 演示文稿</vt:lpstr>
      <vt:lpstr>Demo</vt:lpstr>
      <vt:lpstr>Engage in collaborative brainstorming to build consensus around a project idea. Create a project plan to accomplish specific tasks within a predetermined amount of time.</vt:lpstr>
      <vt:lpstr>Outline</vt:lpstr>
      <vt:lpstr>Previous Projects</vt:lpstr>
      <vt:lpstr>Brainstorming</vt:lpstr>
      <vt:lpstr>Software Requirement Specifications</vt:lpstr>
      <vt:lpstr>Tic-tac-toe Requirements</vt:lpstr>
      <vt:lpstr>Tic-tac-toe Requirements</vt:lpstr>
      <vt:lpstr>Tic-tac-toe Requirements</vt:lpstr>
      <vt:lpstr>Wireframing</vt:lpstr>
      <vt:lpstr>Wireframing</vt:lpstr>
      <vt:lpstr>Project Timeline</vt:lpstr>
      <vt:lpstr>Objectives</vt:lpstr>
      <vt:lpstr>Tic-tac-toe Objectives</vt:lpstr>
      <vt:lpstr>Tic-tac-toe Objectives</vt:lpstr>
      <vt:lpstr>read session metadata from Firebase </vt:lpstr>
      <vt:lpstr>Session Metadata</vt:lpstr>
      <vt:lpstr>Session Metadata</vt:lpstr>
      <vt:lpstr>Create New Game Data</vt:lpstr>
      <vt:lpstr>Create Component for your App</vt:lpstr>
      <vt:lpstr>Retrieve Session Data</vt:lpstr>
      <vt:lpstr>Retrieve Session Data</vt:lpstr>
      <vt:lpstr>Retrieve Session Data</vt:lpstr>
      <vt:lpstr>Retrieve Session Data</vt:lpstr>
      <vt:lpstr>Retrieve Session Data</vt:lpstr>
      <vt:lpstr>Retrieve Session Data</vt:lpstr>
      <vt:lpstr>Retrieve Session Data</vt:lpstr>
      <vt:lpstr>Retrieve Session Data</vt:lpstr>
      <vt:lpstr>Retrieve Session Data</vt:lpstr>
      <vt:lpstr>Retrieve Session Data</vt:lpstr>
      <vt:lpstr>UserApi</vt:lpstr>
      <vt:lpstr>UserApi</vt:lpstr>
      <vt:lpstr>Codesandbox Link</vt:lpstr>
      <vt:lpstr>Your Turn!</vt:lpstr>
      <vt:lpstr>Your Turn!</vt:lpstr>
      <vt:lpstr>Stretch Goals</vt:lpstr>
      <vt:lpstr>write data to firebase and listen for changes to data from firebase </vt:lpstr>
      <vt:lpstr>Review of last class</vt:lpstr>
      <vt:lpstr>Review of last class</vt:lpstr>
      <vt:lpstr>Viewing Game Data</vt:lpstr>
      <vt:lpstr>Viewing Game Data</vt:lpstr>
      <vt:lpstr>Viewing Game Data</vt:lpstr>
      <vt:lpstr>Updating game data </vt:lpstr>
      <vt:lpstr>Code Sandbox Demo </vt:lpstr>
      <vt:lpstr>Listen for game data changes</vt:lpstr>
      <vt:lpstr>Listen for game data changes</vt:lpstr>
      <vt:lpstr>onSessionDataChanged()</vt:lpstr>
      <vt:lpstr>onSessionDataChanged()</vt:lpstr>
      <vt:lpstr>Code Sandbox Demo </vt:lpstr>
      <vt:lpstr>Displaying the user on button click</vt:lpstr>
      <vt:lpstr>Displaying the user on button click</vt:lpstr>
      <vt:lpstr>Displaying the user on button click</vt:lpstr>
      <vt:lpstr>Displaying the user on button click</vt:lpstr>
      <vt:lpstr>Displaying the user on button click</vt:lpstr>
      <vt:lpstr>Displaying the user on button click</vt:lpstr>
      <vt:lpstr>Displaying the user on button click</vt:lpstr>
      <vt:lpstr>Displaying the user on button click</vt:lpstr>
      <vt:lpstr>Displaying the user on button click</vt:lpstr>
      <vt:lpstr>Code Sandbox Demo </vt:lpstr>
      <vt:lpstr>Solution</vt:lpstr>
      <vt:lpstr>Remote Unit 4: Session 5</vt:lpstr>
      <vt:lpstr>Review Firebase Data Flow</vt:lpstr>
      <vt:lpstr>Review Firebase Data Flow</vt:lpstr>
      <vt:lpstr>Review Firebase Data Flow</vt:lpstr>
      <vt:lpstr>Review Firebase Data Flow</vt:lpstr>
      <vt:lpstr>Review Firebase Data Flow</vt:lpstr>
      <vt:lpstr>Review Firebase Data Flow</vt:lpstr>
      <vt:lpstr>Review Firebase Data Flow</vt:lpstr>
      <vt:lpstr>What are Player 1 and Player 2 sending each other?</vt:lpstr>
      <vt:lpstr>Data Model</vt:lpstr>
      <vt:lpstr>PowerPoint 演示文稿</vt:lpstr>
      <vt:lpstr>design and implement a data model. </vt:lpstr>
      <vt:lpstr>Mini-Lesson: Data Vs Logic</vt:lpstr>
      <vt:lpstr>This has a data model</vt:lpstr>
      <vt:lpstr>This has a data model too</vt:lpstr>
      <vt:lpstr>Sort the following examples into logic or data:</vt:lpstr>
      <vt:lpstr>PowerPoint 演示文稿</vt:lpstr>
      <vt:lpstr>PowerPoint 演示文稿</vt:lpstr>
      <vt:lpstr>Examples of  Data Models</vt:lpstr>
      <vt:lpstr>Data Model Example 1 - HTML Form</vt:lpstr>
      <vt:lpstr>Data Model Example 1 - HTML Form</vt:lpstr>
      <vt:lpstr>Data Model Example 2 - RPS</vt:lpstr>
      <vt:lpstr>Data Model Example 3 - Tic Tac Toe</vt:lpstr>
      <vt:lpstr>Slido: what's missing from this data model?</vt:lpstr>
      <vt:lpstr>PowerPoint 演示文稿</vt:lpstr>
      <vt:lpstr>Your turn</vt:lpstr>
      <vt:lpstr>handle data changes in React.</vt:lpstr>
      <vt:lpstr>Data Model Review: Tic Tac Toe</vt:lpstr>
      <vt:lpstr>Data Model Review: Tic Tac Toe</vt:lpstr>
      <vt:lpstr>What happens if...</vt:lpstr>
      <vt:lpstr>User input and Data Model changes</vt:lpstr>
      <vt:lpstr>User input and Data Model changes</vt:lpstr>
      <vt:lpstr>User input and Data Model changes</vt:lpstr>
      <vt:lpstr>User input and Data Model changes</vt:lpstr>
      <vt:lpstr>Handling MY TURN vs. YOUR TURN</vt:lpstr>
      <vt:lpstr>Handling MY TURN vs. YOUR TURN</vt:lpstr>
      <vt:lpstr>Use map to render Tic Tac Toe buttons</vt:lpstr>
      <vt:lpstr>Handling when it’s NOT YOUR TURN</vt:lpstr>
      <vt:lpstr>Handling when it’s NOT YOUR TURN</vt:lpstr>
      <vt:lpstr>Other things to conditionally consider</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Yishuai Chen</cp:lastModifiedBy>
  <cp:revision>2</cp:revision>
  <dcterms:modified xsi:type="dcterms:W3CDTF">2021-04-06T01:41:28Z</dcterms:modified>
</cp:coreProperties>
</file>